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72" r:id="rId2"/>
    <p:sldId id="282" r:id="rId3"/>
    <p:sldId id="273" r:id="rId4"/>
    <p:sldId id="258" r:id="rId5"/>
    <p:sldId id="259" r:id="rId6"/>
    <p:sldId id="260" r:id="rId7"/>
    <p:sldId id="279" r:id="rId8"/>
    <p:sldId id="265" r:id="rId9"/>
    <p:sldId id="280" r:id="rId10"/>
    <p:sldId id="266" r:id="rId11"/>
    <p:sldId id="267" r:id="rId12"/>
    <p:sldId id="275" r:id="rId13"/>
    <p:sldId id="268" r:id="rId14"/>
    <p:sldId id="274" r:id="rId15"/>
    <p:sldId id="277" r:id="rId16"/>
    <p:sldId id="278" r:id="rId17"/>
    <p:sldId id="270" r:id="rId18"/>
    <p:sldId id="271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20" r:id="rId56"/>
    <p:sldId id="321" r:id="rId57"/>
    <p:sldId id="322" r:id="rId58"/>
    <p:sldId id="323" r:id="rId59"/>
    <p:sldId id="324" r:id="rId60"/>
    <p:sldId id="325" r:id="rId61"/>
    <p:sldId id="326" r:id="rId62"/>
    <p:sldId id="327" r:id="rId63"/>
    <p:sldId id="328" r:id="rId64"/>
    <p:sldId id="329" r:id="rId65"/>
    <p:sldId id="330" r:id="rId6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2500EB-CCB0-44FF-BD8B-0DE47650D2F0}" type="datetimeFigureOut">
              <a:rPr lang="en-US" smtClean="0"/>
              <a:pPr/>
              <a:t>4/7/2022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45C32-B2ED-43C3-A6F8-FA60EFB863D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264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F63F8-5EB6-4F33-93AD-5411944176C7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EE836-4696-46CA-99CE-D8987214A27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EA1C0-A4BF-471A-AE44-01C0FF46D7E8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9335C-2D8B-4F9D-BD80-EE5CBABB15C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B351-8774-4C1B-9322-8AB965699A28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8FD38-0D93-4949-85E9-C1221A639DF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F9AF2-406D-4F74-B57A-8527022AB076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8E2A9-A6A4-462F-BBBD-7E4AE70E1EC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E252F-3AEE-46EC-B9E7-08D0633BB6F7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9AAE9-BC23-4EC3-A1F1-E42F892E92B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054D9-E7A5-485B-91BB-5F639300772E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50551-32FC-4793-A6E2-81DDF45C532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C1ADB-9034-4955-87E4-7A7D08788BA4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90B8F2-F5BE-450B-B690-B6A02D22B5E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0C481-DF7F-4A8F-A0B4-6672611E5D9E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A3EAE-0289-44C1-B8D6-8ABC4D69D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C6BB6-8DB8-4EA0-83D4-E6257935FD94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C9457-CA3B-414E-B435-3FFAA1A774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512D5-7B94-46D5-8F5F-2E7816705EFB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FE38D-794D-4625-AB83-74248F328EB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C1520-5A5B-456F-B12A-711F57538FD9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483D1-E787-4F8D-8268-2C5870F4A4E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F329A4-440A-46F4-8F36-30B91C23F07C}" type="datetimeFigureOut">
              <a:rPr lang="en-US"/>
              <a:pPr>
                <a:defRPr/>
              </a:pPr>
              <a:t>4/7/2022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3C7087E-3A1D-4E08-8A73-59A257C9FD5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773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1989415"/>
            <a:ext cx="9144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cap="all" dirty="0" err="1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SESSões</a:t>
            </a:r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 1-4</a:t>
            </a: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en-US" sz="4200" b="1" dirty="0" err="1">
                <a:latin typeface="+mn-lt"/>
              </a:rPr>
              <a:t>Introdução</a:t>
            </a:r>
            <a:r>
              <a:rPr lang="en-US" sz="4200" b="1" dirty="0">
                <a:latin typeface="+mn-lt"/>
              </a:rPr>
              <a:t> para </a:t>
            </a:r>
            <a:r>
              <a:rPr lang="en-US" sz="4200" b="1" dirty="0" err="1">
                <a:latin typeface="+mn-lt"/>
              </a:rPr>
              <a:t>Líderes</a:t>
            </a:r>
            <a:r>
              <a:rPr lang="en-US" sz="4200" b="1" dirty="0">
                <a:latin typeface="+mn-lt"/>
              </a:rPr>
              <a:t> </a:t>
            </a:r>
            <a:r>
              <a:rPr lang="en-US" sz="4200" b="1" dirty="0" err="1">
                <a:latin typeface="+mn-lt"/>
              </a:rPr>
              <a:t>Cristãos</a:t>
            </a:r>
            <a:endParaRPr lang="en-US" sz="4200" b="1" dirty="0">
              <a:latin typeface="+mn-lt"/>
            </a:endParaRPr>
          </a:p>
          <a:p>
            <a:pPr algn="ctr"/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26670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Os contrastes e</a:t>
            </a:r>
            <a:br>
              <a:rPr lang="pt-BR" sz="4000" b="1" dirty="0"/>
            </a:br>
            <a:r>
              <a:rPr lang="pt-BR" sz="4000" b="1" dirty="0"/>
              <a:t>inversões do reino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4000" b="1" dirty="0">
                <a:solidFill>
                  <a:schemeClr val="accent6"/>
                </a:solidFill>
              </a:rPr>
              <a:t>Lucas 14:7-24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1336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pt-BR" sz="4000" dirty="0"/>
              <a:t>Quem é o maior no Reino</a:t>
            </a:r>
            <a:r>
              <a:rPr lang="en-US" sz="4000" dirty="0"/>
              <a:t>? </a:t>
            </a:r>
            <a:br>
              <a:rPr lang="en-US" sz="4000" dirty="0"/>
            </a:br>
            <a:r>
              <a:rPr lang="en-US" sz="3600" dirty="0"/>
              <a:t>Lucas 14:7-11</a:t>
            </a:r>
            <a:br>
              <a:rPr lang="en-US" sz="3600" dirty="0"/>
            </a:br>
            <a:endParaRPr lang="en-US" sz="40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703637"/>
            <a:ext cx="8534400" cy="4525963"/>
          </a:xfrm>
        </p:spPr>
        <p:txBody>
          <a:bodyPr/>
          <a:lstStyle/>
          <a:p>
            <a:pPr algn="ctr">
              <a:buNone/>
            </a:pPr>
            <a:r>
              <a:rPr lang="en-US" sz="2800" i="1" dirty="0"/>
              <a:t>“</a:t>
            </a:r>
            <a:r>
              <a:rPr lang="pt-BR" sz="2800" i="1" dirty="0"/>
              <a:t>Pois todo o que se exalta será humilhado,</a:t>
            </a:r>
          </a:p>
          <a:p>
            <a:pPr algn="ctr">
              <a:buNone/>
            </a:pPr>
            <a:r>
              <a:rPr lang="pt-BR" sz="2800" i="1" dirty="0"/>
              <a:t>e o que se humilha será exaltado".</a:t>
            </a:r>
          </a:p>
          <a:p>
            <a:pPr algn="ctr">
              <a:buNone/>
            </a:pPr>
            <a:endParaRPr lang="pt-BR" sz="2800" i="1" dirty="0"/>
          </a:p>
          <a:p>
            <a:pPr algn="ctr">
              <a:buNone/>
            </a:pPr>
            <a:r>
              <a:rPr lang="en-US" sz="2800" b="1" dirty="0">
                <a:solidFill>
                  <a:schemeClr val="accent6"/>
                </a:solidFill>
              </a:rPr>
              <a:t>Lucas 14:11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pt-BR" sz="3600" dirty="0"/>
              <a:t>Qual é a Natureza do Reino</a:t>
            </a:r>
            <a:r>
              <a:rPr lang="en-US" sz="3600" dirty="0"/>
              <a:t>?</a:t>
            </a:r>
            <a:br>
              <a:rPr lang="en-US" sz="3600" dirty="0"/>
            </a:br>
            <a:r>
              <a:rPr lang="en-US" sz="3600" dirty="0"/>
              <a:t>Lucas 14:12-14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304800" y="31702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r>
              <a:rPr lang="en-US" sz="2800" i="1" dirty="0"/>
              <a:t>“</a:t>
            </a:r>
            <a:r>
              <a:rPr lang="pt-BR" sz="2800" i="1" dirty="0"/>
              <a:t>Mas, quando der um banquete, convide os pobres, os aleijados, os mancos, e os cegos.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2800" b="1" dirty="0">
              <a:solidFill>
                <a:schemeClr val="accent6"/>
              </a:solidFill>
            </a:endParaRP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800" b="1" dirty="0">
                <a:solidFill>
                  <a:schemeClr val="accent6"/>
                </a:solidFill>
              </a:rPr>
              <a:t>Lucas 14:13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1800" i="1" dirty="0"/>
          </a:p>
          <a:p>
            <a:pPr marL="514350" indent="-514350" algn="ctr" eaLnBrk="1" hangingPunct="1">
              <a:spcBef>
                <a:spcPts val="0"/>
              </a:spcBef>
              <a:buFont typeface="Arial" charset="0"/>
              <a:buNone/>
            </a:pPr>
            <a:r>
              <a:rPr lang="pt-BR" sz="2800" dirty="0"/>
              <a:t>Devemos incluir pessoas com deficiência tanto em nossas vidas pessoais quanto em nossas comunidades de fé!</a:t>
            </a:r>
            <a:endParaRPr lang="en-U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en-US" sz="3600" dirty="0"/>
              <a:t>A Lei da </a:t>
            </a:r>
            <a:r>
              <a:rPr lang="en-US" sz="3600" dirty="0" err="1"/>
              <a:t>Reciprocidade</a:t>
            </a:r>
            <a:r>
              <a:rPr lang="en-US" sz="3600" dirty="0"/>
              <a:t> - Lucas 14:14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2713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 err="1"/>
              <a:t>Não</a:t>
            </a:r>
            <a:r>
              <a:rPr lang="en-US" dirty="0"/>
              <a:t> é um simples </a:t>
            </a:r>
            <a:r>
              <a:rPr lang="en-US" dirty="0" err="1"/>
              <a:t>ministério</a:t>
            </a:r>
            <a:r>
              <a:rPr lang="en-US" dirty="0"/>
              <a:t> de </a:t>
            </a:r>
            <a:r>
              <a:rPr lang="en-US" dirty="0" err="1"/>
              <a:t>benevolência</a:t>
            </a:r>
            <a:r>
              <a:rPr lang="en-US" dirty="0"/>
              <a:t> —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 err="1"/>
              <a:t>Pessoas</a:t>
            </a:r>
            <a:r>
              <a:rPr lang="en-US" dirty="0"/>
              <a:t> com </a:t>
            </a:r>
            <a:r>
              <a:rPr lang="en-US" dirty="0" err="1"/>
              <a:t>deficiência</a:t>
            </a:r>
            <a:r>
              <a:rPr lang="en-US" dirty="0"/>
              <a:t> </a:t>
            </a:r>
            <a:r>
              <a:rPr lang="en-US" dirty="0" err="1"/>
              <a:t>retribuiem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/>
              <a:t>com </a:t>
            </a:r>
            <a:r>
              <a:rPr lang="en-US" dirty="0" err="1"/>
              <a:t>suas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6"/>
                </a:solidFill>
              </a:rPr>
              <a:t>presenças</a:t>
            </a:r>
            <a:r>
              <a:rPr lang="en-US" sz="2400" dirty="0"/>
              <a:t> </a:t>
            </a:r>
            <a:r>
              <a:rPr lang="en-US" dirty="0"/>
              <a:t>e </a:t>
            </a:r>
            <a:r>
              <a:rPr lang="en-US" b="1" dirty="0" err="1">
                <a:solidFill>
                  <a:schemeClr val="accent6"/>
                </a:solidFill>
              </a:rPr>
              <a:t>vidas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600200"/>
          </a:xfrm>
        </p:spPr>
        <p:txBody>
          <a:bodyPr/>
          <a:lstStyle/>
          <a:p>
            <a:pPr marL="514350" indent="-514350" eaLnBrk="1" hangingPunct="1"/>
            <a:r>
              <a:rPr lang="en-US" sz="3600" dirty="0"/>
              <a:t>O Grande </a:t>
            </a:r>
            <a:r>
              <a:rPr lang="en-US" sz="3600" dirty="0" err="1"/>
              <a:t>Banquete</a:t>
            </a:r>
            <a:r>
              <a:rPr lang="en-US" sz="3600" dirty="0"/>
              <a:t> – </a:t>
            </a:r>
            <a:br>
              <a:rPr lang="en-US" sz="3600" dirty="0"/>
            </a:br>
            <a:r>
              <a:rPr lang="pt-BR" sz="3600" dirty="0"/>
              <a:t>Quem ocupa os lugares à mesa?</a:t>
            </a:r>
            <a:br>
              <a:rPr lang="en-US" sz="3600" dirty="0"/>
            </a:br>
            <a:r>
              <a:rPr lang="en-US" sz="3600" dirty="0"/>
              <a:t>Lucas 14:15-24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30940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pt-BR" sz="2800" dirty="0"/>
              <a:t>As expectativas dos líderes judeus sobre o Reino de Deus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400" dirty="0"/>
              <a:t>VS.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pt-BR" sz="2800" dirty="0"/>
              <a:t>As expectativas de Jesus sobre o Reino de Deus!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/>
              <a:t>Tanto </a:t>
            </a:r>
            <a:r>
              <a:rPr lang="en-US" b="1" i="1" dirty="0">
                <a:solidFill>
                  <a:schemeClr val="accent6"/>
                </a:solidFill>
              </a:rPr>
              <a:t>agora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no </a:t>
            </a:r>
            <a:r>
              <a:rPr lang="en-US" b="1" i="1" dirty="0" err="1">
                <a:solidFill>
                  <a:schemeClr val="accent6"/>
                </a:solidFill>
              </a:rPr>
              <a:t>porvir</a:t>
            </a:r>
            <a:r>
              <a:rPr lang="en-US" dirty="0"/>
              <a:t>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304800" y="1798637"/>
            <a:ext cx="85344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en-US" sz="3600" dirty="0"/>
              <a:t>O Grande </a:t>
            </a:r>
            <a:r>
              <a:rPr lang="en-US" sz="3600" dirty="0" err="1"/>
              <a:t>Banquete</a:t>
            </a:r>
            <a:r>
              <a:rPr lang="en-US" sz="3600" dirty="0"/>
              <a:t> – </a:t>
            </a:r>
            <a:r>
              <a:rPr lang="en-US" sz="3600" dirty="0" err="1"/>
              <a:t>Consumação</a:t>
            </a:r>
            <a:r>
              <a:rPr lang="en-US" sz="3600" dirty="0"/>
              <a:t>!</a:t>
            </a:r>
          </a:p>
          <a:p>
            <a:pPr marL="514350" indent="-514350" algn="ctr" eaLnBrk="1" hangingPunct="1">
              <a:buNone/>
            </a:pPr>
            <a:r>
              <a:rPr lang="en-US" sz="2800" b="1" dirty="0" err="1">
                <a:solidFill>
                  <a:schemeClr val="accent6"/>
                </a:solidFill>
              </a:rPr>
              <a:t>Isaías</a:t>
            </a:r>
            <a:r>
              <a:rPr lang="en-US" sz="2800" b="1" dirty="0">
                <a:solidFill>
                  <a:schemeClr val="accent6"/>
                </a:solidFill>
              </a:rPr>
              <a:t> 25:6-9</a:t>
            </a:r>
          </a:p>
          <a:p>
            <a:pPr marL="914400" lvl="1" indent="-514350" eaLnBrk="1" hangingPunct="1">
              <a:buNone/>
            </a:pPr>
            <a:r>
              <a:rPr lang="en-US" sz="3000" dirty="0"/>
              <a:t>  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pt-BR" sz="2600" dirty="0"/>
              <a:t>Interpretações bíblicas incorretas e falsas feitas por judeus</a:t>
            </a:r>
            <a:r>
              <a:rPr lang="en-US" sz="2600" dirty="0"/>
              <a:t>.</a:t>
            </a:r>
          </a:p>
          <a:p>
            <a:pPr marL="1314450" lvl="2" indent="-514350" eaLnBrk="1" hangingPunct="1">
              <a:buClr>
                <a:schemeClr val="accent6"/>
              </a:buClr>
            </a:pPr>
            <a:r>
              <a:rPr lang="pt-BR" sz="2600" dirty="0"/>
              <a:t>Jesus interpretando corretamente a mensagem original de </a:t>
            </a:r>
            <a:r>
              <a:rPr lang="en-US" sz="2600" dirty="0" err="1"/>
              <a:t>Isaías</a:t>
            </a:r>
            <a:r>
              <a:rPr lang="en-US" sz="2600" dirty="0"/>
              <a:t> 25</a:t>
            </a:r>
          </a:p>
          <a:p>
            <a:pPr marL="914400" lvl="1" indent="-514350" eaLnBrk="1" hangingPunct="1">
              <a:buNone/>
            </a:pPr>
            <a:endParaRPr lang="en-US" sz="1400" dirty="0"/>
          </a:p>
          <a:p>
            <a:pPr marL="1314450" lvl="2" indent="-514350" eaLnBrk="1" hangingPunct="1">
              <a:buNone/>
            </a:pPr>
            <a:r>
              <a:rPr lang="en-US" sz="3000" dirty="0"/>
              <a:t>	</a:t>
            </a:r>
          </a:p>
          <a:p>
            <a:pPr marL="514350" indent="-514350" eaLnBrk="1" hangingPunct="1"/>
            <a:endParaRPr lang="en-US" sz="2400" dirty="0"/>
          </a:p>
          <a:p>
            <a:pPr marL="514350" indent="-514350" eaLnBrk="1" hangingPunct="1"/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8153400" cy="4525963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</a:pPr>
            <a:r>
              <a:rPr lang="pt-BR" sz="3000" dirty="0"/>
              <a:t>Jesus redefine o Grande Banquete e a natureza do Reino!</a:t>
            </a:r>
            <a:endParaRPr lang="en-US" sz="3000" dirty="0"/>
          </a:p>
          <a:p>
            <a:pPr marL="514350" indent="-514350" eaLnBrk="1" hangingPunct="1">
              <a:buClr>
                <a:schemeClr val="accent6"/>
              </a:buClr>
            </a:pPr>
            <a:r>
              <a:rPr lang="pt-BR" sz="3000" dirty="0"/>
              <a:t>O anfitrião dos anfitriões determina a lista final de convidados... e os lugares de honra – não quem os fariseus esperavam</a:t>
            </a:r>
            <a:r>
              <a:rPr lang="en-US" sz="3000" dirty="0"/>
              <a:t>.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pt-BR" sz="3000" dirty="0"/>
              <a:t>Sua casa estará cheia desses hóspedes com deficiência</a:t>
            </a:r>
            <a:r>
              <a:rPr lang="en-US" sz="3000" dirty="0"/>
              <a:t>!</a:t>
            </a:r>
          </a:p>
          <a:p>
            <a:pPr marL="514350" indent="-514350" eaLnBrk="1" hangingPunct="1">
              <a:buClr>
                <a:schemeClr val="accent6"/>
              </a:buClr>
            </a:pPr>
            <a:r>
              <a:rPr lang="pt-BR" sz="3000" dirty="0"/>
              <a:t>É um mandato urgente e convincente</a:t>
            </a:r>
            <a:r>
              <a:rPr lang="en-US" sz="3000" dirty="0"/>
              <a:t>!</a:t>
            </a:r>
          </a:p>
          <a:p>
            <a:pPr marL="514350" indent="-514350" eaLnBrk="1" hangingPunct="1"/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914400" y="1371600"/>
            <a:ext cx="8111613" cy="1066800"/>
          </a:xfrm>
        </p:spPr>
        <p:txBody>
          <a:bodyPr/>
          <a:lstStyle/>
          <a:p>
            <a:pPr eaLnBrk="1" hangingPunct="1"/>
            <a:r>
              <a:rPr lang="en-US" sz="4000" b="1" dirty="0" err="1"/>
              <a:t>Recebendo</a:t>
            </a:r>
            <a:r>
              <a:rPr lang="en-US" sz="4000" b="1" dirty="0"/>
              <a:t> com o </a:t>
            </a:r>
            <a:r>
              <a:rPr lang="en-US" sz="4000" b="1" dirty="0" err="1"/>
              <a:t>banquete</a:t>
            </a:r>
            <a:br>
              <a:rPr lang="en-US" sz="4000" b="1" dirty="0"/>
            </a:br>
            <a:r>
              <a:rPr lang="en-US" sz="4000" b="1" dirty="0"/>
              <a:t>de Lucas 14 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0" y="2526890"/>
            <a:ext cx="9448800" cy="4525963"/>
          </a:xfrm>
        </p:spPr>
        <p:txBody>
          <a:bodyPr/>
          <a:lstStyle/>
          <a:p>
            <a:pPr indent="0" eaLnBrk="1" hangingPunct="1">
              <a:spcBef>
                <a:spcPts val="0"/>
              </a:spcBef>
              <a:buFont typeface="Arial" charset="0"/>
              <a:buNone/>
            </a:pPr>
            <a:endParaRPr lang="en-US" sz="1000" dirty="0">
              <a:solidFill>
                <a:schemeClr val="accent6"/>
              </a:solidFill>
            </a:endParaRP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pt-BR" dirty="0"/>
              <a:t>Atendimento a comunidade de deficientes</a:t>
            </a:r>
            <a:r>
              <a:rPr lang="en-US" dirty="0"/>
              <a:t>.</a:t>
            </a: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pt-BR" dirty="0"/>
              <a:t>Construir relacionamentos entre os voluntários da igreja e as famílias</a:t>
            </a:r>
            <a:r>
              <a:rPr lang="en-US" dirty="0"/>
              <a:t>. </a:t>
            </a:r>
          </a:p>
        </p:txBody>
      </p:sp>
      <p:pic>
        <p:nvPicPr>
          <p:cNvPr id="2053" name="Picture 5" descr="http://www.joniandfriendsnews.com/graphics/photo04_web.jpg"/>
          <p:cNvPicPr>
            <a:picLocks noChangeAspect="1" noChangeArrowheads="1"/>
          </p:cNvPicPr>
          <p:nvPr/>
        </p:nvPicPr>
        <p:blipFill>
          <a:blip r:embed="rId3" cstate="print"/>
          <a:srcRect r="13643"/>
          <a:stretch>
            <a:fillRect/>
          </a:stretch>
        </p:blipFill>
        <p:spPr bwMode="auto">
          <a:xfrm>
            <a:off x="4572000" y="4038600"/>
            <a:ext cx="3046481" cy="23495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Você está vivendo um</a:t>
            </a:r>
            <a:br>
              <a:rPr lang="pt-BR" sz="4000" b="1" dirty="0"/>
            </a:br>
            <a:r>
              <a:rPr lang="pt-BR" sz="4000" b="1" dirty="0"/>
              <a:t>estilo de vida do Reino</a:t>
            </a:r>
            <a:r>
              <a:rPr lang="en-US" sz="4000" b="1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dirty="0"/>
              <a:t>Se o reino é aquele em que as pessoas com deficiência tem com um lugar de honra;</a:t>
            </a:r>
            <a:r>
              <a:rPr lang="en-US" sz="2800" dirty="0"/>
              <a:t> </a:t>
            </a:r>
            <a:r>
              <a:rPr lang="en-US" sz="2800" dirty="0" err="1"/>
              <a:t>como</a:t>
            </a:r>
            <a:r>
              <a:rPr lang="en-US" sz="2800" dirty="0"/>
              <a:t> </a:t>
            </a:r>
            <a:r>
              <a:rPr lang="en-US" sz="2800" dirty="0" err="1"/>
              <a:t>pode</a:t>
            </a:r>
            <a:r>
              <a:rPr lang="en-US" sz="2800" dirty="0"/>
              <a:t> a </a:t>
            </a:r>
            <a:r>
              <a:rPr lang="en-US" sz="2800" dirty="0" err="1"/>
              <a:t>Igreja</a:t>
            </a:r>
            <a:r>
              <a:rPr lang="en-US" sz="2800" dirty="0"/>
              <a:t> </a:t>
            </a:r>
            <a:r>
              <a:rPr lang="en-US" sz="2800" dirty="0" err="1"/>
              <a:t>honrar</a:t>
            </a:r>
            <a:r>
              <a:rPr lang="en-US" sz="2800" dirty="0"/>
              <a:t> o </a:t>
            </a:r>
            <a:r>
              <a:rPr lang="en-US" sz="2800" dirty="0" err="1"/>
              <a:t>coração</a:t>
            </a:r>
            <a:r>
              <a:rPr lang="en-US" sz="2800" dirty="0"/>
              <a:t> do Rei com </a:t>
            </a:r>
            <a:r>
              <a:rPr lang="en-US" sz="2800" dirty="0" err="1"/>
              <a:t>os</a:t>
            </a:r>
            <a:r>
              <a:rPr lang="en-US" sz="2800" dirty="0"/>
              <a:t> </a:t>
            </a:r>
            <a:r>
              <a:rPr lang="en-US" sz="2800" dirty="0" err="1"/>
              <a:t>esquecidos</a:t>
            </a:r>
            <a:r>
              <a:rPr lang="en-US" sz="2800" dirty="0"/>
              <a:t> da </a:t>
            </a:r>
            <a:r>
              <a:rPr lang="en-US" sz="2800" dirty="0" err="1"/>
              <a:t>sociedade</a:t>
            </a:r>
            <a:r>
              <a:rPr lang="en-US" sz="2800" dirty="0"/>
              <a:t>?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/>
              <a:t>Cortesia</a:t>
            </a:r>
            <a:r>
              <a:rPr lang="en-US" b="1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b="1" dirty="0"/>
              <a:t> </a:t>
            </a:r>
            <a:r>
              <a:rPr lang="en-US" b="1" dirty="0" err="1"/>
              <a:t>Hospitalidade</a:t>
            </a:r>
            <a:r>
              <a:rPr lang="en-US" b="1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b="1" dirty="0"/>
              <a:t> </a:t>
            </a:r>
            <a:r>
              <a:rPr lang="en-US" b="1" dirty="0" err="1"/>
              <a:t>Inclusão</a:t>
            </a:r>
            <a:r>
              <a:rPr lang="en-US" b="1" dirty="0"/>
              <a:t> Radical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773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439644"/>
            <a:ext cx="766293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en-US" sz="4800" cap="all" dirty="0" err="1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SESSão</a:t>
            </a:r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 </a:t>
            </a:r>
            <a:r>
              <a:rPr lang="en-US" sz="4800" cap="all" dirty="0" err="1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dois</a:t>
            </a:r>
            <a:endParaRPr lang="en-US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/>
            <a:r>
              <a:rPr lang="pt-BR" sz="4800" b="1" dirty="0">
                <a:latin typeface="Calibri" charset="0"/>
              </a:rPr>
              <a:t>A Igreja e o</a:t>
            </a:r>
          </a:p>
          <a:p>
            <a:pPr algn="ctr"/>
            <a:r>
              <a:rPr lang="pt-BR" sz="4800" b="1" dirty="0">
                <a:latin typeface="Calibri" charset="0"/>
              </a:rPr>
              <a:t>Ministério para pessoas</a:t>
            </a:r>
          </a:p>
          <a:p>
            <a:pPr algn="ctr"/>
            <a:r>
              <a:rPr lang="pt-BR" sz="4800" b="1" dirty="0">
                <a:latin typeface="Calibri" charset="0"/>
              </a:rPr>
              <a:t>com Deficiências</a:t>
            </a:r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097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773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1989415"/>
            <a:ext cx="9144000" cy="292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800" cap="all" dirty="0" err="1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SESSãO</a:t>
            </a:r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 um</a:t>
            </a: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pt-BR" sz="4200" b="1" dirty="0">
                <a:latin typeface="+mn-lt"/>
              </a:rPr>
              <a:t>Teologia do</a:t>
            </a:r>
          </a:p>
          <a:p>
            <a:pPr algn="ctr"/>
            <a:r>
              <a:rPr lang="pt-BR" sz="4200" b="1" dirty="0">
                <a:latin typeface="+mn-lt"/>
              </a:rPr>
              <a:t>Sofrimento e a Deficiência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177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773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578476" y="1705957"/>
            <a:ext cx="864172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200" dirty="0">
                <a:latin typeface="+mj-lt"/>
              </a:rPr>
              <a:t>Identificando a Estrutura Teológica</a:t>
            </a:r>
          </a:p>
          <a:p>
            <a:pPr lvl="1">
              <a:spcBef>
                <a:spcPts val="1800"/>
              </a:spcBef>
              <a:buClr>
                <a:schemeClr val="accent6"/>
              </a:buClr>
              <a:buSzPct val="120000"/>
            </a:pPr>
            <a:r>
              <a:rPr lang="pt-BR" sz="3200" dirty="0">
                <a:latin typeface="+mj-lt"/>
              </a:rPr>
              <a:t>      da Igreja</a:t>
            </a:r>
            <a:r>
              <a:rPr lang="en-US" sz="3200" dirty="0">
                <a:latin typeface="+mj-lt"/>
              </a:rPr>
              <a:t>.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200" dirty="0">
                <a:latin typeface="+mj-lt"/>
              </a:rPr>
              <a:t>Onde está a igreja hoje</a:t>
            </a:r>
            <a:r>
              <a:rPr lang="en-US" sz="3200" dirty="0">
                <a:latin typeface="+mj-lt"/>
              </a:rPr>
              <a:t>?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200" dirty="0">
                <a:latin typeface="+mj-lt"/>
              </a:rPr>
              <a:t>Aplicações práticas para a Igreja</a:t>
            </a:r>
            <a:r>
              <a:rPr lang="en-US" sz="3200" dirty="0">
                <a:latin typeface="+mj-lt"/>
              </a:rPr>
              <a:t>.</a:t>
            </a:r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733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85800" y="3810000"/>
            <a:ext cx="8001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3000" dirty="0">
                <a:latin typeface="Calibri" pitchFamily="34" charset="0"/>
              </a:rPr>
              <a:t>Quando uma igreja não acolhe a comunidade de deficientes, haverá um alto preço a ser pago</a:t>
            </a:r>
            <a:r>
              <a:rPr lang="en-US" sz="3000" dirty="0">
                <a:latin typeface="Calibri" pitchFamily="34" charset="0"/>
              </a:rPr>
              <a:t>.</a:t>
            </a:r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533400" y="5229761"/>
            <a:ext cx="8229600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500" i="1" dirty="0">
                <a:latin typeface="Calibri" pitchFamily="34" charset="0"/>
              </a:rPr>
              <a:t>Digo a verdade: O que vocês deixaram de fazer a alguns destes mais pequeninos, também a mim deixaram de fazê-lo</a:t>
            </a:r>
            <a:r>
              <a:rPr lang="en-US" sz="2800" i="1" dirty="0">
                <a:latin typeface="Calibri" pitchFamily="34" charset="0"/>
              </a:rPr>
              <a:t>.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  <a:latin typeface="Calibri" pitchFamily="34" charset="0"/>
              </a:rPr>
              <a:t>Mateus 25:45</a:t>
            </a:r>
          </a:p>
        </p:txBody>
      </p:sp>
      <p:pic>
        <p:nvPicPr>
          <p:cNvPr id="1026" name="Picture 2" descr="C:\Users\cralston\AppData\Local\Microsoft\Windows\Temporary Internet Files\Content.IE5\G5UWPY2N\MC900318880[1]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276600" y="685800"/>
            <a:ext cx="2971800" cy="260386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705100" y="1987731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Organismo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029200" y="1987730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Organização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62135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/>
              <a:t>Identificando a Estrutura</a:t>
            </a:r>
            <a:br>
              <a:rPr lang="pt-BR" b="1" dirty="0"/>
            </a:br>
            <a:r>
              <a:rPr lang="pt-BR" b="1" dirty="0"/>
              <a:t>Teológica da Igreja</a:t>
            </a:r>
            <a:endParaRPr 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094037"/>
            <a:ext cx="8229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en-US" dirty="0" err="1"/>
              <a:t>Eclesiologia</a:t>
            </a:r>
            <a:r>
              <a:rPr lang="en-US" dirty="0"/>
              <a:t>: A </a:t>
            </a:r>
            <a:r>
              <a:rPr lang="en-US" dirty="0" err="1"/>
              <a:t>Doutrina</a:t>
            </a:r>
            <a:r>
              <a:rPr lang="en-US" dirty="0"/>
              <a:t> da </a:t>
            </a:r>
            <a:r>
              <a:rPr lang="en-US" dirty="0" err="1"/>
              <a:t>Igreja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dirty="0" err="1"/>
              <a:t>Somos</a:t>
            </a:r>
            <a:r>
              <a:rPr lang="en-US" dirty="0"/>
              <a:t> o “Povo </a:t>
            </a:r>
            <a:r>
              <a:rPr lang="en-US" dirty="0" err="1"/>
              <a:t>Escolhido</a:t>
            </a:r>
            <a:r>
              <a:rPr lang="en-US" dirty="0"/>
              <a:t>”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i="1" dirty="0" err="1"/>
              <a:t>eklesia</a:t>
            </a:r>
            <a:r>
              <a:rPr lang="en-US" i="1" dirty="0"/>
              <a:t> </a:t>
            </a:r>
            <a:r>
              <a:rPr lang="en-US" dirty="0" err="1"/>
              <a:t>significa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i="1" dirty="0"/>
              <a:t>“</a:t>
            </a:r>
            <a:r>
              <a:rPr lang="en-US" dirty="0"/>
              <a:t>de”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i="1" dirty="0"/>
              <a:t>kaleo </a:t>
            </a:r>
            <a:r>
              <a:rPr lang="en-US" dirty="0" err="1"/>
              <a:t>significa</a:t>
            </a:r>
            <a:r>
              <a:rPr lang="en-US" dirty="0"/>
              <a:t> “</a:t>
            </a:r>
            <a:r>
              <a:rPr lang="en-US" dirty="0" err="1"/>
              <a:t>chamados</a:t>
            </a:r>
            <a:r>
              <a:rPr lang="en-US" dirty="0"/>
              <a:t>”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i="1" dirty="0"/>
              <a:t>kuriakon </a:t>
            </a:r>
            <a:r>
              <a:rPr lang="en-US" dirty="0" err="1"/>
              <a:t>significa</a:t>
            </a:r>
            <a:r>
              <a:rPr lang="en-US" dirty="0"/>
              <a:t> “</a:t>
            </a:r>
            <a:r>
              <a:rPr lang="en-US" dirty="0" err="1"/>
              <a:t>pertencentes</a:t>
            </a:r>
            <a:r>
              <a:rPr lang="en-US" dirty="0"/>
              <a:t> a um senhor”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464961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81200"/>
            <a:ext cx="8001000" cy="34591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600" dirty="0"/>
              <a:t>A Natureza Bíblica da Igreja</a:t>
            </a:r>
            <a:r>
              <a:rPr lang="en-US" sz="3600" dirty="0"/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/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200" dirty="0"/>
              <a:t>O Povo de Deus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200" dirty="0"/>
              <a:t>O </a:t>
            </a:r>
            <a:r>
              <a:rPr lang="en-US" sz="3200" dirty="0" err="1"/>
              <a:t>Corpo</a:t>
            </a:r>
            <a:r>
              <a:rPr lang="en-US" sz="3200" dirty="0"/>
              <a:t> de Cristo</a:t>
            </a:r>
          </a:p>
          <a:p>
            <a:pPr marL="1771650" lvl="3" indent="-514350"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200" dirty="0"/>
              <a:t>O </a:t>
            </a:r>
            <a:r>
              <a:rPr lang="en-US" sz="3200" dirty="0" err="1"/>
              <a:t>templo</a:t>
            </a:r>
            <a:r>
              <a:rPr lang="en-US" sz="3200" dirty="0"/>
              <a:t> do </a:t>
            </a:r>
            <a:r>
              <a:rPr lang="en-US" sz="3200" dirty="0" err="1"/>
              <a:t>Espírito</a:t>
            </a:r>
            <a:r>
              <a:rPr lang="en-US" sz="3200" dirty="0"/>
              <a:t> Santo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873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7772400" cy="42672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600" dirty="0"/>
              <a:t>As Funções Bíblicas da Igreja</a:t>
            </a:r>
            <a:endParaRPr lang="en-US" sz="36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 err="1"/>
              <a:t>Adoração</a:t>
            </a:r>
            <a:endParaRPr lang="en-US" sz="32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 err="1"/>
              <a:t>Instrução</a:t>
            </a:r>
            <a:endParaRPr lang="en-US" sz="32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 err="1"/>
              <a:t>Edificação</a:t>
            </a:r>
            <a:endParaRPr lang="en-US" sz="32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 err="1"/>
              <a:t>Evangelismo</a:t>
            </a:r>
            <a:endParaRPr lang="en-US" sz="32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 err="1"/>
              <a:t>Organização</a:t>
            </a:r>
            <a:endParaRPr lang="en-US" sz="3200" dirty="0"/>
          </a:p>
          <a:p>
            <a:pPr marL="2289175" lvl="3" indent="-914400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en-US" sz="3200" dirty="0" err="1"/>
              <a:t>Ordenanças</a:t>
            </a:r>
            <a:endParaRPr lang="en-US" sz="32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2494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8001000" cy="4267200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i="1" dirty="0"/>
              <a:t>  Koinonia</a:t>
            </a:r>
            <a:r>
              <a:rPr lang="en-US" dirty="0"/>
              <a:t> – O </a:t>
            </a:r>
            <a:r>
              <a:rPr lang="en-US" dirty="0" err="1"/>
              <a:t>Ingrediente</a:t>
            </a:r>
            <a:r>
              <a:rPr lang="en-US" dirty="0"/>
              <a:t> para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dirty="0"/>
              <a:t>                      a </a:t>
            </a:r>
            <a:r>
              <a:rPr lang="en-US" dirty="0" err="1"/>
              <a:t>vida</a:t>
            </a:r>
            <a:r>
              <a:rPr lang="en-US" dirty="0"/>
              <a:t> </a:t>
            </a:r>
            <a:r>
              <a:rPr lang="en-US" dirty="0" err="1"/>
              <a:t>Comunitária</a:t>
            </a: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algn="ctr" eaLnBrk="1" hangingPunct="1">
              <a:buNone/>
            </a:pP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sz="20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dirty="0" err="1"/>
              <a:t>comunidade</a:t>
            </a:r>
            <a:r>
              <a:rPr lang="en-US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dirty="0"/>
              <a:t> </a:t>
            </a:r>
            <a:r>
              <a:rPr lang="en-US" dirty="0" err="1"/>
              <a:t>comunhão</a:t>
            </a:r>
            <a:r>
              <a:rPr lang="en-US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dirty="0"/>
              <a:t> </a:t>
            </a:r>
          </a:p>
          <a:p>
            <a:pPr marL="514350" indent="-514350" algn="ctr" eaLnBrk="1" hangingPunct="1">
              <a:buNone/>
            </a:pP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r>
              <a:rPr lang="en-US" dirty="0"/>
              <a:t> </a:t>
            </a:r>
            <a:r>
              <a:rPr lang="en-US" dirty="0" err="1"/>
              <a:t>compartilhando</a:t>
            </a:r>
            <a:r>
              <a:rPr lang="en-US" dirty="0"/>
              <a:t> com a </a:t>
            </a:r>
            <a:r>
              <a:rPr lang="en-US" dirty="0" err="1"/>
              <a:t>comunidade</a:t>
            </a:r>
            <a:r>
              <a:rPr lang="en-US" dirty="0"/>
              <a:t> </a:t>
            </a:r>
            <a:r>
              <a:rPr lang="en-US" sz="2000" dirty="0">
                <a:solidFill>
                  <a:schemeClr val="accent6"/>
                </a:solidFill>
                <a:latin typeface="Wingdings" pitchFamily="2" charset="2"/>
              </a:rPr>
              <a:t>l</a:t>
            </a:r>
            <a:endParaRPr lang="en-US" sz="2000" dirty="0"/>
          </a:p>
          <a:p>
            <a:pPr marL="514350" indent="-514350" algn="ctr" eaLnBrk="1" hangingPunct="1">
              <a:buFont typeface="Arial" charset="0"/>
              <a:buNone/>
            </a:pPr>
            <a:endParaRPr lang="en-US" sz="20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pt-BR" dirty="0"/>
              <a:t>Ao “fazer” igreja, muitas vezes podemos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pt-BR" dirty="0"/>
              <a:t>esqueça de “ser” a igreja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5596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Program Files\Microsoft Office\MEDIA\CAGCAT10\j0149407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261630"/>
            <a:ext cx="1988867" cy="236777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Onde está a igreja hoje</a:t>
            </a:r>
            <a:r>
              <a:rPr lang="en-US" sz="4000" b="1" dirty="0"/>
              <a:t>?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pt-BR" dirty="0"/>
              <a:t>Por que muitas igrejas estão perdendo o alvo</a:t>
            </a:r>
            <a:r>
              <a:rPr lang="en-US" dirty="0"/>
              <a:t>?</a:t>
            </a:r>
          </a:p>
          <a:p>
            <a:pPr marL="514350" indent="-514350" eaLnBrk="1" hangingPunct="1">
              <a:buFont typeface="Arial" charset="0"/>
              <a:buNone/>
            </a:pPr>
            <a:endParaRPr lang="en-US" sz="1000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pt-BR" sz="2800" dirty="0"/>
              <a:t>Preferimos que nossos membros usem as roupas certas, conduzam os carros certos e conheçam o vocabulário correto. Mas isso é uma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pt-BR" sz="2800" dirty="0"/>
              <a:t>ilusão e um mal-entendido do que Deus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pt-BR" sz="2800" dirty="0"/>
              <a:t>realmente deseja</a:t>
            </a:r>
            <a:r>
              <a:rPr lang="en-US" sz="2800" dirty="0"/>
              <a:t>…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/>
              <a:t> </a:t>
            </a:r>
            <a:r>
              <a:rPr lang="en-US" sz="1000" dirty="0"/>
              <a:t>                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</a:pPr>
            <a:r>
              <a:rPr lang="en-US" sz="10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              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nosso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 </a:t>
            </a:r>
            <a:r>
              <a:rPr lang="en-US" sz="4000" b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quebrantamento</a:t>
            </a:r>
            <a:r>
              <a:rPr lang="en-US" sz="4000" b="1" dirty="0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3119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sz="3600" dirty="0"/>
              <a:t>A </a:t>
            </a:r>
            <a:r>
              <a:rPr lang="en-US" sz="3600" dirty="0" err="1"/>
              <a:t>Igreja</a:t>
            </a:r>
            <a:r>
              <a:rPr lang="en-US" sz="3600" dirty="0"/>
              <a:t> </a:t>
            </a:r>
            <a:r>
              <a:rPr lang="en-US" sz="3600" dirty="0" err="1"/>
              <a:t>como</a:t>
            </a:r>
            <a:r>
              <a:rPr lang="en-US" sz="3600" dirty="0"/>
              <a:t> um </a:t>
            </a:r>
            <a:r>
              <a:rPr lang="en-US" sz="3600" dirty="0" err="1"/>
              <a:t>Corpo</a:t>
            </a:r>
            <a:r>
              <a:rPr lang="en-US" sz="3600" dirty="0"/>
              <a:t> </a:t>
            </a:r>
            <a:r>
              <a:rPr lang="en-US" sz="3600" i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Quebrado</a:t>
            </a:r>
            <a:endParaRPr lang="en-US" sz="3600" dirty="0"/>
          </a:p>
          <a:p>
            <a:pPr marL="514350" indent="-514350" eaLnBrk="1" hangingPunct="1">
              <a:buFont typeface="Arial" charset="0"/>
              <a:buNone/>
            </a:pPr>
            <a:endParaRPr lang="en-US" sz="2000" dirty="0"/>
          </a:p>
          <a:p>
            <a:pPr marL="463550" indent="-463550" algn="ctr" eaLnBrk="1" hangingPunct="1">
              <a:buClr>
                <a:schemeClr val="accent6"/>
              </a:buClr>
            </a:pPr>
            <a:r>
              <a:rPr lang="pt-BR" dirty="0"/>
              <a:t>Cristo é o exemplo máximo de identificação.</a:t>
            </a:r>
            <a:endParaRPr lang="en-US" dirty="0"/>
          </a:p>
          <a:p>
            <a:pPr marL="514350" indent="-514350" algn="ctr" eaLnBrk="1" hangingPunct="1">
              <a:buFont typeface="Arial" charset="0"/>
              <a:buNone/>
            </a:pPr>
            <a:endParaRPr lang="en-US" sz="28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pt-BR" sz="2800" dirty="0"/>
              <a:t>Através do ministério relacional para e com pessoas quebradas, Deus quebra, abençoa e doa vidas transformadas e altruístas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7897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25146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sz="3600" dirty="0"/>
              <a:t>A </a:t>
            </a:r>
            <a:r>
              <a:rPr lang="en-US" sz="3600" dirty="0" err="1"/>
              <a:t>Igreja</a:t>
            </a:r>
            <a:r>
              <a:rPr lang="en-US" sz="3600" dirty="0"/>
              <a:t> </a:t>
            </a:r>
            <a:r>
              <a:rPr lang="en-US" sz="3600" dirty="0" err="1"/>
              <a:t>como</a:t>
            </a:r>
            <a:r>
              <a:rPr lang="en-US" sz="3600" dirty="0"/>
              <a:t> um </a:t>
            </a:r>
            <a:r>
              <a:rPr lang="en-US" sz="3600" dirty="0" err="1"/>
              <a:t>corpor</a:t>
            </a:r>
            <a:r>
              <a:rPr lang="en-US" sz="3600" dirty="0"/>
              <a:t> </a:t>
            </a:r>
            <a:r>
              <a:rPr lang="en-US" sz="3600" i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Sofredor</a:t>
            </a:r>
            <a:endParaRPr lang="en-US" sz="3600" dirty="0"/>
          </a:p>
          <a:p>
            <a:pPr marL="514350" indent="-514350" eaLnBrk="1" hangingPunct="1">
              <a:buNone/>
            </a:pPr>
            <a:endParaRPr lang="en-US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/>
              <a:t>Jesus, o Servo </a:t>
            </a:r>
            <a:r>
              <a:rPr lang="en-US" sz="3200" dirty="0" err="1"/>
              <a:t>Sofredor</a:t>
            </a:r>
            <a:endParaRPr lang="en-US" sz="32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/>
              <a:t>O </a:t>
            </a:r>
            <a:r>
              <a:rPr lang="en-US" sz="3200" dirty="0" err="1"/>
              <a:t>chamado</a:t>
            </a:r>
            <a:r>
              <a:rPr lang="en-US" sz="3200" dirty="0"/>
              <a:t> de Paulo ao </a:t>
            </a:r>
            <a:r>
              <a:rPr lang="en-US" sz="3200" dirty="0" err="1"/>
              <a:t>Sofrimento</a:t>
            </a:r>
            <a:endParaRPr lang="en-US" sz="32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en-US" sz="3200" dirty="0"/>
              <a:t>O </a:t>
            </a:r>
            <a:r>
              <a:rPr lang="en-US" sz="3200" dirty="0" err="1"/>
              <a:t>chamado</a:t>
            </a:r>
            <a:r>
              <a:rPr lang="en-US" sz="3200" dirty="0"/>
              <a:t> da </a:t>
            </a:r>
            <a:r>
              <a:rPr lang="en-US" sz="3200" dirty="0" err="1"/>
              <a:t>Igreja</a:t>
            </a:r>
            <a:r>
              <a:rPr lang="en-US" sz="3200" dirty="0"/>
              <a:t> para o </a:t>
            </a:r>
            <a:r>
              <a:rPr lang="en-US" sz="3200" dirty="0" err="1"/>
              <a:t>Sofrimento</a:t>
            </a:r>
            <a:endParaRPr lang="en-US" sz="3200" dirty="0"/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en-US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0" y="4495800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800" dirty="0">
              <a:latin typeface="Calibri" pitchFamily="34" charset="0"/>
            </a:endParaRPr>
          </a:p>
          <a:p>
            <a:pPr algn="ctr"/>
            <a:r>
              <a:rPr lang="pt-BR" sz="2800" dirty="0">
                <a:latin typeface="Calibri" pitchFamily="34" charset="0"/>
              </a:rPr>
              <a:t>A intenção de Deus para sua igreja é que nós</a:t>
            </a:r>
          </a:p>
          <a:p>
            <a:pPr algn="ctr"/>
            <a:r>
              <a:rPr lang="pt-BR" sz="2800" dirty="0">
                <a:latin typeface="Calibri" pitchFamily="34" charset="0"/>
              </a:rPr>
              <a:t>abraçamos o nosso próprio sofrimento, bem como</a:t>
            </a:r>
          </a:p>
          <a:p>
            <a:pPr algn="ctr"/>
            <a:r>
              <a:rPr lang="pt-BR" sz="2800" dirty="0">
                <a:latin typeface="Calibri" pitchFamily="34" charset="0"/>
              </a:rPr>
              <a:t>abracemos aqueles que sofrem</a:t>
            </a:r>
            <a:r>
              <a:rPr lang="en-US" sz="2800" dirty="0">
                <a:latin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69188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505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sz="3600" dirty="0"/>
              <a:t>A </a:t>
            </a:r>
            <a:r>
              <a:rPr lang="en-US" sz="3600" dirty="0" err="1"/>
              <a:t>Igreja</a:t>
            </a:r>
            <a:r>
              <a:rPr lang="en-US" sz="3600" dirty="0"/>
              <a:t> </a:t>
            </a:r>
            <a:r>
              <a:rPr lang="en-US" sz="3600" dirty="0" err="1"/>
              <a:t>como</a:t>
            </a:r>
            <a:r>
              <a:rPr lang="en-US" sz="3600" dirty="0"/>
              <a:t> um </a:t>
            </a:r>
            <a:r>
              <a:rPr lang="en-US" sz="3600" dirty="0" err="1"/>
              <a:t>corpo</a:t>
            </a:r>
            <a:r>
              <a:rPr lang="en-US" sz="3600" dirty="0"/>
              <a:t> </a:t>
            </a:r>
            <a:r>
              <a:rPr lang="en-US" sz="3600" i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Maduro</a:t>
            </a:r>
            <a:endParaRPr lang="en-US" sz="3600" dirty="0"/>
          </a:p>
          <a:p>
            <a:pPr marL="514350" indent="-514350" eaLnBrk="1" hangingPunct="1">
              <a:buNone/>
            </a:pPr>
            <a:endParaRPr lang="en-US" sz="1000" dirty="0"/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pt-BR" sz="3200" dirty="0"/>
              <a:t>O privilégio de ministrar aos quebrantados</a:t>
            </a:r>
            <a:r>
              <a:rPr lang="en-US" sz="3200" dirty="0"/>
              <a:t>.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pt-BR" sz="3200" dirty="0"/>
              <a:t>O privilégio de ingressar no sacerdócio</a:t>
            </a:r>
            <a:r>
              <a:rPr lang="en-US" sz="3200" dirty="0"/>
              <a:t>.</a:t>
            </a:r>
          </a:p>
          <a:p>
            <a:pPr marL="1377950" lvl="1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pt-BR" sz="3200" dirty="0"/>
              <a:t>O privilégio de entender o chamado para servir</a:t>
            </a:r>
            <a:r>
              <a:rPr lang="en-US" sz="3200" dirty="0"/>
              <a:t>.</a:t>
            </a:r>
          </a:p>
          <a:p>
            <a:pPr marL="914400" lvl="1" indent="-514350" eaLnBrk="1" hangingPunct="1">
              <a:buFont typeface="Calibri" pitchFamily="34" charset="0"/>
              <a:buAutoNum type="arabicPeriod"/>
            </a:pPr>
            <a:endParaRPr lang="en-US" sz="2400" dirty="0"/>
          </a:p>
          <a:p>
            <a:pPr marL="914400" lvl="1" indent="-514350" algn="ctr" eaLnBrk="1" hangingPunct="1">
              <a:buFont typeface="Arial" charset="0"/>
              <a:buNone/>
            </a:pPr>
            <a:endParaRPr lang="en-US" sz="24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0711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773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685800" y="1823115"/>
            <a:ext cx="8001000" cy="373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Lucas </a:t>
            </a:r>
            <a:r>
              <a:rPr lang="en-US" sz="3200" dirty="0" err="1">
                <a:latin typeface="+mj-lt"/>
              </a:rPr>
              <a:t>mantém</a:t>
            </a:r>
            <a:r>
              <a:rPr lang="en-US" sz="3200" dirty="0">
                <a:latin typeface="+mj-lt"/>
              </a:rPr>
              <a:t> o </a:t>
            </a:r>
            <a:r>
              <a:rPr lang="en-US" sz="3200" dirty="0" err="1">
                <a:latin typeface="+mj-lt"/>
              </a:rPr>
              <a:t>foco</a:t>
            </a:r>
            <a:r>
              <a:rPr lang="en-US" sz="3200" dirty="0">
                <a:latin typeface="+mj-lt"/>
              </a:rPr>
              <a:t> no </a:t>
            </a:r>
            <a:r>
              <a:rPr lang="en-US" sz="3200" dirty="0" err="1">
                <a:latin typeface="+mj-lt"/>
              </a:rPr>
              <a:t>Reino</a:t>
            </a:r>
            <a:r>
              <a:rPr lang="en-US" sz="3200" dirty="0">
                <a:latin typeface="+mj-lt"/>
              </a:rPr>
              <a:t> de Deus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>
                <a:latin typeface="+mj-lt"/>
              </a:rPr>
              <a:t>O </a:t>
            </a:r>
            <a:r>
              <a:rPr lang="en-US" sz="3200" dirty="0" err="1">
                <a:latin typeface="+mj-lt"/>
              </a:rPr>
              <a:t>mandamento</a:t>
            </a:r>
            <a:r>
              <a:rPr lang="en-US" sz="3200" dirty="0">
                <a:latin typeface="+mj-lt"/>
              </a:rPr>
              <a:t> de Lucas 14: </a:t>
            </a:r>
            <a:r>
              <a:rPr lang="en-US" sz="3200" dirty="0" err="1">
                <a:latin typeface="+mj-lt"/>
              </a:rPr>
              <a:t>Olhe</a:t>
            </a:r>
            <a:r>
              <a:rPr lang="en-US" sz="3200" dirty="0">
                <a:latin typeface="+mj-lt"/>
              </a:rPr>
              <a:t> com </a:t>
            </a:r>
            <a:r>
              <a:rPr lang="en-US" sz="3200" dirty="0" err="1">
                <a:latin typeface="+mj-lt"/>
              </a:rPr>
              <a:t>mais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atenção</a:t>
            </a:r>
            <a:endParaRPr lang="en-US" sz="3200" dirty="0">
              <a:latin typeface="+mj-lt"/>
            </a:endParaRP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200" dirty="0" err="1">
                <a:latin typeface="+mj-lt"/>
              </a:rPr>
              <a:t>Acolhendo</a:t>
            </a:r>
            <a:r>
              <a:rPr lang="en-US" sz="3200" dirty="0">
                <a:latin typeface="+mj-lt"/>
              </a:rPr>
              <a:t> no </a:t>
            </a:r>
            <a:r>
              <a:rPr lang="en-US" sz="3200" dirty="0" err="1">
                <a:latin typeface="+mj-lt"/>
              </a:rPr>
              <a:t>banquete</a:t>
            </a:r>
            <a:r>
              <a:rPr lang="en-US" sz="3200" dirty="0">
                <a:latin typeface="+mj-lt"/>
              </a:rPr>
              <a:t> de Lucas 14</a:t>
            </a: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Aplicações práticas</a:t>
            </a:r>
            <a:br>
              <a:rPr lang="pt-BR" sz="4000" b="1" dirty="0"/>
            </a:br>
            <a:r>
              <a:rPr lang="pt-BR" sz="4000" b="1" dirty="0"/>
              <a:t>para a Igreja</a:t>
            </a:r>
            <a:endParaRPr lang="en-US" sz="4000" b="1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23622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t-BR" dirty="0"/>
              <a:t>É a igreja que busca em oração a</a:t>
            </a:r>
          </a:p>
          <a:p>
            <a:pPr algn="ctr" eaLnBrk="1" hangingPunct="1">
              <a:buFont typeface="Arial" charset="0"/>
              <a:buNone/>
            </a:pPr>
            <a:r>
              <a:rPr lang="pt-BR" dirty="0"/>
              <a:t>Deus por um coração sensível para com os mais necessitados e que encontra oportunidades</a:t>
            </a:r>
          </a:p>
          <a:p>
            <a:pPr algn="ctr" eaLnBrk="1" hangingPunct="1">
              <a:buFont typeface="Arial" charset="0"/>
              <a:buNone/>
            </a:pPr>
            <a:r>
              <a:rPr lang="pt-BR" dirty="0"/>
              <a:t>para um ministério mais abençoado.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424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1265238"/>
            <a:ext cx="9144000" cy="1782762"/>
          </a:xfrm>
        </p:spPr>
        <p:txBody>
          <a:bodyPr/>
          <a:lstStyle/>
          <a:p>
            <a:pPr eaLnBrk="1" hangingPunct="1"/>
            <a:r>
              <a:rPr lang="pt-BR" sz="4000" b="1" dirty="0"/>
              <a:t>Sete Movimentos de Ministério</a:t>
            </a:r>
            <a:br>
              <a:rPr lang="pt-BR" sz="4000" b="1" dirty="0"/>
            </a:br>
            <a:r>
              <a:rPr lang="pt-BR" sz="4000" b="1" dirty="0"/>
              <a:t>para Pessoas com Deficiência</a:t>
            </a:r>
            <a:endParaRPr lang="en-US" sz="4000" b="1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2209800" y="3094037"/>
            <a:ext cx="7086600" cy="4525963"/>
          </a:xfrm>
        </p:spPr>
        <p:txBody>
          <a:bodyPr/>
          <a:lstStyle/>
          <a:p>
            <a:pPr marL="514350" indent="-514350" eaLnBrk="1" hangingPunct="1">
              <a:buFont typeface="Arial" charset="0"/>
              <a:buAutoNum type="arabicPeriod"/>
            </a:pPr>
            <a:r>
              <a:rPr lang="en-US" sz="2800" dirty="0" err="1"/>
              <a:t>Ministério</a:t>
            </a:r>
            <a:r>
              <a:rPr lang="en-US" sz="2800" dirty="0"/>
              <a:t> da </a:t>
            </a:r>
            <a:r>
              <a:rPr lang="en-US" sz="2800" dirty="0" err="1"/>
              <a:t>Comunhão</a:t>
            </a: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 (</a:t>
            </a:r>
            <a:r>
              <a:rPr lang="pt-BR" sz="2800" dirty="0"/>
              <a:t>Programa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en-US" sz="2800" dirty="0" err="1"/>
              <a:t>Presença</a:t>
            </a:r>
            <a:r>
              <a:rPr lang="en-US" sz="2800" dirty="0"/>
              <a:t>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2.  </a:t>
            </a:r>
            <a:r>
              <a:rPr lang="pt-BR" sz="2800" dirty="0"/>
              <a:t>Ministério</a:t>
            </a:r>
            <a:r>
              <a:rPr lang="en-US" sz="2800" dirty="0"/>
              <a:t> da </a:t>
            </a:r>
            <a:r>
              <a:rPr lang="en-US" sz="2800" dirty="0" err="1"/>
              <a:t>Palavra</a:t>
            </a: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(</a:t>
            </a:r>
            <a:r>
              <a:rPr lang="pt-BR" sz="2800" dirty="0"/>
              <a:t>Quantidade</a:t>
            </a: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</a:t>
            </a: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pt-BR" sz="2800" dirty="0"/>
              <a:t>Qualidade</a:t>
            </a:r>
            <a:r>
              <a:rPr lang="en-US" sz="2800" dirty="0"/>
              <a:t>)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3.  </a:t>
            </a:r>
            <a:r>
              <a:rPr lang="pt-BR" sz="2800" dirty="0"/>
              <a:t>Ministério</a:t>
            </a:r>
            <a:r>
              <a:rPr lang="en-US" sz="2800" dirty="0"/>
              <a:t> da </a:t>
            </a:r>
            <a:r>
              <a:rPr lang="pt-BR" sz="2800" dirty="0"/>
              <a:t>Obediência</a:t>
            </a:r>
            <a:r>
              <a:rPr lang="en-US" sz="2800" dirty="0"/>
              <a:t> </a:t>
            </a:r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(</a:t>
            </a:r>
            <a:r>
              <a:rPr lang="pt-BR" sz="2800" dirty="0"/>
              <a:t>Conveniência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</a:t>
            </a:r>
            <a:r>
              <a:rPr lang="en-US" sz="2800" b="1" dirty="0"/>
              <a:t> </a:t>
            </a:r>
            <a:r>
              <a:rPr lang="pt-BR" sz="2800" dirty="0"/>
              <a:t>Convicção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5743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027237"/>
            <a:ext cx="64008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4.  </a:t>
            </a:r>
            <a:r>
              <a:rPr lang="en-US" sz="2800" dirty="0" err="1"/>
              <a:t>Ministério</a:t>
            </a:r>
            <a:r>
              <a:rPr lang="en-US" sz="2800" dirty="0"/>
              <a:t> da </a:t>
            </a:r>
            <a:r>
              <a:rPr lang="en-US" sz="2800" dirty="0" err="1"/>
              <a:t>Identificação</a:t>
            </a:r>
            <a:endParaRPr lang="en-US" sz="28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</a:t>
            </a:r>
            <a:r>
              <a:rPr lang="en-US" sz="2800" dirty="0" err="1"/>
              <a:t>Sendo</a:t>
            </a:r>
            <a:r>
              <a:rPr lang="en-US" sz="2800" dirty="0"/>
              <a:t> </a:t>
            </a:r>
            <a:r>
              <a:rPr lang="en-US" sz="2800" dirty="0" err="1"/>
              <a:t>entendido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en-US" sz="2800" dirty="0" err="1"/>
              <a:t>Compreendendo</a:t>
            </a:r>
            <a:r>
              <a:rPr lang="en-US" sz="2800" dirty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5.  </a:t>
            </a:r>
            <a:r>
              <a:rPr lang="en-US" sz="2800" dirty="0" err="1"/>
              <a:t>Ministério</a:t>
            </a:r>
            <a:r>
              <a:rPr lang="en-US" sz="2800" dirty="0"/>
              <a:t> da </a:t>
            </a:r>
            <a:r>
              <a:rPr lang="en-US" sz="2800" dirty="0" err="1"/>
              <a:t>Oração</a:t>
            </a:r>
            <a:r>
              <a:rPr lang="en-US" sz="2800" dirty="0"/>
              <a:t> 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(Ser </a:t>
            </a:r>
            <a:r>
              <a:rPr lang="en-US" sz="2800" dirty="0" err="1"/>
              <a:t>Importante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en-US" sz="2800" dirty="0" err="1"/>
              <a:t>Estar</a:t>
            </a:r>
            <a:r>
              <a:rPr lang="en-US" sz="2800" dirty="0"/>
              <a:t> </a:t>
            </a:r>
            <a:r>
              <a:rPr lang="en-US" sz="2800" dirty="0" err="1"/>
              <a:t>Disponível</a:t>
            </a:r>
            <a:r>
              <a:rPr lang="en-US" sz="2800" dirty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6.  </a:t>
            </a:r>
            <a:r>
              <a:rPr lang="en-US" sz="2800" dirty="0" err="1"/>
              <a:t>Ministério</a:t>
            </a:r>
            <a:r>
              <a:rPr lang="en-US" sz="2800" dirty="0"/>
              <a:t> do </a:t>
            </a:r>
            <a:r>
              <a:rPr lang="en-US" sz="2800" dirty="0" err="1"/>
              <a:t>Espírito</a:t>
            </a:r>
            <a:endParaRPr lang="en-US" sz="28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(Ser </a:t>
            </a:r>
            <a:r>
              <a:rPr lang="en-US" sz="2800" dirty="0" err="1"/>
              <a:t>Ouvido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en-US" sz="2800" dirty="0" err="1"/>
              <a:t>Ouvir</a:t>
            </a:r>
            <a:r>
              <a:rPr lang="en-US" sz="2800" dirty="0"/>
              <a:t> </a:t>
            </a:r>
            <a:r>
              <a:rPr lang="en-US" sz="2800" dirty="0" err="1"/>
              <a:t>Atentamente</a:t>
            </a:r>
            <a:r>
              <a:rPr lang="en-US" sz="2800" dirty="0"/>
              <a:t>)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AutoNum type="arabicPeriod" startAt="7"/>
              <a:defRPr/>
            </a:pPr>
            <a:r>
              <a:rPr lang="en-US" sz="2800" dirty="0" err="1"/>
              <a:t>Ministério</a:t>
            </a:r>
            <a:r>
              <a:rPr lang="en-US" sz="2800" dirty="0"/>
              <a:t> da </a:t>
            </a:r>
            <a:r>
              <a:rPr lang="en-US" sz="2800" dirty="0" err="1"/>
              <a:t>Reciprocidade</a:t>
            </a:r>
            <a:endParaRPr lang="en-US" sz="2800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	(</a:t>
            </a:r>
            <a:r>
              <a:rPr lang="en-US" sz="2800" dirty="0" err="1"/>
              <a:t>Ensinar</a:t>
            </a:r>
            <a:r>
              <a:rPr lang="en-US" sz="2800" dirty="0"/>
              <a:t> </a:t>
            </a:r>
            <a:r>
              <a:rPr lang="en-US" sz="2800" b="1" dirty="0">
                <a:solidFill>
                  <a:schemeClr val="accent6"/>
                </a:solidFill>
              </a:rPr>
              <a:t>→ </a:t>
            </a:r>
            <a:r>
              <a:rPr lang="en-US" sz="2800" dirty="0"/>
              <a:t>Ser </a:t>
            </a:r>
            <a:r>
              <a:rPr lang="en-US" sz="2800" dirty="0" err="1"/>
              <a:t>Ensinado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1203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3837"/>
            <a:ext cx="82296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4000" b="1" dirty="0"/>
              <a:t>O Conto de Duas Famílias</a:t>
            </a:r>
            <a:endParaRPr lang="en-US" sz="4000" b="1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pt-BR" sz="3000" dirty="0"/>
              <a:t>Discuta a experiência da família Siebels</a:t>
            </a:r>
            <a:endParaRPr lang="en-US" sz="3000" dirty="0"/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pt-BR" dirty="0"/>
              <a:t>Como a história deles fez você se sentir?</a:t>
            </a:r>
            <a:endParaRPr lang="en-US" dirty="0"/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pt-BR" dirty="0"/>
              <a:t>O que poderia ter sido diferente?</a:t>
            </a:r>
            <a:endParaRPr lang="en-US" dirty="0"/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sz="1000" dirty="0"/>
          </a:p>
          <a:p>
            <a:pPr marL="1377950" indent="-514350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pt-BR" sz="3000" dirty="0"/>
              <a:t>Discuta a experiência da família Jaramillo</a:t>
            </a:r>
            <a:endParaRPr lang="en-US" sz="3000" dirty="0"/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pt-BR" dirty="0"/>
              <a:t>Quais palavras-chave no testemunho deles se destacaram para você?</a:t>
            </a:r>
            <a:endParaRPr lang="en-US" dirty="0"/>
          </a:p>
          <a:p>
            <a:pPr marL="1377950" lvl="1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pt-BR" dirty="0"/>
              <a:t>Como a experiência deles foi diferente?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2907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001000" cy="49831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dirty="0"/>
              <a:t>Qual </a:t>
            </a:r>
            <a:r>
              <a:rPr lang="en-US" dirty="0" err="1"/>
              <a:t>igreja</a:t>
            </a:r>
            <a:r>
              <a:rPr lang="en-US" dirty="0"/>
              <a:t> </a:t>
            </a:r>
            <a:r>
              <a:rPr lang="en-US" b="1" dirty="0" err="1"/>
              <a:t>você</a:t>
            </a:r>
            <a:r>
              <a:rPr lang="en-US" b="1" dirty="0"/>
              <a:t> </a:t>
            </a:r>
            <a:r>
              <a:rPr lang="en-US" dirty="0" err="1"/>
              <a:t>gostaria</a:t>
            </a:r>
            <a:r>
              <a:rPr lang="en-US" dirty="0"/>
              <a:t> de </a:t>
            </a:r>
            <a:r>
              <a:rPr lang="en-US" dirty="0" err="1"/>
              <a:t>pertencer</a:t>
            </a:r>
            <a:r>
              <a:rPr lang="en-US" dirty="0"/>
              <a:t>?</a:t>
            </a:r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endParaRPr lang="en-US" dirty="0"/>
          </a:p>
          <a:p>
            <a:pPr marL="514350" indent="-514350" algn="ctr" eaLnBrk="1" fontAlgn="auto" hangingPunct="1">
              <a:spcAft>
                <a:spcPts val="0"/>
              </a:spcAft>
              <a:buClr>
                <a:schemeClr val="accent6"/>
              </a:buClr>
              <a:buNone/>
              <a:defRPr/>
            </a:pPr>
            <a:r>
              <a:rPr lang="en-US" dirty="0"/>
              <a:t>				Qual </a:t>
            </a:r>
            <a:r>
              <a:rPr lang="en-US" dirty="0" err="1"/>
              <a:t>igreja</a:t>
            </a:r>
            <a:r>
              <a:rPr lang="en-US" dirty="0"/>
              <a:t> </a:t>
            </a:r>
            <a:r>
              <a:rPr lang="en-US" dirty="0" err="1"/>
              <a:t>demonstrou</a:t>
            </a:r>
            <a:r>
              <a:rPr lang="en-US" dirty="0"/>
              <a:t> Koinonia?</a:t>
            </a:r>
          </a:p>
        </p:txBody>
      </p:sp>
      <p:pic>
        <p:nvPicPr>
          <p:cNvPr id="1026" name="Picture 2" descr="http://www.joniandfriends.org/static/photo_gallery/Family_Retreat17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2819400"/>
            <a:ext cx="2590800" cy="319851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85000"/>
                <a:lumOff val="1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162646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 err="1"/>
              <a:t>Onde</a:t>
            </a:r>
            <a:r>
              <a:rPr lang="en-US" sz="4000" b="1" dirty="0"/>
              <a:t> </a:t>
            </a:r>
            <a:r>
              <a:rPr lang="en-US" sz="4000" b="1" dirty="0" err="1"/>
              <a:t>Está</a:t>
            </a:r>
            <a:r>
              <a:rPr lang="en-US" sz="4000" b="1" dirty="0"/>
              <a:t> a </a:t>
            </a:r>
            <a:r>
              <a:rPr lang="en-US" sz="4000" b="1" i="1" dirty="0" err="1">
                <a:ln>
                  <a:solidFill>
                    <a:schemeClr val="tx1"/>
                  </a:solidFill>
                </a:ln>
                <a:solidFill>
                  <a:schemeClr val="accent6"/>
                </a:solidFill>
              </a:rPr>
              <a:t>Sua</a:t>
            </a:r>
            <a:r>
              <a:rPr lang="en-US" sz="4000" b="1" dirty="0"/>
              <a:t> </a:t>
            </a:r>
            <a:r>
              <a:rPr lang="en-US" sz="4000" b="1" dirty="0" err="1"/>
              <a:t>Igreja</a:t>
            </a:r>
            <a:r>
              <a:rPr lang="en-US" sz="4000" b="1" dirty="0"/>
              <a:t> </a:t>
            </a:r>
            <a:r>
              <a:rPr lang="en-US" sz="4000" b="1" dirty="0" err="1"/>
              <a:t>Hoje</a:t>
            </a:r>
            <a:r>
              <a:rPr lang="en-US" sz="4000" b="1" dirty="0"/>
              <a:t> ?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2408237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en-US" i="1" dirty="0"/>
          </a:p>
          <a:p>
            <a:pPr algn="ctr" eaLnBrk="1" hangingPunct="1">
              <a:buFont typeface="Arial" charset="0"/>
              <a:buNone/>
            </a:pPr>
            <a:r>
              <a:rPr lang="pt-BR" sz="2800" i="1" dirty="0"/>
              <a:t>Quando um membro sofre, todos os outros sofrem com ele; quando um membro é honrado, todos os outros se alegram com ele</a:t>
            </a:r>
            <a:r>
              <a:rPr lang="en-US" sz="2800" i="1" dirty="0"/>
              <a:t>.</a:t>
            </a:r>
          </a:p>
          <a:p>
            <a:pPr algn="ctr" eaLnBrk="1" hangingPunct="1">
              <a:buFont typeface="Arial" charset="0"/>
              <a:buNone/>
            </a:pPr>
            <a:r>
              <a:rPr lang="en-US" sz="2400" dirty="0">
                <a:solidFill>
                  <a:schemeClr val="accent6"/>
                </a:solidFill>
              </a:rPr>
              <a:t>1 </a:t>
            </a:r>
            <a:r>
              <a:rPr lang="en-US" sz="2400" dirty="0" err="1">
                <a:solidFill>
                  <a:schemeClr val="accent6"/>
                </a:solidFill>
              </a:rPr>
              <a:t>Corintios</a:t>
            </a:r>
            <a:r>
              <a:rPr lang="en-US" sz="2400" dirty="0">
                <a:solidFill>
                  <a:schemeClr val="accent6"/>
                </a:solidFill>
              </a:rPr>
              <a:t> 12:26</a:t>
            </a:r>
          </a:p>
          <a:p>
            <a:pPr algn="ctr" eaLnBrk="1" hangingPunct="1">
              <a:buFont typeface="Arial" charset="0"/>
              <a:buNone/>
            </a:pPr>
            <a:endParaRPr lang="en-US" sz="2400" dirty="0"/>
          </a:p>
          <a:p>
            <a:pPr algn="ctr" eaLnBrk="1" hangingPunct="1">
              <a:buFont typeface="Arial" charset="0"/>
              <a:buNone/>
            </a:pPr>
            <a:r>
              <a:rPr lang="en-US" dirty="0"/>
              <a:t>É </a:t>
            </a:r>
            <a:r>
              <a:rPr lang="pt-BR" dirty="0"/>
              <a:t>em</a:t>
            </a:r>
            <a:r>
              <a:rPr lang="en-US" dirty="0"/>
              <a:t> Atos 2:42-47 que </a:t>
            </a:r>
            <a:r>
              <a:rPr lang="pt-BR" dirty="0"/>
              <a:t>está</a:t>
            </a:r>
            <a:r>
              <a:rPr lang="en-US" dirty="0"/>
              <a:t> </a:t>
            </a:r>
            <a:r>
              <a:rPr lang="pt-BR" dirty="0"/>
              <a:t>sendo modelado o</a:t>
            </a:r>
          </a:p>
          <a:p>
            <a:pPr algn="ctr" eaLnBrk="1" hangingPunct="1">
              <a:buFont typeface="Arial" charset="0"/>
              <a:buNone/>
            </a:pPr>
            <a:r>
              <a:rPr lang="pt-BR" dirty="0"/>
              <a:t>Ministério de Deficientes da sua igreja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947260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773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746975" y="1568708"/>
            <a:ext cx="766293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en-US" sz="4800" cap="all" dirty="0" err="1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Sessão</a:t>
            </a:r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 </a:t>
            </a:r>
            <a:r>
              <a:rPr lang="en-US" sz="4800" cap="all" dirty="0" err="1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três</a:t>
            </a:r>
            <a:endParaRPr lang="en-US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/>
            <a:r>
              <a:rPr lang="en-US" sz="4800" b="1" dirty="0">
                <a:latin typeface="Calibri" charset="0"/>
              </a:rPr>
              <a:t>Como </a:t>
            </a:r>
            <a:r>
              <a:rPr lang="en-US" sz="4800" b="1" dirty="0" err="1">
                <a:latin typeface="Calibri" charset="0"/>
              </a:rPr>
              <a:t>Iniciar</a:t>
            </a:r>
            <a:r>
              <a:rPr lang="en-US" sz="4800" b="1" dirty="0">
                <a:latin typeface="Calibri" charset="0"/>
              </a:rPr>
              <a:t> um </a:t>
            </a:r>
            <a:r>
              <a:rPr lang="en-US" sz="4800" b="1" dirty="0" err="1">
                <a:latin typeface="Calibri" charset="0"/>
              </a:rPr>
              <a:t>Ministério</a:t>
            </a:r>
            <a:r>
              <a:rPr lang="en-US" sz="4800" b="1" dirty="0">
                <a:latin typeface="Calibri" charset="0"/>
              </a:rPr>
              <a:t> para </a:t>
            </a:r>
            <a:r>
              <a:rPr lang="en-US" sz="4800" b="1" dirty="0" err="1">
                <a:latin typeface="Calibri" charset="0"/>
              </a:rPr>
              <a:t>pessoas</a:t>
            </a:r>
            <a:r>
              <a:rPr lang="en-US" sz="4800" b="1" dirty="0">
                <a:latin typeface="Calibri" charset="0"/>
              </a:rPr>
              <a:t> com </a:t>
            </a:r>
            <a:r>
              <a:rPr lang="en-US" sz="4800" b="1" dirty="0" err="1">
                <a:latin typeface="Calibri" charset="0"/>
              </a:rPr>
              <a:t>Deficiência</a:t>
            </a:r>
            <a:r>
              <a:rPr lang="en-US" sz="4800" b="1" dirty="0">
                <a:latin typeface="Calibri" charset="0"/>
              </a:rPr>
              <a:t> </a:t>
            </a:r>
            <a:r>
              <a:rPr lang="en-US" sz="4800" b="1" dirty="0" err="1">
                <a:latin typeface="Calibri" charset="0"/>
              </a:rPr>
              <a:t>na</a:t>
            </a:r>
            <a:r>
              <a:rPr lang="en-US" sz="4800" b="1" dirty="0">
                <a:latin typeface="Calibri" charset="0"/>
              </a:rPr>
              <a:t> </a:t>
            </a:r>
            <a:r>
              <a:rPr lang="en-US" sz="4800" b="1" dirty="0" err="1">
                <a:latin typeface="Calibri" charset="0"/>
              </a:rPr>
              <a:t>Igreja</a:t>
            </a:r>
            <a:endParaRPr lang="en-US" sz="4800" b="1" dirty="0">
              <a:latin typeface="Calibri" charset="0"/>
            </a:endParaRP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8382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773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26076" y="1216997"/>
            <a:ext cx="8641724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200" dirty="0">
                <a:latin typeface="+mj-lt"/>
              </a:rPr>
              <a:t>Lidando com Preocupações sobre o Ministério para pessoas com Deficiências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200" dirty="0">
                <a:latin typeface="+mj-lt"/>
              </a:rPr>
              <a:t>Tudo sobe e desce na liderança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200" dirty="0">
                <a:latin typeface="+mj-lt"/>
              </a:rPr>
              <a:t>Dez dicas práticas para se tornar uma igreja amiga dos deficientes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200" dirty="0">
                <a:latin typeface="+mj-lt"/>
              </a:rPr>
              <a:t> Inclusão intencional</a:t>
            </a:r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6468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Os Objetivos do Ministério</a:t>
            </a:r>
            <a:br>
              <a:rPr lang="pt-BR" sz="4000" b="1" dirty="0"/>
            </a:br>
            <a:r>
              <a:rPr lang="pt-BR" sz="4000" b="1" dirty="0"/>
              <a:t>para pessoas com Deficiência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3037"/>
            <a:ext cx="8229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Abre a porta para compartilhar o evangelho para pessoas com deficiência.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Integra as pessoas com deficiência na vida da igreja e lhes ofertar oportunidades de servir a Deus.</a:t>
            </a:r>
          </a:p>
          <a:p>
            <a:pPr eaLnBrk="1" fontAlgn="auto" hangingPunct="1"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pt-BR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Capacita a igreja a servir como testemunha e modelo para a comunidade para atender às necessidades espirituais, físicas e sociais das pessoas com deficiência.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1895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Lidando com Preocupações sobre o Ministério para pessoas com Deficiência</a:t>
            </a:r>
            <a:endParaRPr lang="en-US" sz="4000" b="1" dirty="0"/>
          </a:p>
        </p:txBody>
      </p:sp>
      <p:pic>
        <p:nvPicPr>
          <p:cNvPr id="51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2971800"/>
            <a:ext cx="2230934" cy="3133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3200400" y="3113544"/>
            <a:ext cx="5562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latin typeface="+mn-lt"/>
              </a:rPr>
              <a:t>O amor e a misericórdia de Deus</a:t>
            </a:r>
          </a:p>
          <a:p>
            <a:pPr algn="ctr"/>
            <a:r>
              <a:rPr lang="pt-BR" sz="2800" dirty="0">
                <a:latin typeface="+mn-lt"/>
              </a:rPr>
              <a:t>qualifica os cristãos para alcançar suas comunidades onde</a:t>
            </a:r>
          </a:p>
          <a:p>
            <a:pPr algn="ctr"/>
            <a:r>
              <a:rPr lang="pt-BR" sz="2800" dirty="0">
                <a:latin typeface="+mn-lt"/>
              </a:rPr>
              <a:t>cerca de 20% de seus vizinhos são afetados com alguma forma de deficiência.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1160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Lucas mantém o foco</a:t>
            </a:r>
            <a:br>
              <a:rPr lang="pt-BR" sz="4000" b="1" dirty="0"/>
            </a:br>
            <a:r>
              <a:rPr lang="pt-BR" sz="4000" b="1" dirty="0"/>
              <a:t>no Reino de Deus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19812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t-BR" dirty="0"/>
              <a:t>Lucas abre a lente através da qual</a:t>
            </a:r>
          </a:p>
          <a:p>
            <a:pPr algn="ctr" eaLnBrk="1" hangingPunct="1">
              <a:buFont typeface="Arial" charset="0"/>
              <a:buNone/>
            </a:pPr>
            <a:r>
              <a:rPr lang="pt-BR" dirty="0"/>
              <a:t>entenderemos a compaixão de Deus</a:t>
            </a:r>
          </a:p>
          <a:p>
            <a:pPr algn="ctr" eaLnBrk="1" hangingPunct="1">
              <a:buFont typeface="Arial" charset="0"/>
              <a:buNone/>
            </a:pPr>
            <a:r>
              <a:rPr lang="pt-BR" dirty="0"/>
              <a:t> para com os exilados e pecadores.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Passando da convicção para a ação</a:t>
            </a:r>
            <a:endParaRPr lang="en-US" sz="4000" b="1" dirty="0"/>
          </a:p>
        </p:txBody>
      </p:sp>
      <p:pic>
        <p:nvPicPr>
          <p:cNvPr id="614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" y="2333877"/>
            <a:ext cx="6864350" cy="4522283"/>
          </a:xfrm>
        </p:spPr>
      </p:pic>
    </p:spTree>
    <p:extLst>
      <p:ext uri="{BB962C8B-B14F-4D97-AF65-F5344CB8AC3E}">
        <p14:creationId xmlns:p14="http://schemas.microsoft.com/office/powerpoint/2010/main" val="21274829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 err="1"/>
              <a:t>Barreiras</a:t>
            </a:r>
            <a:r>
              <a:rPr lang="en-US" sz="4000" b="1" dirty="0"/>
              <a:t> à </a:t>
            </a:r>
            <a:r>
              <a:rPr lang="en-US" sz="4000" b="1" dirty="0" err="1"/>
              <a:t>Participação</a:t>
            </a:r>
            <a:endParaRPr lang="en-US" sz="4000" b="1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295400" y="2819400"/>
            <a:ext cx="8229600" cy="3581400"/>
          </a:xfrm>
        </p:spPr>
        <p:txBody>
          <a:bodyPr/>
          <a:lstStyle/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pt-BR" sz="3000" dirty="0"/>
              <a:t>Arquitetônico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pt-BR" sz="3000" dirty="0"/>
              <a:t>Atitudinal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pt-BR" sz="3000" dirty="0"/>
              <a:t>Teológico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pt-BR" sz="3000" dirty="0"/>
              <a:t>Comunicação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pt-BR" sz="3000" dirty="0"/>
              <a:t>Pragmático</a:t>
            </a:r>
          </a:p>
          <a:p>
            <a:pPr marL="514350" indent="-514350" eaLnBrk="1" hangingPunct="1"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pt-BR" sz="3000" dirty="0"/>
              <a:t>Litúrgico</a:t>
            </a:r>
            <a:endParaRPr lang="en-US" sz="3000" dirty="0"/>
          </a:p>
        </p:txBody>
      </p:sp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0" y="7086600"/>
            <a:ext cx="861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dirty="0">
                <a:latin typeface="Calibri" pitchFamily="34" charset="0"/>
              </a:rPr>
              <a:t>“O ministério é confuso. Deus coloca pessoas com deficiência no meio de uma congregação – uma granada de mão que destrói a imagem perfeita da igreja. Mas essas pessoas desprivilegiadas são a parte ‘indispensável’ do corpo.”  </a:t>
            </a:r>
            <a:r>
              <a:rPr lang="en-US" sz="2400" dirty="0">
                <a:latin typeface="Calibri" pitchFamily="34" charset="0"/>
              </a:rPr>
              <a:t>Joni Eareckson Tada</a:t>
            </a:r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3220259"/>
            <a:ext cx="3151187" cy="257094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426572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Tudo sobe e desce</a:t>
            </a:r>
            <a:br>
              <a:rPr lang="pt-BR" sz="4000" b="1" dirty="0"/>
            </a:br>
            <a:r>
              <a:rPr lang="pt-BR" sz="4000" b="1" dirty="0"/>
              <a:t>na liderança</a:t>
            </a:r>
            <a:endParaRPr lang="en-US" sz="4000" b="1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685800" y="3411794"/>
            <a:ext cx="7772400" cy="4525963"/>
          </a:xfrm>
        </p:spPr>
        <p:txBody>
          <a:bodyPr/>
          <a:lstStyle/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pt-BR" sz="3000" dirty="0"/>
              <a:t>Não há “patrulheiros solitários” no ministério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pt-BR" sz="3000" dirty="0"/>
              <a:t>Você não precisa procurar muito para encontrar pessoas com deficiência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pt-BR" sz="3000" dirty="0"/>
              <a:t>Quanto custará o Ministério com Deficientes?</a:t>
            </a:r>
          </a:p>
          <a:p>
            <a:pPr marL="514350" indent="-514350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lphaUcPeriod"/>
            </a:pPr>
            <a:r>
              <a:rPr lang="pt-BR" sz="3000" dirty="0"/>
              <a:t>Muitos são chamados, mas poucos</a:t>
            </a:r>
          </a:p>
          <a:p>
            <a:pPr marL="0" indent="0" eaLnBrk="1" hangingPunct="1">
              <a:spcBef>
                <a:spcPts val="0"/>
              </a:spcBef>
              <a:buClr>
                <a:schemeClr val="accent6"/>
              </a:buClr>
              <a:buNone/>
            </a:pPr>
            <a:r>
              <a:rPr lang="pt-BR" sz="3000" dirty="0"/>
              <a:t>      são escolhidos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8881643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800" b="1" dirty="0"/>
              <a:t>Dez dicas práticas para se tornar</a:t>
            </a:r>
            <a:br>
              <a:rPr lang="pt-BR" sz="3800" b="1" dirty="0"/>
            </a:br>
            <a:r>
              <a:rPr lang="pt-BR" sz="3800" b="1" dirty="0"/>
              <a:t>uma igreja amiga dos deficientes</a:t>
            </a:r>
            <a:endParaRPr lang="en-US" sz="3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3322637"/>
            <a:ext cx="8229600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 err="1"/>
              <a:t>Ambiente</a:t>
            </a:r>
            <a:r>
              <a:rPr lang="en-US" dirty="0"/>
              <a:t> </a:t>
            </a:r>
            <a:r>
              <a:rPr lang="en-US" dirty="0" err="1"/>
              <a:t>acolhedor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/>
              <a:t>Local para </a:t>
            </a:r>
            <a:r>
              <a:rPr lang="en-US" dirty="0" err="1"/>
              <a:t>treinamento</a:t>
            </a:r>
            <a:r>
              <a:rPr lang="en-US" dirty="0"/>
              <a:t> 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 err="1"/>
              <a:t>Melhorar</a:t>
            </a:r>
            <a:r>
              <a:rPr lang="en-US" dirty="0"/>
              <a:t> a </a:t>
            </a:r>
            <a:r>
              <a:rPr lang="en-US" dirty="0" err="1"/>
              <a:t>acessibilidade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 err="1"/>
              <a:t>Oportunidades</a:t>
            </a:r>
            <a:r>
              <a:rPr lang="en-US" dirty="0"/>
              <a:t> para server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dirty="0" err="1"/>
              <a:t>Materiais</a:t>
            </a:r>
            <a:r>
              <a:rPr lang="en-US" dirty="0"/>
              <a:t> </a:t>
            </a:r>
            <a:r>
              <a:rPr lang="pt-BR" dirty="0"/>
              <a:t>Amigáveis</a:t>
            </a:r>
            <a:r>
              <a:rPr lang="en-US" dirty="0"/>
              <a:t> ​​para </a:t>
            </a:r>
            <a:r>
              <a:rPr lang="en-US" dirty="0" err="1"/>
              <a:t>Deficientes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59986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b="1" dirty="0"/>
              <a:t>Dez </a:t>
            </a:r>
            <a:r>
              <a:rPr lang="en-US" sz="3800" b="1" dirty="0" err="1"/>
              <a:t>Dicas</a:t>
            </a:r>
            <a:r>
              <a:rPr lang="en-US" sz="3800" b="1" dirty="0"/>
              <a:t> </a:t>
            </a:r>
            <a:r>
              <a:rPr lang="en-US" sz="3800" b="1" dirty="0" err="1"/>
              <a:t>Práticas</a:t>
            </a:r>
            <a:r>
              <a:rPr lang="en-US" sz="3800" b="1" dirty="0"/>
              <a:t>, </a:t>
            </a:r>
            <a:r>
              <a:rPr lang="en-US" sz="1800" dirty="0" err="1"/>
              <a:t>Continuação</a:t>
            </a:r>
            <a:r>
              <a:rPr lang="en-US" sz="3800" b="1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895600"/>
            <a:ext cx="7092951" cy="4525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pt-BR" dirty="0"/>
              <a:t>Espaço para usuários de cadeira de rodas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en-US" dirty="0" err="1"/>
              <a:t>Intérprete</a:t>
            </a:r>
            <a:r>
              <a:rPr lang="en-US" dirty="0"/>
              <a:t> de </a:t>
            </a:r>
            <a:r>
              <a:rPr lang="en-US" dirty="0" err="1"/>
              <a:t>Sinais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pt-BR" dirty="0"/>
              <a:t>Dicas de comunicação e interação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en-US" dirty="0" err="1"/>
              <a:t>Assistência</a:t>
            </a:r>
            <a:r>
              <a:rPr lang="en-US" dirty="0"/>
              <a:t> no </a:t>
            </a:r>
            <a:r>
              <a:rPr lang="en-US" dirty="0" err="1"/>
              <a:t>estacionamento</a:t>
            </a:r>
            <a:endParaRPr lang="en-US" dirty="0"/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6"/>
              <a:defRPr/>
            </a:pPr>
            <a:r>
              <a:rPr lang="en-US" dirty="0"/>
              <a:t>Amigos/</a:t>
            </a:r>
            <a:r>
              <a:rPr lang="en-US" dirty="0" err="1"/>
              <a:t>mentores</a:t>
            </a:r>
            <a:r>
              <a:rPr lang="en-US" dirty="0"/>
              <a:t> </a:t>
            </a:r>
            <a:r>
              <a:rPr lang="en-US" dirty="0" err="1"/>
              <a:t>disponíveis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52226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19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b="1" dirty="0" err="1"/>
              <a:t>Inclusão</a:t>
            </a:r>
            <a:r>
              <a:rPr lang="en-US" sz="3800" b="1" dirty="0"/>
              <a:t> </a:t>
            </a:r>
            <a:r>
              <a:rPr lang="en-US" sz="3800" b="1" dirty="0" err="1"/>
              <a:t>Intencional</a:t>
            </a:r>
            <a:endParaRPr lang="en-US" sz="3800" b="1" dirty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667000"/>
            <a:ext cx="4572000" cy="313898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711106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95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600" dirty="0"/>
          </a:p>
          <a:p>
            <a:pPr algn="ctr">
              <a:buNone/>
            </a:pPr>
            <a:r>
              <a:rPr lang="en-US" dirty="0"/>
              <a:t>“</a:t>
            </a:r>
            <a:r>
              <a:rPr lang="pt-BR" dirty="0"/>
              <a:t>Não temos um ministério de necessidades especiais para crescer em números.</a:t>
            </a:r>
          </a:p>
          <a:p>
            <a:pPr algn="ctr">
              <a:buNone/>
            </a:pPr>
            <a:r>
              <a:rPr lang="pt-BR" dirty="0"/>
              <a:t>Fazemos isso porque é o mandamento bíblico</a:t>
            </a:r>
          </a:p>
          <a:p>
            <a:pPr algn="ctr">
              <a:buNone/>
            </a:pPr>
            <a:r>
              <a:rPr lang="pt-BR" dirty="0"/>
              <a:t>para a igreja de Jesus Cristo</a:t>
            </a:r>
            <a:r>
              <a:rPr lang="en-US" dirty="0"/>
              <a:t>.”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—Pastor Spoor</a:t>
            </a:r>
          </a:p>
        </p:txBody>
      </p:sp>
    </p:spTree>
    <p:extLst>
      <p:ext uri="{BB962C8B-B14F-4D97-AF65-F5344CB8AC3E}">
        <p14:creationId xmlns:p14="http://schemas.microsoft.com/office/powerpoint/2010/main" val="24717677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0" y="25908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 err="1"/>
              <a:t>Você</a:t>
            </a:r>
            <a:r>
              <a:rPr lang="en-US" sz="4000" b="1" dirty="0"/>
              <a:t> </a:t>
            </a:r>
            <a:r>
              <a:rPr lang="en-US" sz="4000" b="1" dirty="0" err="1"/>
              <a:t>está</a:t>
            </a:r>
            <a:r>
              <a:rPr lang="en-US" sz="4000" b="1" dirty="0"/>
              <a:t> pronto para </a:t>
            </a:r>
            <a:r>
              <a:rPr lang="en-US" sz="4000" b="1" dirty="0" err="1"/>
              <a:t>criar</a:t>
            </a:r>
            <a:r>
              <a:rPr lang="en-US" sz="4000" b="1" dirty="0"/>
              <a:t> um</a:t>
            </a:r>
            <a:br>
              <a:rPr lang="en-US" sz="4000" b="1" dirty="0"/>
            </a:br>
            <a:r>
              <a:rPr lang="en-US" sz="4000" b="1" dirty="0"/>
              <a:t>Plano de </a:t>
            </a:r>
            <a:r>
              <a:rPr lang="en-US" sz="4000" b="1" dirty="0" err="1"/>
              <a:t>Ação</a:t>
            </a:r>
            <a:r>
              <a:rPr lang="en-US" sz="4000" b="1" dirty="0"/>
              <a:t>?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9144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t-BR" sz="3000" i="1" dirty="0"/>
              <a:t>“Para Deus todas as coisas são possíveis</a:t>
            </a:r>
            <a:r>
              <a:rPr lang="en-US" sz="3000" i="1" dirty="0"/>
              <a:t>.” </a:t>
            </a:r>
            <a:endParaRPr lang="en-US" sz="3000" dirty="0"/>
          </a:p>
          <a:p>
            <a:pPr algn="ctr" eaLnBrk="1" hangingPunct="1">
              <a:buFont typeface="Arial" charset="0"/>
              <a:buNone/>
            </a:pPr>
            <a:r>
              <a:rPr lang="en-US" sz="2800" dirty="0">
                <a:solidFill>
                  <a:schemeClr val="accent6"/>
                </a:solidFill>
              </a:rPr>
              <a:t>Mateus 19:26</a:t>
            </a:r>
            <a:endParaRPr lang="en-US" sz="2800" i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12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773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457200" y="1568708"/>
            <a:ext cx="8153400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pt-BR" sz="4800" cap="all" dirty="0" err="1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SESSão</a:t>
            </a:r>
            <a:r>
              <a:rPr lang="en-US" sz="4800" cap="all" dirty="0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 </a:t>
            </a:r>
            <a:r>
              <a:rPr lang="en-US" sz="4800" cap="all" dirty="0" err="1">
                <a:solidFill>
                  <a:schemeClr val="accent6"/>
                </a:solidFill>
                <a:latin typeface="Century Gothic" pitchFamily="34" charset="0"/>
                <a:cs typeface="IrisUPC" pitchFamily="34" charset="-34"/>
              </a:rPr>
              <a:t>quatro</a:t>
            </a:r>
            <a:endParaRPr lang="en-US" sz="4800" cap="all" dirty="0">
              <a:solidFill>
                <a:schemeClr val="accent6"/>
              </a:solidFill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/>
            <a:r>
              <a:rPr lang="en-US" sz="4800" b="1" dirty="0" err="1">
                <a:latin typeface="Calibri" charset="0"/>
              </a:rPr>
              <a:t>Divulgação</a:t>
            </a:r>
            <a:r>
              <a:rPr lang="en-US" sz="4800" b="1" dirty="0">
                <a:latin typeface="Calibri" charset="0"/>
              </a:rPr>
              <a:t> e </a:t>
            </a:r>
            <a:r>
              <a:rPr lang="en-US" sz="4800" b="1" dirty="0" err="1">
                <a:latin typeface="Calibri" charset="0"/>
              </a:rPr>
              <a:t>Evangelismo</a:t>
            </a:r>
            <a:endParaRPr lang="en-US" sz="4800" b="1" dirty="0">
              <a:latin typeface="Calibri" charset="0"/>
            </a:endParaRPr>
          </a:p>
          <a:p>
            <a:pPr algn="ctr"/>
            <a:r>
              <a:rPr lang="en-US" sz="4800" b="1" dirty="0">
                <a:latin typeface="Calibri" charset="0"/>
              </a:rPr>
              <a:t>para </a:t>
            </a:r>
            <a:r>
              <a:rPr lang="pt-BR" sz="4800" b="1" dirty="0" err="1">
                <a:latin typeface="Calibri" charset="0"/>
              </a:rPr>
              <a:t>Familias</a:t>
            </a:r>
            <a:r>
              <a:rPr lang="en-US" sz="4800" b="1" dirty="0">
                <a:latin typeface="Calibri" charset="0"/>
              </a:rPr>
              <a:t> </a:t>
            </a:r>
            <a:r>
              <a:rPr lang="en-US" sz="4800" b="1" dirty="0" err="1">
                <a:latin typeface="Calibri" charset="0"/>
              </a:rPr>
              <a:t>Afetadas</a:t>
            </a:r>
            <a:endParaRPr lang="en-US" sz="4800" b="1" dirty="0">
              <a:latin typeface="Calibri" charset="0"/>
            </a:endParaRPr>
          </a:p>
          <a:p>
            <a:pPr algn="ctr"/>
            <a:r>
              <a:rPr lang="en-US" sz="4800" b="1" dirty="0">
                <a:latin typeface="Calibri" charset="0"/>
              </a:rPr>
              <a:t>pela </a:t>
            </a:r>
            <a:r>
              <a:rPr lang="en-US" sz="4800" b="1" dirty="0" err="1">
                <a:latin typeface="Calibri" charset="0"/>
              </a:rPr>
              <a:t>Deficiência</a:t>
            </a:r>
            <a:r>
              <a:rPr lang="en-US" sz="4800" b="1" dirty="0">
                <a:latin typeface="Calibri" charset="0"/>
              </a:rPr>
              <a:t>.</a:t>
            </a: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1048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773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0" y="1323231"/>
            <a:ext cx="8915400" cy="4970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>
                <a:latin typeface="+mj-lt"/>
              </a:rPr>
              <a:t>  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000" dirty="0">
                <a:latin typeface="+mj-lt"/>
              </a:rPr>
              <a:t>Deus, abra nossos olhos para pessoas sem Cristo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000" dirty="0">
                <a:latin typeface="+mj-lt"/>
              </a:rPr>
              <a:t>Deus, abra nossas bocas para falar do evangelho</a:t>
            </a:r>
            <a:endParaRPr lang="en-US" sz="3000" dirty="0">
              <a:latin typeface="+mj-lt"/>
            </a:endParaRP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en-US" sz="3000" dirty="0">
                <a:latin typeface="+mj-lt"/>
              </a:rPr>
              <a:t>Deus, </a:t>
            </a:r>
            <a:r>
              <a:rPr lang="pt-BR" sz="3000" dirty="0">
                <a:latin typeface="+mj-lt"/>
              </a:rPr>
              <a:t>mostra-nos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como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viver</a:t>
            </a:r>
            <a:r>
              <a:rPr lang="en-US" sz="3000" dirty="0">
                <a:latin typeface="+mj-lt"/>
              </a:rPr>
              <a:t> o que </a:t>
            </a:r>
            <a:r>
              <a:rPr lang="en-US" sz="3000" dirty="0" err="1">
                <a:latin typeface="+mj-lt"/>
              </a:rPr>
              <a:t>proclamamos</a:t>
            </a:r>
            <a:endParaRPr lang="en-US" sz="3000" dirty="0">
              <a:latin typeface="+mj-lt"/>
            </a:endParaRP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000" dirty="0">
                <a:latin typeface="+mj-lt"/>
              </a:rPr>
              <a:t>Deus, ajude-nos a mostrar o evangelho em palavras e obras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pt-BR" sz="3000" dirty="0">
                <a:latin typeface="+mj-lt"/>
              </a:rPr>
              <a:t>Deus, abra nossas vidas para evangelismo e discipulado</a:t>
            </a:r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85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b="1" dirty="0"/>
              <a:t>Profecias messiânicas</a:t>
            </a:r>
            <a:br>
              <a:rPr lang="pt-BR" sz="4000" b="1" dirty="0"/>
            </a:br>
            <a:r>
              <a:rPr lang="pt-BR" sz="4000" b="1" dirty="0"/>
              <a:t>encontradas em Lucas e Atos</a:t>
            </a:r>
            <a:endParaRPr lang="en-US" sz="4000" b="1"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3170237"/>
            <a:ext cx="8229600" cy="3611563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32</a:t>
            </a:r>
            <a:r>
              <a:rPr lang="en-US" dirty="0"/>
              <a:t> </a:t>
            </a:r>
            <a:r>
              <a:rPr lang="pt-BR" dirty="0"/>
              <a:t>Referências a profecias messiânicas</a:t>
            </a:r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endParaRPr lang="pt-BR" dirty="0"/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r>
              <a:rPr lang="pt-BR" dirty="0"/>
              <a:t>mostrando o ministério de Cristo para:</a:t>
            </a:r>
            <a:endParaRPr lang="en-US" dirty="0"/>
          </a:p>
          <a:p>
            <a:pPr algn="ctr" eaLnBrk="1" hangingPunct="1">
              <a:spcBef>
                <a:spcPts val="0"/>
              </a:spcBef>
              <a:buFont typeface="Arial" charset="0"/>
              <a:buNone/>
            </a:pPr>
            <a:endParaRPr lang="en-US" sz="1600" dirty="0"/>
          </a:p>
          <a:p>
            <a:pPr lvl="7">
              <a:buClr>
                <a:schemeClr val="accent6"/>
              </a:buClr>
            </a:pPr>
            <a:r>
              <a:rPr lang="en-US" sz="2800" dirty="0" err="1"/>
              <a:t>Os</a:t>
            </a:r>
            <a:r>
              <a:rPr lang="en-US" sz="2800" dirty="0"/>
              <a:t> </a:t>
            </a:r>
            <a:r>
              <a:rPr lang="en-US" sz="2800" dirty="0" err="1"/>
              <a:t>Gentios</a:t>
            </a:r>
            <a:endParaRPr lang="en-US" sz="2800" dirty="0"/>
          </a:p>
          <a:p>
            <a:pPr lvl="7">
              <a:buClr>
                <a:schemeClr val="accent6"/>
              </a:buClr>
            </a:pPr>
            <a:r>
              <a:rPr lang="en-US" sz="2800" dirty="0" err="1"/>
              <a:t>Os</a:t>
            </a:r>
            <a:r>
              <a:rPr lang="en-US" sz="2800" dirty="0"/>
              <a:t> </a:t>
            </a:r>
            <a:r>
              <a:rPr lang="en-US" sz="2800" dirty="0" err="1"/>
              <a:t>Quebrados</a:t>
            </a:r>
            <a:endParaRPr lang="en-US" sz="2800" dirty="0"/>
          </a:p>
          <a:p>
            <a:pPr lvl="7">
              <a:buClr>
                <a:schemeClr val="accent6"/>
              </a:buClr>
            </a:pPr>
            <a:r>
              <a:rPr lang="en-US" sz="2800" dirty="0" err="1"/>
              <a:t>Os</a:t>
            </a:r>
            <a:r>
              <a:rPr lang="en-US" sz="2800" dirty="0"/>
              <a:t> </a:t>
            </a:r>
            <a:r>
              <a:rPr lang="en-US" sz="2800" dirty="0" err="1"/>
              <a:t>Exilados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191000"/>
            <a:ext cx="9144000" cy="26670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Quando você alcança uma pessoa afetada pela deficiência, você também está alcançando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muitas pessoas envolvidas em sua vida.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87" y="1447800"/>
            <a:ext cx="3910013" cy="25304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cxnSp>
        <p:nvCxnSpPr>
          <p:cNvPr id="7" name="Straight Connector 6"/>
          <p:cNvCxnSpPr/>
          <p:nvPr/>
        </p:nvCxnSpPr>
        <p:spPr>
          <a:xfrm>
            <a:off x="2743200" y="6019800"/>
            <a:ext cx="3581400" cy="0"/>
          </a:xfrm>
          <a:prstGeom prst="line">
            <a:avLst/>
          </a:prstGeom>
          <a:ln w="50800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0688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249362"/>
          </a:xfrm>
        </p:spPr>
        <p:txBody>
          <a:bodyPr/>
          <a:lstStyle/>
          <a:p>
            <a:pPr eaLnBrk="1" hangingPunct="1"/>
            <a:r>
              <a:rPr lang="pt-BR" sz="4000" b="1" dirty="0"/>
              <a:t>Deus, abra nossos olhos</a:t>
            </a:r>
            <a:br>
              <a:rPr lang="pt-BR" sz="4000" b="1" dirty="0"/>
            </a:br>
            <a:r>
              <a:rPr lang="pt-BR" sz="4000" b="1" dirty="0"/>
              <a:t>para pessoas sem Cristo</a:t>
            </a:r>
            <a:endParaRPr lang="en-US" sz="4000" b="1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0" y="3200400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Calibri" pitchFamily="34" charset="0"/>
              </a:rPr>
              <a:t>As Escrituras </a:t>
            </a:r>
            <a:r>
              <a:rPr lang="en-US" sz="3200" b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Iluminam</a:t>
            </a:r>
            <a:r>
              <a:rPr lang="en-US" sz="3200" b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 </a:t>
            </a:r>
            <a:r>
              <a:rPr lang="pt-BR" sz="3200" b="1" dirty="0">
                <a:latin typeface="Calibri" pitchFamily="34" charset="0"/>
              </a:rPr>
              <a:t>Nossa Missão</a:t>
            </a:r>
            <a:endParaRPr lang="en-US" sz="3200" b="1" dirty="0">
              <a:latin typeface="Calibri" pitchFamily="34" charset="0"/>
            </a:endParaRPr>
          </a:p>
          <a:p>
            <a:pPr algn="ctr"/>
            <a:endParaRPr lang="en-US" sz="2800" dirty="0">
              <a:latin typeface="Calibri" pitchFamily="34" charset="0"/>
            </a:endParaRP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Calibri" pitchFamily="34" charset="0"/>
              </a:rPr>
              <a:t>A “</a:t>
            </a:r>
            <a:r>
              <a:rPr lang="en-US" sz="3000" dirty="0" err="1">
                <a:latin typeface="Calibri" pitchFamily="34" charset="0"/>
              </a:rPr>
              <a:t>Declaração</a:t>
            </a:r>
            <a:r>
              <a:rPr lang="en-US" sz="3000" dirty="0">
                <a:latin typeface="Calibri" pitchFamily="34" charset="0"/>
              </a:rPr>
              <a:t> da </a:t>
            </a:r>
            <a:r>
              <a:rPr lang="en-US" sz="3000" dirty="0" err="1">
                <a:latin typeface="Calibri" pitchFamily="34" charset="0"/>
              </a:rPr>
              <a:t>Missão</a:t>
            </a:r>
            <a:r>
              <a:rPr lang="en-US" sz="3000" dirty="0">
                <a:latin typeface="Calibri" pitchFamily="34" charset="0"/>
              </a:rPr>
              <a:t>”—Lucas 4:18-21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Calibri" pitchFamily="34" charset="0"/>
              </a:rPr>
              <a:t>A Grande </a:t>
            </a:r>
            <a:r>
              <a:rPr lang="en-US" sz="3000" dirty="0" err="1">
                <a:latin typeface="Calibri" pitchFamily="34" charset="0"/>
              </a:rPr>
              <a:t>Comissão</a:t>
            </a:r>
            <a:r>
              <a:rPr lang="en-US" sz="3000" dirty="0">
                <a:latin typeface="Calibri" pitchFamily="34" charset="0"/>
              </a:rPr>
              <a:t>—Mateus 28:18-20</a:t>
            </a:r>
          </a:p>
          <a:p>
            <a:pPr marL="1428750" lvl="3" indent="-514350">
              <a:buClr>
                <a:schemeClr val="accent6"/>
              </a:buClr>
              <a:buFont typeface="+mj-lt"/>
              <a:buAutoNum type="arabicPeriod"/>
            </a:pPr>
            <a:r>
              <a:rPr lang="en-US" sz="3000" dirty="0">
                <a:latin typeface="Calibri" pitchFamily="34" charset="0"/>
              </a:rPr>
              <a:t>O </a:t>
            </a:r>
            <a:r>
              <a:rPr lang="en-US" sz="3000" dirty="0" err="1">
                <a:latin typeface="Calibri" pitchFamily="34" charset="0"/>
              </a:rPr>
              <a:t>Mandamento</a:t>
            </a:r>
            <a:r>
              <a:rPr lang="en-US" sz="3000" dirty="0">
                <a:latin typeface="Calibri" pitchFamily="34" charset="0"/>
              </a:rPr>
              <a:t> de Lucas 14—Lucas 14:21-23</a:t>
            </a:r>
          </a:p>
        </p:txBody>
      </p:sp>
    </p:spTree>
    <p:extLst>
      <p:ext uri="{BB962C8B-B14F-4D97-AF65-F5344CB8AC3E}">
        <p14:creationId xmlns:p14="http://schemas.microsoft.com/office/powerpoint/2010/main" val="35984469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extBox 3"/>
          <p:cNvSpPr txBox="1">
            <a:spLocks noChangeArrowheads="1"/>
          </p:cNvSpPr>
          <p:nvPr/>
        </p:nvSpPr>
        <p:spPr bwMode="auto">
          <a:xfrm>
            <a:off x="228600" y="1969294"/>
            <a:ext cx="8610600" cy="1164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/>
            <a:r>
              <a:rPr lang="en-US" sz="3200" b="1" dirty="0">
                <a:latin typeface="Calibri" pitchFamily="34" charset="0"/>
              </a:rPr>
              <a:t>A </a:t>
            </a:r>
            <a:r>
              <a:rPr lang="en-US" sz="3200" b="1" dirty="0" err="1">
                <a:latin typeface="Calibri" pitchFamily="34" charset="0"/>
              </a:rPr>
              <a:t>Aceitação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en-US" sz="3200" b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Calibri" pitchFamily="34" charset="0"/>
              </a:rPr>
              <a:t>Ilumina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</a:rPr>
              <a:t>Nossos</a:t>
            </a:r>
            <a:r>
              <a:rPr lang="en-US" sz="3200" b="1" dirty="0">
                <a:latin typeface="Calibri" pitchFamily="34" charset="0"/>
              </a:rPr>
              <a:t> </a:t>
            </a:r>
            <a:r>
              <a:rPr lang="en-US" sz="3200" b="1" dirty="0" err="1">
                <a:latin typeface="Calibri" pitchFamily="34" charset="0"/>
              </a:rPr>
              <a:t>Corações</a:t>
            </a:r>
            <a:endParaRPr lang="en-US" sz="3200" b="1" dirty="0">
              <a:latin typeface="Calibri" pitchFamily="34" charset="0"/>
            </a:endParaRPr>
          </a:p>
          <a:p>
            <a:pPr marL="514350" indent="-514350" algn="ctr">
              <a:lnSpc>
                <a:spcPct val="150000"/>
              </a:lnSpc>
            </a:pPr>
            <a:r>
              <a:rPr lang="en-US" sz="2800" dirty="0">
                <a:latin typeface="Calibri" pitchFamily="34" charset="0"/>
              </a:rPr>
              <a:t>	</a:t>
            </a:r>
          </a:p>
        </p:txBody>
      </p:sp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838200" y="3276600"/>
            <a:ext cx="74676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000" dirty="0">
                <a:latin typeface="Calibri" pitchFamily="34" charset="0"/>
              </a:rPr>
              <a:t>Se julgarmos a fé de nossos amigos com deficiência por uma compreensão errônea do que a fé realmente é, nós os veremos como “incapazes” de se tornarem cristãos que podem compartilhar sua fé conosco</a:t>
            </a:r>
            <a:r>
              <a:rPr lang="en-US" sz="3000" dirty="0">
                <a:latin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11791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590800"/>
          </a:xfrm>
        </p:spPr>
        <p:txBody>
          <a:bodyPr rtlCol="0">
            <a:normAutofit fontScale="85000" lnSpcReduction="20000"/>
          </a:bodyPr>
          <a:lstStyle/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r>
              <a:rPr lang="pt-BR" sz="3500" b="1" dirty="0"/>
              <a:t>A Salvação Baseia-se em Crenças Adequadas</a:t>
            </a:r>
            <a:r>
              <a:rPr lang="en-US" sz="3500" b="1" dirty="0"/>
              <a:t>.</a:t>
            </a:r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en-US" sz="11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000" dirty="0" err="1"/>
              <a:t>Quem</a:t>
            </a:r>
            <a:r>
              <a:rPr lang="en-US" sz="3000" dirty="0"/>
              <a:t> é </a:t>
            </a:r>
            <a:r>
              <a:rPr lang="en-US" sz="3000" b="1" dirty="0"/>
              <a:t>Jesus Cristo</a:t>
            </a:r>
            <a:r>
              <a:rPr lang="en-US" sz="3000" dirty="0"/>
              <a:t>? 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defRPr/>
            </a:pPr>
            <a:r>
              <a:rPr lang="en-US" sz="2800" dirty="0"/>
              <a:t>Jesus Cristo </a:t>
            </a:r>
            <a:r>
              <a:rPr lang="pt-BR" sz="2800" dirty="0"/>
              <a:t>é totalmente Deus e totalmente homem</a:t>
            </a:r>
            <a:r>
              <a:rPr lang="en-US" sz="2800" dirty="0"/>
              <a:t>.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None/>
              <a:defRPr/>
            </a:pPr>
            <a:endParaRPr lang="en-US" sz="2800" dirty="0"/>
          </a:p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AutoNum type="arabicPeriod"/>
              <a:defRPr/>
            </a:pPr>
            <a:r>
              <a:rPr lang="en-US" sz="3000" dirty="0" err="1"/>
              <a:t>Quem</a:t>
            </a:r>
            <a:r>
              <a:rPr lang="en-US" sz="3000" dirty="0"/>
              <a:t> é is </a:t>
            </a:r>
            <a:r>
              <a:rPr lang="en-US" sz="3000" b="1" dirty="0"/>
              <a:t>Deus</a:t>
            </a:r>
            <a:r>
              <a:rPr lang="en-US" sz="3000" dirty="0"/>
              <a:t>?</a:t>
            </a:r>
          </a:p>
          <a:p>
            <a:pPr marL="229711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pt-BR" sz="2800" dirty="0"/>
              <a:t>Ele é uma Pessoa e a Trindade</a:t>
            </a:r>
            <a:r>
              <a:rPr lang="en-US" sz="2800" dirty="0"/>
              <a:t>.</a:t>
            </a:r>
          </a:p>
          <a:p>
            <a:pPr marL="514350" indent="-514350" algn="ctr" eaLnBrk="1" fontAlgn="auto" hangingPunct="1">
              <a:spcAft>
                <a:spcPts val="0"/>
              </a:spcAft>
              <a:buNone/>
              <a:defRPr/>
            </a:pPr>
            <a:endParaRPr lang="en-US" dirty="0"/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0" y="1676400"/>
            <a:ext cx="9144000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latin typeface="+mj-lt"/>
                <a:ea typeface="+mj-ea"/>
                <a:cs typeface="+mj-cs"/>
              </a:rPr>
              <a:t>Deus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Abra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en-US" sz="4000" b="1" dirty="0">
                <a:latin typeface="+mj-lt"/>
                <a:ea typeface="+mj-ea"/>
                <a:cs typeface="+mj-cs"/>
              </a:rPr>
              <a:t>N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ossas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Bocas para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Falar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do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Evangelho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70643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724400"/>
          </a:xfrm>
        </p:spPr>
        <p:txBody>
          <a:bodyPr rtlCol="0">
            <a:normAutofit/>
          </a:bodyPr>
          <a:lstStyle/>
          <a:p>
            <a:pPr marL="1833563" lvl="4" indent="-455613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3"/>
              <a:defRPr/>
            </a:pPr>
            <a:r>
              <a:rPr lang="en-US" sz="3000" dirty="0" err="1"/>
              <a:t>Quem</a:t>
            </a:r>
            <a:r>
              <a:rPr lang="en-US" sz="3000" dirty="0"/>
              <a:t> é o </a:t>
            </a:r>
            <a:r>
              <a:rPr lang="pt-BR" sz="3000" b="1" dirty="0"/>
              <a:t>Homem</a:t>
            </a:r>
            <a:r>
              <a:rPr lang="en-US" sz="3000" dirty="0"/>
              <a:t>?</a:t>
            </a:r>
          </a:p>
          <a:p>
            <a:pPr marL="2297113" lvl="6" indent="-468313">
              <a:spcBef>
                <a:spcPts val="0"/>
              </a:spcBef>
              <a:buClr>
                <a:schemeClr val="accent6"/>
              </a:buClr>
              <a:buFont typeface="+mj-lt"/>
              <a:buAutoNum type="alphaLcParenR"/>
              <a:defRPr/>
            </a:pPr>
            <a:r>
              <a:rPr lang="en-US" sz="2800" dirty="0" err="1"/>
              <a:t>Criado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Deus</a:t>
            </a:r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</a:pPr>
            <a:r>
              <a:rPr lang="pt-BR" sz="2800" dirty="0"/>
              <a:t>O homem foi o auge da criação de Deus, projetado para pensar e agir como Deus, mas não igual a Deus</a:t>
            </a:r>
            <a:r>
              <a:rPr lang="en-US" sz="2800" dirty="0"/>
              <a:t>.</a:t>
            </a:r>
          </a:p>
          <a:p>
            <a:pPr marL="2511425" indent="-219075">
              <a:spcBef>
                <a:spcPts val="0"/>
              </a:spcBef>
              <a:buClr>
                <a:schemeClr val="accent6"/>
              </a:buClr>
              <a:buNone/>
            </a:pPr>
            <a:endParaRPr lang="en-US" sz="1000" dirty="0"/>
          </a:p>
          <a:p>
            <a:pPr marL="2287588" lvl="6" indent="-458788">
              <a:spcBef>
                <a:spcPts val="0"/>
              </a:spcBef>
              <a:buClr>
                <a:schemeClr val="accent6"/>
              </a:buClr>
              <a:buFont typeface="+mj-lt"/>
              <a:buAutoNum type="alphaLcParenR" startAt="2"/>
              <a:defRPr/>
            </a:pPr>
            <a:r>
              <a:rPr lang="en-US" sz="2800" dirty="0" err="1"/>
              <a:t>Caído</a:t>
            </a:r>
            <a:r>
              <a:rPr lang="en-US" sz="2800" dirty="0"/>
              <a:t> </a:t>
            </a:r>
            <a:r>
              <a:rPr lang="en-US" sz="2800" dirty="0" err="1"/>
              <a:t>por</a:t>
            </a:r>
            <a:r>
              <a:rPr lang="en-US" sz="2800" dirty="0"/>
              <a:t> </a:t>
            </a:r>
            <a:r>
              <a:rPr lang="en-US" sz="2800" dirty="0" err="1"/>
              <a:t>Escolha</a:t>
            </a:r>
            <a:r>
              <a:rPr lang="en-US" sz="2800" dirty="0"/>
              <a:t>.</a:t>
            </a:r>
          </a:p>
          <a:p>
            <a:pPr marL="2506663" lvl="6" indent="-214313">
              <a:spcBef>
                <a:spcPts val="0"/>
              </a:spcBef>
              <a:buClr>
                <a:schemeClr val="accent6"/>
              </a:buClr>
              <a:defRPr/>
            </a:pPr>
            <a:r>
              <a:rPr lang="pt-BR" sz="2800" dirty="0"/>
              <a:t>O homem não pode salvar a si mesmo por seu próprio esforço</a:t>
            </a:r>
            <a:r>
              <a:rPr lang="en-US" sz="2800" dirty="0"/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8031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924800" cy="4724400"/>
          </a:xfrm>
        </p:spPr>
        <p:txBody>
          <a:bodyPr/>
          <a:lstStyle/>
          <a:p>
            <a:pPr marL="514350" indent="-514350" algn="ctr" eaLnBrk="1" hangingPunct="1">
              <a:buFont typeface="Arial" charset="0"/>
              <a:buNone/>
            </a:pPr>
            <a:r>
              <a:rPr lang="en-US" b="1" dirty="0"/>
              <a:t>O que é </a:t>
            </a:r>
            <a:r>
              <a:rPr lang="en-US" b="1" dirty="0" err="1"/>
              <a:t>Salvação</a:t>
            </a:r>
            <a:r>
              <a:rPr lang="en-US" b="1" dirty="0"/>
              <a:t>?</a:t>
            </a:r>
          </a:p>
          <a:p>
            <a:pPr marL="514350" indent="-514350" eaLnBrk="1" hangingPunct="1">
              <a:buFont typeface="Arial" charset="0"/>
              <a:buNone/>
            </a:pPr>
            <a:endParaRPr lang="en-US" sz="1200" dirty="0"/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pt-BR" sz="2600" i="1" dirty="0"/>
              <a:t>Respondeu Jesus: "Eu sou o caminho, a verdade e a vida. 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pt-BR" sz="2600" i="1" dirty="0"/>
              <a:t>Ninguém vem ao Pai, a não ser por mim”.</a:t>
            </a:r>
            <a:r>
              <a:rPr lang="en-US" sz="2600" i="1" dirty="0"/>
              <a:t> </a:t>
            </a:r>
            <a:endParaRPr lang="en-US" sz="2600" dirty="0"/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400" dirty="0">
                <a:solidFill>
                  <a:schemeClr val="accent6"/>
                </a:solidFill>
              </a:rPr>
              <a:t>João 14:6 </a:t>
            </a:r>
            <a:r>
              <a:rPr lang="en-US" sz="2400" i="1" dirty="0">
                <a:solidFill>
                  <a:schemeClr val="accent6"/>
                </a:solidFill>
              </a:rPr>
              <a:t>NVI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2400" dirty="0">
              <a:solidFill>
                <a:schemeClr val="accent6"/>
              </a:solidFill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pt-BR" sz="2600" i="1" dirty="0"/>
              <a:t>Se você confessar com a sua boca que Jesus é Senhor e crer em seu coração que Deus o ressuscitou dentre os mortos, será salvo. Pois com o coração se crê para justiça, e com a boca se confessa para salvação</a:t>
            </a:r>
            <a:r>
              <a:rPr lang="en-US" sz="2600" i="1" dirty="0"/>
              <a:t>.</a:t>
            </a:r>
          </a:p>
          <a:p>
            <a:pPr marL="514350" indent="-514350" algn="ctr" eaLnBrk="1" hangingPunct="1">
              <a:buFont typeface="Arial" charset="0"/>
              <a:buNone/>
            </a:pPr>
            <a:r>
              <a:rPr lang="en-US" sz="2000" i="1" dirty="0"/>
              <a:t> </a:t>
            </a:r>
            <a:r>
              <a:rPr lang="en-US" sz="2400" dirty="0" err="1">
                <a:solidFill>
                  <a:schemeClr val="accent6"/>
                </a:solidFill>
              </a:rPr>
              <a:t>Romanos</a:t>
            </a:r>
            <a:r>
              <a:rPr lang="en-US" sz="2400" dirty="0">
                <a:solidFill>
                  <a:schemeClr val="accent6"/>
                </a:solidFill>
              </a:rPr>
              <a:t> 10:9-10, </a:t>
            </a:r>
            <a:r>
              <a:rPr lang="en-US" sz="2400" i="1" dirty="0">
                <a:solidFill>
                  <a:schemeClr val="accent6"/>
                </a:solidFill>
              </a:rPr>
              <a:t>NVI</a:t>
            </a:r>
          </a:p>
        </p:txBody>
      </p:sp>
    </p:spTree>
    <p:extLst>
      <p:ext uri="{BB962C8B-B14F-4D97-AF65-F5344CB8AC3E}">
        <p14:creationId xmlns:p14="http://schemas.microsoft.com/office/powerpoint/2010/main" val="2334631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http://www.joniandfriends.org/static/photo_gallery/ES_WFTW_jpg_500x500_max_q85.jpg"/>
          <p:cNvPicPr>
            <a:picLocks noChangeAspect="1" noChangeArrowheads="1"/>
          </p:cNvPicPr>
          <p:nvPr/>
        </p:nvPicPr>
        <p:blipFill>
          <a:blip r:embed="rId3" cstate="print"/>
          <a:srcRect l="6522" r="10870" b="1449"/>
          <a:stretch>
            <a:fillRect/>
          </a:stretch>
        </p:blipFill>
        <p:spPr bwMode="auto">
          <a:xfrm>
            <a:off x="838200" y="3429000"/>
            <a:ext cx="2895600" cy="25908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pic>
        <p:nvPicPr>
          <p:cNvPr id="10242" name="Picture 2" descr="http://www.joniandfriends.org/static/photo_gallery/Ghana_WFTW_0822_jpg_500x500_max_q85.jpg"/>
          <p:cNvPicPr>
            <a:picLocks noChangeAspect="1" noChangeArrowheads="1"/>
          </p:cNvPicPr>
          <p:nvPr/>
        </p:nvPicPr>
        <p:blipFill>
          <a:blip r:embed="rId4" cstate="print"/>
          <a:srcRect l="8223" r="19777"/>
          <a:stretch>
            <a:fillRect/>
          </a:stretch>
        </p:blipFill>
        <p:spPr bwMode="auto">
          <a:xfrm>
            <a:off x="5410200" y="3429000"/>
            <a:ext cx="2819400" cy="257139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0" y="1189038"/>
            <a:ext cx="9144000" cy="1554162"/>
          </a:xfrm>
        </p:spPr>
        <p:txBody>
          <a:bodyPr/>
          <a:lstStyle/>
          <a:p>
            <a:pPr eaLnBrk="1" hangingPunct="1"/>
            <a:r>
              <a:rPr lang="pt-BR" sz="4000" b="1" dirty="0"/>
              <a:t>Deus, Mostra-nos Como Viver</a:t>
            </a:r>
            <a:br>
              <a:rPr lang="pt-BR" sz="4000" b="1" dirty="0"/>
            </a:br>
            <a:r>
              <a:rPr lang="pt-BR" sz="4000" b="1" dirty="0"/>
              <a:t>o que Proclamamos</a:t>
            </a:r>
            <a:endParaRPr lang="en-US" sz="4000" b="1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763000" cy="792163"/>
          </a:xfrm>
        </p:spPr>
        <p:txBody>
          <a:bodyPr>
            <a:scene3d>
              <a:camera prst="obliqueBottomRight"/>
              <a:lightRig rig="threePt" dir="t"/>
            </a:scene3d>
          </a:bodyPr>
          <a:lstStyle/>
          <a:p>
            <a:pPr algn="ctr" eaLnBrk="1" hangingPunct="1">
              <a:buFont typeface="Arial" charset="0"/>
              <a:buNone/>
            </a:pPr>
            <a:r>
              <a:rPr lang="pt-BR" sz="2400" b="1" dirty="0"/>
              <a:t>Existem duas maneiras principais de proclamar o Evangelho</a:t>
            </a:r>
            <a:r>
              <a:rPr lang="en-US" sz="3000" dirty="0"/>
              <a:t>: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228600" y="6019800"/>
            <a:ext cx="8763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cene3d>
              <a:camera prst="obliqueBottomRight"/>
              <a:lightRig rig="threePt" dir="t"/>
            </a:scene3d>
          </a:bodyPr>
          <a:lstStyle/>
          <a:p>
            <a:pPr marL="0" marR="0" lvl="0" indent="1588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Calibri" pitchFamily="34" charset="0"/>
                <a:ea typeface="+mn-ea"/>
                <a:cs typeface="+mn-cs"/>
              </a:rPr>
              <a:t>Palavra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Origins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Origins" pitchFamily="50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Origins" pitchFamily="50" charset="0"/>
                <a:ea typeface="+mn-ea"/>
                <a:cs typeface="+mn-cs"/>
              </a:rPr>
              <a:t>  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&amp;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Agindo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3901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762000" y="1905000"/>
            <a:ext cx="8229600" cy="1600200"/>
          </a:xfrm>
        </p:spPr>
        <p:txBody>
          <a:bodyPr/>
          <a:lstStyle/>
          <a:p>
            <a:pPr marL="514350" indent="-514350" eaLnBrk="1" hangingPunct="1">
              <a:buNone/>
            </a:pPr>
            <a:r>
              <a:rPr lang="en-US" b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Palavra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: </a:t>
            </a:r>
            <a:r>
              <a:rPr lang="en-US" sz="2800" dirty="0" err="1"/>
              <a:t>Ouvindo</a:t>
            </a:r>
            <a:r>
              <a:rPr lang="en-US" sz="2800" dirty="0"/>
              <a:t> e </a:t>
            </a:r>
            <a:r>
              <a:rPr lang="en-US" sz="2800" dirty="0" err="1"/>
              <a:t>lendo</a:t>
            </a:r>
            <a:endParaRPr lang="en-US" sz="2800" dirty="0"/>
          </a:p>
          <a:p>
            <a:pPr marL="514350" indent="-514350" eaLnBrk="1" hangingPunct="1">
              <a:buFont typeface="Arial" charset="0"/>
              <a:buNone/>
            </a:pPr>
            <a:r>
              <a:rPr lang="en-US" sz="2800" dirty="0"/>
              <a:t>	</a:t>
            </a:r>
            <a:r>
              <a:rPr lang="pt-BR" sz="2800" dirty="0"/>
              <a:t>Proclamação em palavra sem ação leva a um Evangelho irrelevante</a:t>
            </a:r>
            <a:r>
              <a:rPr lang="en-US" sz="2800" dirty="0"/>
              <a:t>.</a:t>
            </a:r>
          </a:p>
          <a:p>
            <a:pPr marL="514350" indent="-514350" algn="ctr" eaLnBrk="1" hangingPunct="1">
              <a:buFont typeface="Arial" charset="0"/>
              <a:buNone/>
            </a:pP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3962400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i="1" dirty="0">
                <a:latin typeface="+mn-lt"/>
              </a:rPr>
              <a:t>“</a:t>
            </a:r>
            <a:r>
              <a:rPr lang="pt-BR" sz="2800" i="1" dirty="0">
                <a:latin typeface="+mn-lt"/>
              </a:rPr>
              <a:t>Ele era um profeta, poderoso em </a:t>
            </a:r>
            <a:r>
              <a:rPr lang="en-US" sz="2800" b="1" i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palavras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 </a:t>
            </a:r>
            <a:r>
              <a:rPr lang="pt-BR" sz="2800" i="1" dirty="0">
                <a:latin typeface="+mn-lt"/>
              </a:rPr>
              <a:t>e a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 </a:t>
            </a:r>
            <a:r>
              <a:rPr lang="en-US" sz="2800" b="1" i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ações</a:t>
            </a:r>
            <a:endParaRPr lang="en-US" sz="2800" b="1" i="1" dirty="0">
              <a:effectLst>
                <a:outerShdw blurRad="50800" dist="50800" dir="5400000" algn="ctr" rotWithShape="0">
                  <a:schemeClr val="accent6"/>
                </a:outerShdw>
              </a:effectLst>
              <a:latin typeface="+mn-lt"/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pt-BR" sz="2800" i="1" dirty="0">
                <a:latin typeface="+mn-lt"/>
              </a:rPr>
              <a:t>diante de Deus e de todo o povo</a:t>
            </a:r>
            <a:r>
              <a:rPr lang="en-US" sz="2800" i="1" dirty="0">
                <a:latin typeface="+mn-lt"/>
              </a:rPr>
              <a:t>.” 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endParaRPr lang="en-US" sz="1200" i="1" dirty="0">
              <a:latin typeface="+mn-lt"/>
            </a:endParaRP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</a:pPr>
            <a:r>
              <a:rPr lang="en-US" sz="2800" dirty="0">
                <a:solidFill>
                  <a:schemeClr val="accent6"/>
                </a:solidFill>
                <a:latin typeface="+mn-lt"/>
              </a:rPr>
              <a:t>Lucas 24:19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2954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828800"/>
            <a:ext cx="8382000" cy="1858963"/>
          </a:xfrm>
        </p:spPr>
        <p:txBody>
          <a:bodyPr rtlCol="0">
            <a:normAutofit/>
          </a:bodyPr>
          <a:lstStyle/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Ação</a:t>
            </a:r>
            <a:r>
              <a:rPr lang="en-US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: </a:t>
            </a:r>
            <a:r>
              <a:rPr lang="pt-BR" sz="2800" dirty="0"/>
              <a:t>Ver e Experimentar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dirty="0"/>
              <a:t>A proclamação em ação sem palavra resulta em um Evangelho impotente.</a:t>
            </a:r>
            <a:r>
              <a:rPr lang="en-US" sz="2800" dirty="0"/>
              <a:t>.</a:t>
            </a:r>
          </a:p>
          <a:p>
            <a:pPr marL="514350" indent="-51435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04800" y="3810000"/>
            <a:ext cx="83820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i="1" dirty="0">
                <a:latin typeface="+mn-lt"/>
              </a:rPr>
              <a:t>Você sabe... como Deus ungiu Jesus de Nazaré com o Espírito Santo e poder, e como ele andou </a:t>
            </a:r>
            <a:r>
              <a:rPr lang="en-US" sz="2800" b="1" i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fazendo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 o </a:t>
            </a:r>
            <a:r>
              <a:rPr lang="en-US" sz="2800" b="1" i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bem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 </a:t>
            </a:r>
            <a:r>
              <a:rPr lang="pt-BR" sz="2800" i="1" dirty="0">
                <a:latin typeface="+mn-lt"/>
              </a:rPr>
              <a:t>e </a:t>
            </a:r>
            <a:r>
              <a:rPr lang="en-US" sz="2800" b="1" i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curando</a:t>
            </a:r>
            <a:r>
              <a:rPr lang="en-US" sz="2800" b="1" i="1" dirty="0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 </a:t>
            </a:r>
            <a:r>
              <a:rPr lang="en-US" sz="2800" b="1" i="1" dirty="0" err="1"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+mn-lt"/>
              </a:rPr>
              <a:t>todos</a:t>
            </a:r>
            <a:r>
              <a:rPr lang="pt-BR" sz="2800" i="1" dirty="0">
                <a:latin typeface="+mn-lt"/>
              </a:rPr>
              <a:t> os que estavam sob o poder do diabo, porque Deus estava com ele.</a:t>
            </a:r>
            <a:r>
              <a:rPr lang="en-US" sz="2800" i="1" dirty="0">
                <a:latin typeface="+mn-lt"/>
              </a:rPr>
              <a:t> </a:t>
            </a: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solidFill>
                  <a:schemeClr val="accent6"/>
                </a:solidFill>
                <a:latin typeface="+mn-lt"/>
              </a:rPr>
              <a:t>Atos 10:37-38</a:t>
            </a:r>
            <a:endParaRPr lang="en-US" sz="2800" i="1" dirty="0">
              <a:solidFill>
                <a:schemeClr val="accent6"/>
              </a:solidFill>
              <a:latin typeface="+mn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4976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1858963"/>
          </a:xfrm>
        </p:spPr>
        <p:txBody>
          <a:bodyPr rtlCol="0">
            <a:normAutofit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b="1" dirty="0">
                <a:effectLst>
                  <a:outerShdw blurRad="50800" dist="50800" dir="5400000" algn="ctr" rotWithShape="0">
                    <a:schemeClr val="accent6"/>
                  </a:outerShdw>
                </a:effectLst>
              </a:rPr>
              <a:t>Juntando-se à Obra do Reino</a:t>
            </a:r>
            <a:endParaRPr lang="en-US" sz="20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04800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latin typeface="+mn-lt"/>
              </a:rPr>
              <a:t>Na igreja estamos equipados para sair pelo mundo</a:t>
            </a:r>
          </a:p>
          <a:p>
            <a:pPr algn="ctr"/>
            <a:r>
              <a:rPr lang="pt-BR" sz="2800" dirty="0">
                <a:latin typeface="+mn-lt"/>
              </a:rPr>
              <a:t>para tornar Cristo real e recuperar território do diabo</a:t>
            </a:r>
          </a:p>
          <a:p>
            <a:pPr algn="ctr"/>
            <a:r>
              <a:rPr lang="pt-BR" sz="2800" dirty="0">
                <a:latin typeface="+mn-lt"/>
              </a:rPr>
              <a:t>sob a bandeira de Cristo</a:t>
            </a:r>
            <a:r>
              <a:rPr lang="en-US" sz="28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6790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/>
          <a:lstStyle/>
          <a:p>
            <a:pPr eaLnBrk="1" hangingPunct="1"/>
            <a:r>
              <a:rPr lang="en-US" sz="4000" b="1" dirty="0" err="1"/>
              <a:t>Principais</a:t>
            </a:r>
            <a:r>
              <a:rPr lang="en-US" sz="4000" b="1" dirty="0"/>
              <a:t> </a:t>
            </a:r>
            <a:r>
              <a:rPr lang="en-US" sz="4000" b="1" dirty="0" err="1"/>
              <a:t>Temas</a:t>
            </a:r>
            <a:r>
              <a:rPr lang="en-US" sz="4000" b="1" dirty="0"/>
              <a:t> do</a:t>
            </a:r>
            <a:br>
              <a:rPr lang="en-US" sz="4000" b="1" dirty="0"/>
            </a:br>
            <a:r>
              <a:rPr lang="en-US" sz="4000" b="1" dirty="0" err="1"/>
              <a:t>Evangelho</a:t>
            </a:r>
            <a:r>
              <a:rPr lang="en-US" sz="4000" b="1" dirty="0"/>
              <a:t> de Lucas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3094037"/>
            <a:ext cx="9144000" cy="32305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3600" b="1" dirty="0" err="1"/>
              <a:t>Tema</a:t>
            </a:r>
            <a:r>
              <a:rPr lang="en-US" sz="3600" b="1" dirty="0"/>
              <a:t> </a:t>
            </a:r>
            <a:r>
              <a:rPr lang="en-US" sz="3600" b="1" dirty="0" err="1"/>
              <a:t>abrangente</a:t>
            </a:r>
            <a:r>
              <a:rPr lang="en-US" sz="3600" b="1" dirty="0"/>
              <a:t>: </a:t>
            </a:r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r>
              <a:rPr lang="pt-BR" sz="3600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é o Salvador de todos</a:t>
            </a:r>
            <a:r>
              <a:rPr lang="en-US" sz="3600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buFont typeface="Arial" charset="0"/>
              <a:buNone/>
            </a:pPr>
            <a:r>
              <a:rPr lang="pt-BR" sz="2800" dirty="0"/>
              <a:t>Independentemente da etnia,</a:t>
            </a:r>
          </a:p>
          <a:p>
            <a:pPr algn="ctr" eaLnBrk="1" hangingPunct="1">
              <a:buFont typeface="Arial" charset="0"/>
              <a:buNone/>
            </a:pPr>
            <a:r>
              <a:rPr lang="pt-BR" sz="2800" dirty="0"/>
              <a:t>sexo, status socioeconômico.</a:t>
            </a: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0" y="1493838"/>
            <a:ext cx="9144000" cy="1325562"/>
          </a:xfrm>
        </p:spPr>
        <p:txBody>
          <a:bodyPr/>
          <a:lstStyle/>
          <a:p>
            <a:pPr eaLnBrk="1" hangingPunct="1"/>
            <a:r>
              <a:rPr lang="pt-BR" sz="4000" b="1" dirty="0"/>
              <a:t>Deus, ajude-nos a compartilhar o evangelho com palavras e obras</a:t>
            </a:r>
            <a:endParaRPr lang="en-US" sz="4000" b="1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2941637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r>
              <a:rPr lang="pt-BR" sz="3000" dirty="0"/>
              <a:t>Princípios na adaptação da mensagem para nossos amigos com deficiência</a:t>
            </a:r>
            <a:r>
              <a:rPr lang="en-US" sz="3000" dirty="0"/>
              <a:t>:</a:t>
            </a:r>
          </a:p>
          <a:p>
            <a:pPr marL="514350" indent="0" eaLnBrk="1" hangingPunct="1">
              <a:buNone/>
            </a:pPr>
            <a:endParaRPr lang="en-US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/>
              <a:t>Amigos com </a:t>
            </a:r>
            <a:r>
              <a:rPr lang="pt-BR" sz="3000" b="1" dirty="0"/>
              <a:t>deficiência</a:t>
            </a:r>
            <a:r>
              <a:rPr lang="en-US" sz="3000" b="1" dirty="0"/>
              <a:t> </a:t>
            </a:r>
            <a:r>
              <a:rPr lang="en-US" sz="3000" b="1" dirty="0" err="1"/>
              <a:t>intelectual</a:t>
            </a:r>
            <a:endParaRPr lang="en-US" sz="3000" b="1" dirty="0"/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endParaRPr lang="en-US" sz="1000" dirty="0">
              <a:effectLst>
                <a:outerShdw blurRad="50800" dist="50800" dir="5400000" algn="ctr" rotWithShape="0">
                  <a:schemeClr val="accent6"/>
                </a:outerShdw>
              </a:effectLst>
            </a:endParaRP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2800" dirty="0"/>
              <a:t>A maioria das pessoas com deficiência mental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2800" dirty="0"/>
              <a:t>pode entender as Escrituras em um nível de terceiro grau</a:t>
            </a:r>
            <a:r>
              <a:rPr lang="en-US" sz="2800" dirty="0"/>
              <a:t>.</a:t>
            </a:r>
          </a:p>
          <a:p>
            <a:pPr marL="0"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en-US" sz="2400" dirty="0"/>
              <a:t>—Dr. Jim Pierson</a:t>
            </a:r>
          </a:p>
        </p:txBody>
      </p:sp>
    </p:spTree>
    <p:extLst>
      <p:ext uri="{BB962C8B-B14F-4D97-AF65-F5344CB8AC3E}">
        <p14:creationId xmlns:p14="http://schemas.microsoft.com/office/powerpoint/2010/main" val="1327159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-457200" y="1752600"/>
            <a:ext cx="9144000" cy="4297363"/>
          </a:xfrm>
        </p:spPr>
        <p:txBody>
          <a:bodyPr/>
          <a:lstStyle/>
          <a:p>
            <a:pPr marL="514350" indent="0" eaLnBrk="1" hangingPunct="1">
              <a:buNone/>
            </a:pPr>
            <a:endParaRPr lang="en-US" sz="1400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2"/>
            </a:pPr>
            <a:r>
              <a:rPr lang="pt-BR" sz="3000" b="1" dirty="0"/>
              <a:t>Amigos com deficiências de desenvolvimento</a:t>
            </a:r>
            <a:endParaRPr lang="en-US" sz="3000" b="1" dirty="0"/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2800" dirty="0"/>
              <a:t>O evangelismo relacional acontece quando “sair” com esses amigos vira “fazer a vida” juntos</a:t>
            </a:r>
            <a:r>
              <a:rPr lang="en-US" sz="2800" dirty="0"/>
              <a:t>.</a:t>
            </a:r>
          </a:p>
          <a:p>
            <a:pPr marL="2292350" indent="-231775">
              <a:lnSpc>
                <a:spcPct val="114000"/>
              </a:lnSpc>
              <a:spcBef>
                <a:spcPts val="0"/>
              </a:spcBef>
              <a:buNone/>
            </a:pPr>
            <a:endParaRPr lang="en-US" sz="2800" b="1" dirty="0"/>
          </a:p>
          <a:p>
            <a:pPr marL="1824038" lvl="4" indent="-446088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3"/>
            </a:pPr>
            <a:r>
              <a:rPr lang="pt-BR" sz="3000" b="1" dirty="0"/>
              <a:t>Amigos com deficiência auditiva ou visual</a:t>
            </a:r>
            <a:endParaRPr lang="en-US" sz="3000" b="1" dirty="0"/>
          </a:p>
          <a:p>
            <a:pPr marL="1774825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pt-BR" sz="2800" dirty="0"/>
              <a:t>Use uma explicação simples do Plano de Salvação, fazendo uso de recursos como Bíblias em Braille e intérpretes de linguagem de sinais</a:t>
            </a:r>
            <a:r>
              <a:rPr lang="en-US" sz="2800" dirty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9071112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752600"/>
            <a:ext cx="8686800" cy="3934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4"/>
            </a:pPr>
            <a:r>
              <a:rPr lang="pt-BR" sz="3000" b="1" dirty="0">
                <a:latin typeface="+mn-lt"/>
              </a:rPr>
              <a:t>Amigos que não são verbais</a:t>
            </a:r>
            <a:endParaRPr lang="en-US" sz="3000" b="1" dirty="0">
              <a:latin typeface="+mn-lt"/>
            </a:endParaRPr>
          </a:p>
          <a:p>
            <a:pPr marL="1833563" indent="3175">
              <a:lnSpc>
                <a:spcPct val="114000"/>
              </a:lnSpc>
            </a:pPr>
            <a:r>
              <a:rPr lang="pt-BR" sz="2800" dirty="0">
                <a:latin typeface="+mn-lt"/>
              </a:rPr>
              <a:t>Só porque uma pessoa é não-verbal, não significa que ela seja incapaz de se comunicar.</a:t>
            </a:r>
            <a:endParaRPr lang="en-US" sz="2800" dirty="0">
              <a:latin typeface="+mn-lt"/>
            </a:endParaRPr>
          </a:p>
          <a:p>
            <a:pPr marL="2292350" indent="-231775">
              <a:lnSpc>
                <a:spcPct val="114000"/>
              </a:lnSpc>
            </a:pPr>
            <a:endParaRPr lang="en-US" sz="2800" b="1" dirty="0">
              <a:latin typeface="+mn-lt"/>
            </a:endParaRPr>
          </a:p>
          <a:p>
            <a:pPr marL="1892300" lvl="4" indent="-514350" eaLnBrk="1" hangingPunct="1">
              <a:spcBef>
                <a:spcPts val="0"/>
              </a:spcBef>
              <a:buClr>
                <a:schemeClr val="accent6"/>
              </a:buClr>
              <a:buFont typeface="+mj-lt"/>
              <a:buAutoNum type="arabicPeriod" startAt="5"/>
            </a:pPr>
            <a:r>
              <a:rPr lang="pt-BR" sz="3000" b="1" dirty="0">
                <a:latin typeface="+mn-lt"/>
              </a:rPr>
              <a:t>Amigos com deficiências físicas</a:t>
            </a:r>
          </a:p>
          <a:p>
            <a:pPr marL="1833563" indent="-12700">
              <a:lnSpc>
                <a:spcPct val="114000"/>
              </a:lnSpc>
            </a:pPr>
            <a:r>
              <a:rPr lang="pt-BR" sz="2800" dirty="0">
                <a:latin typeface="+mn-lt"/>
              </a:rPr>
              <a:t>Nunca assuma que uma pessoa com deficiência física pode ou não participar de uma determinada atividade</a:t>
            </a:r>
            <a:r>
              <a:rPr lang="en-US" sz="2800" dirty="0">
                <a:latin typeface="+mn-lt"/>
              </a:rPr>
              <a:t>.</a:t>
            </a:r>
            <a:endParaRPr 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39606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pPr marL="514350" indent="-514350" eaLnBrk="1" hangingPunct="1">
              <a:buFont typeface="Arial" charset="0"/>
              <a:buNone/>
            </a:pPr>
            <a:endParaRPr lang="en-US" dirty="0"/>
          </a:p>
          <a:p>
            <a:pPr marL="514350" indent="-514350" eaLnBrk="1" hangingPunct="1">
              <a:buFont typeface="Arial" charset="0"/>
              <a:buNone/>
            </a:pPr>
            <a:endParaRPr lang="en-US" dirty="0"/>
          </a:p>
        </p:txBody>
      </p:sp>
      <p:pic>
        <p:nvPicPr>
          <p:cNvPr id="133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3729" y="969451"/>
            <a:ext cx="2057400" cy="144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20" name="Picture 9" descr="created in the mia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1800" y="3352800"/>
            <a:ext cx="18288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152400" y="2180034"/>
            <a:ext cx="91440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0" eaLnBrk="1" hangingPunct="1">
              <a:buNone/>
            </a:pPr>
            <a:r>
              <a:rPr lang="en-US" sz="3000" dirty="0" err="1">
                <a:latin typeface="+mn-lt"/>
              </a:rPr>
              <a:t>Ferramentasdo</a:t>
            </a:r>
            <a:r>
              <a:rPr lang="en-US" sz="3000" dirty="0">
                <a:latin typeface="+mn-lt"/>
              </a:rPr>
              <a:t> </a:t>
            </a:r>
            <a:r>
              <a:rPr lang="en-US" sz="3000" dirty="0" err="1">
                <a:latin typeface="+mn-lt"/>
              </a:rPr>
              <a:t>Evangelismo</a:t>
            </a:r>
            <a:r>
              <a:rPr lang="en-US" sz="3000" dirty="0">
                <a:latin typeface="+mn-lt"/>
              </a:rPr>
              <a:t>:</a:t>
            </a:r>
          </a:p>
          <a:p>
            <a:pPr marL="514350" indent="0" eaLnBrk="1" hangingPunct="1">
              <a:buNone/>
            </a:pPr>
            <a:endParaRPr lang="en-US" sz="1400" b="1" dirty="0"/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+mn-lt"/>
              </a:rPr>
              <a:t>Estrada dos </a:t>
            </a:r>
            <a:r>
              <a:rPr lang="en-US" sz="3000" b="1" dirty="0" err="1">
                <a:latin typeface="+mn-lt"/>
              </a:rPr>
              <a:t>Romanos</a:t>
            </a:r>
            <a:endParaRPr lang="en-US" sz="3000" b="1" dirty="0">
              <a:latin typeface="+mn-lt"/>
            </a:endParaRP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 err="1">
                <a:latin typeface="+mn-lt"/>
              </a:rPr>
              <a:t>Livro</a:t>
            </a:r>
            <a:r>
              <a:rPr lang="en-US" sz="3000" b="1" dirty="0">
                <a:latin typeface="+mn-lt"/>
              </a:rPr>
              <a:t> Sem </a:t>
            </a:r>
            <a:r>
              <a:rPr lang="en-US" sz="3000" b="1" dirty="0" err="1">
                <a:latin typeface="+mn-lt"/>
              </a:rPr>
              <a:t>Palavras</a:t>
            </a:r>
            <a:endParaRPr lang="en-US" sz="3000" b="1" dirty="0">
              <a:latin typeface="+mn-lt"/>
            </a:endParaRP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 err="1">
                <a:latin typeface="+mn-lt"/>
              </a:rPr>
              <a:t>Pulseiras</a:t>
            </a:r>
            <a:r>
              <a:rPr lang="en-US" sz="3000" b="1" dirty="0">
                <a:latin typeface="+mn-lt"/>
              </a:rPr>
              <a:t> com </a:t>
            </a:r>
            <a:r>
              <a:rPr lang="en-US" sz="3000" b="1" dirty="0" err="1">
                <a:latin typeface="+mn-lt"/>
              </a:rPr>
              <a:t>temas</a:t>
            </a:r>
            <a:r>
              <a:rPr lang="en-US" sz="3000" b="1" dirty="0">
                <a:latin typeface="+mn-lt"/>
              </a:rPr>
              <a:t> </a:t>
            </a:r>
            <a:r>
              <a:rPr lang="en-US" sz="3000" b="1" dirty="0" err="1">
                <a:latin typeface="+mn-lt"/>
              </a:rPr>
              <a:t>Cristãos</a:t>
            </a:r>
            <a:endParaRPr lang="en-US" sz="3000" b="1" dirty="0">
              <a:latin typeface="+mn-lt"/>
            </a:endParaRP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>
                <a:latin typeface="+mn-lt"/>
              </a:rPr>
              <a:t>As Quatro Leis </a:t>
            </a:r>
            <a:r>
              <a:rPr lang="en-US" sz="3000" b="1" dirty="0" err="1">
                <a:latin typeface="+mn-lt"/>
              </a:rPr>
              <a:t>Espirituais</a:t>
            </a:r>
            <a:endParaRPr lang="en-US" sz="3000" b="1" dirty="0">
              <a:latin typeface="+mn-lt"/>
            </a:endParaRPr>
          </a:p>
          <a:p>
            <a:pPr marL="1833563" lvl="4" indent="-455613" eaLnBrk="1" hangingPunct="1">
              <a:spcBef>
                <a:spcPts val="0"/>
              </a:spcBef>
              <a:buClr>
                <a:schemeClr val="accent6"/>
              </a:buClr>
              <a:buFont typeface="Arial" charset="0"/>
              <a:buAutoNum type="arabicPeriod"/>
            </a:pPr>
            <a:r>
              <a:rPr lang="en-US" sz="3000" b="1" dirty="0" err="1">
                <a:latin typeface="+mn-lt"/>
              </a:rPr>
              <a:t>Criado</a:t>
            </a:r>
            <a:r>
              <a:rPr lang="en-US" sz="3000" b="1" dirty="0">
                <a:latin typeface="+mn-lt"/>
              </a:rPr>
              <a:t> a </a:t>
            </a:r>
            <a:r>
              <a:rPr lang="en-US" sz="3000" b="1" dirty="0" err="1">
                <a:latin typeface="+mn-lt"/>
              </a:rPr>
              <a:t>Imagem</a:t>
            </a:r>
            <a:r>
              <a:rPr lang="en-US" sz="3000" b="1" dirty="0">
                <a:latin typeface="+mn-lt"/>
              </a:rPr>
              <a:t> de Deus</a:t>
            </a:r>
          </a:p>
        </p:txBody>
      </p:sp>
    </p:spTree>
    <p:extLst>
      <p:ext uri="{BB962C8B-B14F-4D97-AF65-F5344CB8AC3E}">
        <p14:creationId xmlns:p14="http://schemas.microsoft.com/office/powerpoint/2010/main" val="194047379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0" y="1341438"/>
            <a:ext cx="9144000" cy="1477962"/>
          </a:xfrm>
        </p:spPr>
        <p:txBody>
          <a:bodyPr/>
          <a:lstStyle/>
          <a:p>
            <a:pPr eaLnBrk="1" hangingPunct="1"/>
            <a:r>
              <a:rPr lang="en-US" sz="4000" b="1" dirty="0"/>
              <a:t>Deus, </a:t>
            </a:r>
            <a:r>
              <a:rPr lang="en-US" sz="4000" b="1" dirty="0" err="1"/>
              <a:t>Abra</a:t>
            </a:r>
            <a:r>
              <a:rPr lang="en-US" sz="4000" b="1" dirty="0"/>
              <a:t> </a:t>
            </a:r>
            <a:r>
              <a:rPr lang="en-US" sz="4000" b="1" dirty="0" err="1"/>
              <a:t>Nossas</a:t>
            </a:r>
            <a:r>
              <a:rPr lang="en-US" sz="4000" b="1" dirty="0"/>
              <a:t> </a:t>
            </a:r>
            <a:r>
              <a:rPr lang="en-US" sz="4000" b="1" dirty="0" err="1"/>
              <a:t>Vidas</a:t>
            </a:r>
            <a:r>
              <a:rPr lang="en-US" sz="4000" b="1" dirty="0"/>
              <a:t> para </a:t>
            </a:r>
            <a:br>
              <a:rPr lang="en-US" sz="4000" b="1" dirty="0"/>
            </a:br>
            <a:r>
              <a:rPr lang="en-US" sz="4000" b="1" dirty="0"/>
              <a:t>o </a:t>
            </a:r>
            <a:r>
              <a:rPr lang="en-US" sz="4000" b="1" dirty="0" err="1"/>
              <a:t>Evangelismo</a:t>
            </a:r>
            <a:r>
              <a:rPr lang="en-US" sz="4000" b="1" dirty="0"/>
              <a:t> e </a:t>
            </a:r>
            <a:r>
              <a:rPr lang="en-US" sz="4000" b="1" dirty="0" err="1"/>
              <a:t>Discipulado</a:t>
            </a:r>
            <a:endParaRPr lang="en-US" sz="4000" b="1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9144000" cy="762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pt-BR" dirty="0"/>
              <a:t>Grupos de Apoio as Famílias</a:t>
            </a:r>
          </a:p>
        </p:txBody>
      </p:sp>
      <p:pic>
        <p:nvPicPr>
          <p:cNvPr id="4098" name="Picture 2" descr="http://www.joniandfriends.org/static/photo_gallery/JAFK_WFTW_015_jpg_500x500_max_q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3657600"/>
            <a:ext cx="3810000" cy="269748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913728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038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dirty="0"/>
              <a:t>“</a:t>
            </a:r>
            <a:r>
              <a:rPr lang="pt-BR" sz="3000" dirty="0"/>
              <a:t>Enquanto no mundo, vivemos como Cristo gostaria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000" dirty="0"/>
              <a:t>que vivêssemos, mas a questão é;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3000" dirty="0"/>
              <a:t>‘O que devo fazer para ser salvo como você</a:t>
            </a:r>
            <a:r>
              <a:rPr lang="en-US" sz="3000" dirty="0"/>
              <a:t>?’”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/>
              <a:t>—Joni </a:t>
            </a:r>
            <a:r>
              <a:rPr lang="en-US" sz="2800" dirty="0" err="1"/>
              <a:t>Eareckson</a:t>
            </a:r>
            <a:r>
              <a:rPr lang="en-US" sz="2800" dirty="0"/>
              <a:t> Tada</a:t>
            </a:r>
          </a:p>
        </p:txBody>
      </p:sp>
    </p:spTree>
    <p:extLst>
      <p:ext uri="{BB962C8B-B14F-4D97-AF65-F5344CB8AC3E}">
        <p14:creationId xmlns:p14="http://schemas.microsoft.com/office/powerpoint/2010/main" val="3822514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3600" b="1" dirty="0" err="1"/>
              <a:t>Temas</a:t>
            </a:r>
            <a:r>
              <a:rPr lang="en-US" sz="3600" b="1" dirty="0"/>
              <a:t> </a:t>
            </a:r>
            <a:r>
              <a:rPr lang="en-US" sz="3600" b="1" dirty="0" err="1"/>
              <a:t>Secundários</a:t>
            </a:r>
            <a:r>
              <a:rPr lang="en-US" sz="3600" b="1" dirty="0"/>
              <a:t> : </a:t>
            </a:r>
          </a:p>
          <a:p>
            <a:pPr algn="ctr" eaLnBrk="1" hangingPunct="1">
              <a:buFont typeface="Arial" charset="0"/>
              <a:buNone/>
            </a:pPr>
            <a:endParaRPr lang="en-US" b="1" dirty="0"/>
          </a:p>
          <a:p>
            <a:pPr algn="ctr" eaLnBrk="1" hangingPunct="1">
              <a:buFont typeface="Arial" charset="0"/>
              <a:buNone/>
            </a:pPr>
            <a:r>
              <a:rPr lang="en-US" i="1" dirty="0" err="1"/>
              <a:t>Salvação</a:t>
            </a:r>
            <a:r>
              <a:rPr lang="en-US" i="1" dirty="0"/>
              <a:t> para </a:t>
            </a:r>
            <a:r>
              <a:rPr lang="en-US" i="1" dirty="0" err="1"/>
              <a:t>todos</a:t>
            </a:r>
            <a:r>
              <a:rPr lang="en-US" i="1" dirty="0">
                <a:solidFill>
                  <a:schemeClr val="accent6"/>
                </a:solidFill>
              </a:rPr>
              <a:t>–</a:t>
            </a:r>
            <a:r>
              <a:rPr lang="en-US" i="1" dirty="0"/>
              <a:t> </a:t>
            </a:r>
            <a:r>
              <a:rPr lang="en-US" i="1" dirty="0" err="1"/>
              <a:t>Oração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6"/>
                </a:solidFill>
              </a:rPr>
              <a:t>– </a:t>
            </a:r>
            <a:r>
              <a:rPr lang="en-US" i="1" dirty="0"/>
              <a:t>A </a:t>
            </a:r>
            <a:r>
              <a:rPr lang="pt-BR" i="1" dirty="0"/>
              <a:t>mordomia na história do Cristianismo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6"/>
                </a:solidFill>
              </a:rPr>
              <a:t> – </a:t>
            </a:r>
            <a:r>
              <a:rPr lang="en-US" i="1" dirty="0" err="1"/>
              <a:t>Mulheres</a:t>
            </a:r>
            <a:r>
              <a:rPr lang="en-US" i="1" dirty="0"/>
              <a:t> no </a:t>
            </a:r>
            <a:r>
              <a:rPr lang="en-US" i="1" dirty="0" err="1"/>
              <a:t>ministério</a:t>
            </a:r>
            <a:endParaRPr lang="en-US" sz="2800" dirty="0"/>
          </a:p>
          <a:p>
            <a:pPr algn="ctr" eaLnBrk="1" hangingPunct="1">
              <a:buFont typeface="Arial" charset="0"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914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/>
              <a:t>O </a:t>
            </a:r>
            <a:r>
              <a:rPr lang="en-US" sz="4000" b="1" dirty="0" err="1"/>
              <a:t>Mandamento</a:t>
            </a:r>
            <a:r>
              <a:rPr lang="en-US" sz="4000" b="1" dirty="0"/>
              <a:t> de Lucas 14</a:t>
            </a:r>
            <a:br>
              <a:rPr lang="en-US" sz="4000" b="1" dirty="0"/>
            </a:b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000" i="1" dirty="0"/>
              <a:t>“</a:t>
            </a:r>
            <a:r>
              <a:rPr lang="pt-BR" sz="3000" i="1" dirty="0"/>
              <a:t>Mas, quando der um banquete, convide os pobres, os aleijados, os mancos, e os cegos</a:t>
            </a:r>
            <a:r>
              <a:rPr lang="en-US" sz="3000" i="1" dirty="0"/>
              <a:t>… </a:t>
            </a:r>
            <a:r>
              <a:rPr lang="pt-BR" sz="3000" i="1" dirty="0"/>
              <a:t>Vá pelos caminhos e valados e obrigue-os a entrar, para que a minha casa fique cheia.</a:t>
            </a:r>
            <a:r>
              <a:rPr lang="en-US" sz="3000" i="1" dirty="0"/>
              <a:t>”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600" dirty="0">
                <a:solidFill>
                  <a:schemeClr val="accent6"/>
                </a:solidFill>
              </a:rPr>
              <a:t>Lucas 14:13, </a:t>
            </a:r>
            <a:r>
              <a:rPr lang="en-US" sz="2600" dirty="0" err="1">
                <a:solidFill>
                  <a:schemeClr val="accent6"/>
                </a:solidFill>
              </a:rPr>
              <a:t>23b</a:t>
            </a:r>
            <a:endParaRPr lang="en-US" sz="2600" dirty="0">
              <a:solidFill>
                <a:schemeClr val="accent6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" y="0"/>
            <a:ext cx="3034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dirty="0"/>
              <a:t>“A Grande </a:t>
            </a:r>
            <a:r>
              <a:rPr lang="en-US" sz="4000" dirty="0" err="1"/>
              <a:t>Comissão</a:t>
            </a:r>
            <a:r>
              <a:rPr lang="en-US" sz="4000" dirty="0"/>
              <a:t> </a:t>
            </a:r>
            <a:r>
              <a:rPr lang="en-US" sz="4000" dirty="0" err="1"/>
              <a:t>perdida</a:t>
            </a:r>
            <a:r>
              <a:rPr lang="en-US" sz="4000" dirty="0"/>
              <a:t>”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4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sz="2800" dirty="0"/>
              <a:t>É a porta do reino aberta para todos – os fortes e os fracos, os ricos e os pobres, os saudáveis ​​e os doentes, e as pessoas com ou sem deficiência.</a:t>
            </a:r>
            <a:endParaRPr lang="en-US" sz="40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9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3600" dirty="0"/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2194</Words>
  <Application>Microsoft Office PowerPoint</Application>
  <PresentationFormat>Apresentação na tela (4:3)</PresentationFormat>
  <Paragraphs>362</Paragraphs>
  <Slides>65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65</vt:i4>
      </vt:variant>
    </vt:vector>
  </HeadingPairs>
  <TitlesOfParts>
    <vt:vector size="71" baseType="lpstr">
      <vt:lpstr>Arial</vt:lpstr>
      <vt:lpstr>Calibri</vt:lpstr>
      <vt:lpstr>Century Gothic</vt:lpstr>
      <vt:lpstr>Origins</vt:lpstr>
      <vt:lpstr>Wingdings</vt:lpstr>
      <vt:lpstr>Office Theme</vt:lpstr>
      <vt:lpstr>Apresentação do PowerPoint</vt:lpstr>
      <vt:lpstr>Apresentação do PowerPoint</vt:lpstr>
      <vt:lpstr>Apresentação do PowerPoint</vt:lpstr>
      <vt:lpstr>Lucas mantém o foco no Reino de Deus</vt:lpstr>
      <vt:lpstr>Profecias messiânicas encontradas em Lucas e Atos</vt:lpstr>
      <vt:lpstr>Principais Temas do Evangelho de Lucas</vt:lpstr>
      <vt:lpstr>Apresentação do PowerPoint</vt:lpstr>
      <vt:lpstr>O Mandamento de Lucas 14 </vt:lpstr>
      <vt:lpstr>Apresentação do PowerPoint</vt:lpstr>
      <vt:lpstr>Os contrastes e inversões do reino  Lucas 14:7-24</vt:lpstr>
      <vt:lpstr>Quem é o maior no Reino?  Lucas 14:7-11 </vt:lpstr>
      <vt:lpstr>Qual é a Natureza do Reino? Lucas 14:12-14</vt:lpstr>
      <vt:lpstr>A Lei da Reciprocidade - Lucas 14:14</vt:lpstr>
      <vt:lpstr>O Grande Banquete –  Quem ocupa os lugares à mesa? Lucas 14:15-24</vt:lpstr>
      <vt:lpstr>Apresentação do PowerPoint</vt:lpstr>
      <vt:lpstr>Apresentação do PowerPoint</vt:lpstr>
      <vt:lpstr>Recebendo com o banquete de Lucas 14 </vt:lpstr>
      <vt:lpstr>Você está vivendo um estilo de vida do Reino?</vt:lpstr>
      <vt:lpstr>Apresentação do PowerPoint</vt:lpstr>
      <vt:lpstr>Apresentação do PowerPoint</vt:lpstr>
      <vt:lpstr>Apresentação do PowerPoint</vt:lpstr>
      <vt:lpstr>Identificando a Estrutura Teológica da Igreja</vt:lpstr>
      <vt:lpstr>Apresentação do PowerPoint</vt:lpstr>
      <vt:lpstr>Apresentação do PowerPoint</vt:lpstr>
      <vt:lpstr>Apresentação do PowerPoint</vt:lpstr>
      <vt:lpstr>Onde está a igreja hoje?</vt:lpstr>
      <vt:lpstr>Apresentação do PowerPoint</vt:lpstr>
      <vt:lpstr>Apresentação do PowerPoint</vt:lpstr>
      <vt:lpstr>Apresentação do PowerPoint</vt:lpstr>
      <vt:lpstr>Aplicações práticas para a Igreja</vt:lpstr>
      <vt:lpstr>Sete Movimentos de Ministério para Pessoas com Deficiência</vt:lpstr>
      <vt:lpstr>Apresentação do PowerPoint</vt:lpstr>
      <vt:lpstr>Apresentação do PowerPoint</vt:lpstr>
      <vt:lpstr>Apresentação do PowerPoint</vt:lpstr>
      <vt:lpstr>Onde Está a Sua Igreja Hoje ?</vt:lpstr>
      <vt:lpstr>Apresentação do PowerPoint</vt:lpstr>
      <vt:lpstr>Apresentação do PowerPoint</vt:lpstr>
      <vt:lpstr>Os Objetivos do Ministério para pessoas com Deficiência</vt:lpstr>
      <vt:lpstr>Lidando com Preocupações sobre o Ministério para pessoas com Deficiência</vt:lpstr>
      <vt:lpstr>Passando da convicção para a ação</vt:lpstr>
      <vt:lpstr>Barreiras à Participação</vt:lpstr>
      <vt:lpstr>Tudo sobe e desce na liderança</vt:lpstr>
      <vt:lpstr>Dez dicas práticas para se tornar uma igreja amiga dos deficientes</vt:lpstr>
      <vt:lpstr>Dez Dicas Práticas, Continuação.</vt:lpstr>
      <vt:lpstr>Inclusão Intencional</vt:lpstr>
      <vt:lpstr>Apresentação do PowerPoint</vt:lpstr>
      <vt:lpstr>Você está pronto para criar um Plano de Ação?</vt:lpstr>
      <vt:lpstr>Apresentação do PowerPoint</vt:lpstr>
      <vt:lpstr>Apresentação do PowerPoint</vt:lpstr>
      <vt:lpstr>Apresentação do PowerPoint</vt:lpstr>
      <vt:lpstr>Deus, abra nossos olhos para pessoas sem Cristo</vt:lpstr>
      <vt:lpstr>Apresentação do PowerPoint</vt:lpstr>
      <vt:lpstr>Apresentação do PowerPoint</vt:lpstr>
      <vt:lpstr>Apresentação do PowerPoint</vt:lpstr>
      <vt:lpstr>Apresentação do PowerPoint</vt:lpstr>
      <vt:lpstr>Deus, Mostra-nos Como Viver o que Proclamamos</vt:lpstr>
      <vt:lpstr>Apresentação do PowerPoint</vt:lpstr>
      <vt:lpstr>Apresentação do PowerPoint</vt:lpstr>
      <vt:lpstr>Apresentação do PowerPoint</vt:lpstr>
      <vt:lpstr>Deus, ajude-nos a compartilhar o evangelho com palavras e obras</vt:lpstr>
      <vt:lpstr>Apresentação do PowerPoint</vt:lpstr>
      <vt:lpstr>Apresentação do PowerPoint</vt:lpstr>
      <vt:lpstr>Apresentação do PowerPoint</vt:lpstr>
      <vt:lpstr>Deus, Abra Nossas Vidas para  o Evangelismo e Discipulado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Gospel of Luke: A Framework for a Theology of Suffering &amp; Disability Lesson 8</dc:title>
  <dc:creator>Rachel Olstad</dc:creator>
  <cp:lastModifiedBy>Andre Santos</cp:lastModifiedBy>
  <cp:revision>101</cp:revision>
  <dcterms:created xsi:type="dcterms:W3CDTF">2011-05-04T20:55:57Z</dcterms:created>
  <dcterms:modified xsi:type="dcterms:W3CDTF">2022-04-07T18:57:01Z</dcterms:modified>
</cp:coreProperties>
</file>