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</p:sldMasterIdLst>
  <p:notesMasterIdLst>
    <p:notesMasterId r:id="rId91"/>
  </p:notesMasterIdLst>
  <p:sldIdLst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71" r:id="rId12"/>
    <p:sldId id="260" r:id="rId13"/>
    <p:sldId id="263" r:id="rId14"/>
    <p:sldId id="264" r:id="rId15"/>
    <p:sldId id="261" r:id="rId16"/>
    <p:sldId id="266" r:id="rId17"/>
    <p:sldId id="267" r:id="rId18"/>
    <p:sldId id="268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302" r:id="rId29"/>
    <p:sldId id="256" r:id="rId30"/>
    <p:sldId id="258" r:id="rId31"/>
    <p:sldId id="259" r:id="rId32"/>
    <p:sldId id="303" r:id="rId33"/>
    <p:sldId id="304" r:id="rId34"/>
    <p:sldId id="270" r:id="rId35"/>
    <p:sldId id="272" r:id="rId36"/>
    <p:sldId id="273" r:id="rId37"/>
    <p:sldId id="274" r:id="rId38"/>
    <p:sldId id="276" r:id="rId39"/>
    <p:sldId id="278" r:id="rId40"/>
    <p:sldId id="279" r:id="rId41"/>
    <p:sldId id="281" r:id="rId42"/>
    <p:sldId id="283" r:id="rId43"/>
    <p:sldId id="305" r:id="rId44"/>
    <p:sldId id="306" r:id="rId45"/>
    <p:sldId id="257" r:id="rId46"/>
    <p:sldId id="307" r:id="rId47"/>
    <p:sldId id="308" r:id="rId48"/>
    <p:sldId id="309" r:id="rId49"/>
    <p:sldId id="310" r:id="rId50"/>
    <p:sldId id="311" r:id="rId51"/>
    <p:sldId id="262" r:id="rId52"/>
    <p:sldId id="312" r:id="rId53"/>
    <p:sldId id="313" r:id="rId54"/>
    <p:sldId id="265" r:id="rId55"/>
    <p:sldId id="314" r:id="rId56"/>
    <p:sldId id="315" r:id="rId57"/>
    <p:sldId id="269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280" r:id="rId72"/>
    <p:sldId id="329" r:id="rId73"/>
    <p:sldId id="330" r:id="rId74"/>
    <p:sldId id="275" r:id="rId75"/>
    <p:sldId id="331" r:id="rId76"/>
    <p:sldId id="332" r:id="rId77"/>
    <p:sldId id="277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282" r:id="rId86"/>
    <p:sldId id="340" r:id="rId87"/>
    <p:sldId id="341" r:id="rId88"/>
    <p:sldId id="342" r:id="rId89"/>
    <p:sldId id="343" r:id="rId90"/>
  </p:sldIdLst>
  <p:sldSz cx="12192000" cy="6858000"/>
  <p:notesSz cx="7099300" cy="10234613"/>
  <p:embeddedFontLst>
    <p:embeddedFont>
      <p:font typeface="Calibri" panose="020F0502020204030204" pitchFamily="34" charset="0"/>
      <p:regular r:id="rId92"/>
      <p:bold r:id="rId93"/>
      <p:italic r:id="rId94"/>
      <p:boldItalic r:id="rId95"/>
    </p:embeddedFont>
    <p:embeddedFont>
      <p:font typeface="Century Gothic" panose="020B0502020202020204" pitchFamily="34" charset="0"/>
      <p:regular r:id="rId96"/>
      <p:bold r:id="rId97"/>
      <p:italic r:id="rId98"/>
      <p:boldItalic r:id="rId99"/>
    </p:embeddedFont>
    <p:embeddedFont>
      <p:font typeface="Georgia" panose="02040502050405020303" pitchFamily="18" charset="0"/>
      <p:regular r:id="rId100"/>
      <p:bold r:id="rId101"/>
      <p:italic r:id="rId102"/>
      <p:boldItalic r:id="rId103"/>
    </p:embeddedFont>
    <p:embeddedFont>
      <p:font typeface="Scriptorama" panose="020B0604020202020204" charset="0"/>
      <p:regular r:id="rId104"/>
    </p:embeddedFont>
    <p:embeddedFont>
      <p:font typeface="Trebuchet MS" panose="020B0603020202020204" pitchFamily="34" charset="0"/>
      <p:regular r:id="rId105"/>
      <p:bold r:id="rId106"/>
      <p:italic r:id="rId107"/>
      <p:boldItalic r:id="rId108"/>
    </p:embeddedFont>
    <p:embeddedFont>
      <p:font typeface="Verdana" panose="020B0604030504040204" pitchFamily="34" charset="0"/>
      <p:regular r:id="rId109"/>
      <p:bold r:id="rId110"/>
      <p:italic r:id="rId111"/>
      <p:boldItalic r:id="rId112"/>
    </p:embeddedFont>
  </p:embeddedFont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6B9A52-1361-43AD-8E9F-F6BA9882EE79}" v="6" dt="2020-09-04T17:19:04.0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65" autoAdjust="0"/>
    <p:restoredTop sz="58874" autoAdjust="0"/>
  </p:normalViewPr>
  <p:slideViewPr>
    <p:cSldViewPr snapToGrid="0" snapToObjects="1">
      <p:cViewPr varScale="1">
        <p:scale>
          <a:sx n="60" d="100"/>
          <a:sy n="60" d="100"/>
        </p:scale>
        <p:origin x="78" y="3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54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microsoft.com/office/2016/11/relationships/changesInfo" Target="changesInfos/changesInfo1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font" Target="fonts/font21.fntdata"/><Relationship Id="rId16" Type="http://schemas.openxmlformats.org/officeDocument/2006/relationships/slide" Target="slides/slide14.xml"/><Relationship Id="rId107" Type="http://schemas.openxmlformats.org/officeDocument/2006/relationships/font" Target="fonts/font16.fntdata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font" Target="fonts/font11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font" Target="fonts/font4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presProps" Target="presProps.xml"/><Relationship Id="rId118" Type="http://schemas.microsoft.com/office/2015/10/relationships/revisionInfo" Target="revisionInfo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font" Target="fonts/font12.fntdata"/><Relationship Id="rId108" Type="http://schemas.openxmlformats.org/officeDocument/2006/relationships/font" Target="fonts/font17.fntdata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notesMaster" Target="notesMasters/notesMaster1.xml"/><Relationship Id="rId96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font" Target="fonts/font3.fntdata"/><Relationship Id="rId99" Type="http://schemas.openxmlformats.org/officeDocument/2006/relationships/font" Target="fonts/font8.fntdata"/><Relationship Id="rId101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font" Target="fonts/font18.fntdata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6.fntdata"/><Relationship Id="rId104" Type="http://schemas.openxmlformats.org/officeDocument/2006/relationships/font" Target="fonts/font13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font" Target="fonts/font19.fntdata"/><Relationship Id="rId115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9.fntdata"/><Relationship Id="rId105" Type="http://schemas.openxmlformats.org/officeDocument/2006/relationships/font" Target="fonts/font14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2.fntdata"/><Relationship Id="rId98" Type="http://schemas.openxmlformats.org/officeDocument/2006/relationships/font" Target="fonts/font7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font" Target="fonts/font20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font" Target="fonts/font1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Rhodes" userId="ca6b8877-c5a1-4f14-97c1-747e5bd53109" providerId="ADAL" clId="{CA6B9A52-1361-43AD-8E9F-F6BA9882EE79}"/>
    <pc:docChg chg="custSel addSld modSld">
      <pc:chgData name="Ben Rhodes" userId="ca6b8877-c5a1-4f14-97c1-747e5bd53109" providerId="ADAL" clId="{CA6B9A52-1361-43AD-8E9F-F6BA9882EE79}" dt="2020-09-04T17:19:04.074" v="13"/>
      <pc:docMkLst>
        <pc:docMk/>
      </pc:docMkLst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0" sldId="256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257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0" sldId="258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0" sldId="259"/>
        </pc:sldMkLst>
      </pc:sldChg>
      <pc:sldChg chg="modNotes">
        <pc:chgData name="Ben Rhodes" userId="ca6b8877-c5a1-4f14-97c1-747e5bd53109" providerId="ADAL" clId="{CA6B9A52-1361-43AD-8E9F-F6BA9882EE79}" dt="2020-09-04T17:17:06.207" v="0" actId="27636"/>
        <pc:sldMkLst>
          <pc:docMk/>
          <pc:sldMk cId="0" sldId="260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262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265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269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1249575818" sldId="270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2637953406" sldId="272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773756563" sldId="273"/>
        </pc:sldMkLst>
      </pc:sldChg>
      <pc:sldChg chg="add modNotes">
        <pc:chgData name="Ben Rhodes" userId="ca6b8877-c5a1-4f14-97c1-747e5bd53109" providerId="ADAL" clId="{CA6B9A52-1361-43AD-8E9F-F6BA9882EE79}" dt="2020-09-04T17:17:28.216" v="3" actId="27636"/>
        <pc:sldMkLst>
          <pc:docMk/>
          <pc:sldMk cId="1181595118" sldId="274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275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2960238885" sldId="276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277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2848487747" sldId="278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2711344497" sldId="279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280"/>
        </pc:sldMkLst>
      </pc:sldChg>
      <pc:sldChg chg="add modNotes">
        <pc:chgData name="Ben Rhodes" userId="ca6b8877-c5a1-4f14-97c1-747e5bd53109" providerId="ADAL" clId="{CA6B9A52-1361-43AD-8E9F-F6BA9882EE79}" dt="2020-09-04T17:17:28.237" v="4" actId="27636"/>
        <pc:sldMkLst>
          <pc:docMk/>
          <pc:sldMk cId="2196428740" sldId="281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282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3579844269" sldId="283"/>
        </pc:sldMkLst>
      </pc:sldChg>
      <pc:sldChg chg="add modNotes">
        <pc:chgData name="Ben Rhodes" userId="ca6b8877-c5a1-4f14-97c1-747e5bd53109" providerId="ADAL" clId="{CA6B9A52-1361-43AD-8E9F-F6BA9882EE79}" dt="2020-09-04T17:17:28.185" v="2" actId="27636"/>
        <pc:sldMkLst>
          <pc:docMk/>
          <pc:sldMk cId="0" sldId="302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0" sldId="303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0" sldId="304"/>
        </pc:sldMkLst>
      </pc:sldChg>
      <pc:sldChg chg="add">
        <pc:chgData name="Ben Rhodes" userId="ca6b8877-c5a1-4f14-97c1-747e5bd53109" providerId="ADAL" clId="{CA6B9A52-1361-43AD-8E9F-F6BA9882EE79}" dt="2020-09-04T17:17:28.061" v="1"/>
        <pc:sldMkLst>
          <pc:docMk/>
          <pc:sldMk cId="593107696" sldId="305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06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07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08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09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10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11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12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13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14"/>
        </pc:sldMkLst>
      </pc:sldChg>
      <pc:sldChg chg="add">
        <pc:chgData name="Ben Rhodes" userId="ca6b8877-c5a1-4f14-97c1-747e5bd53109" providerId="ADAL" clId="{CA6B9A52-1361-43AD-8E9F-F6BA9882EE79}" dt="2020-09-04T17:17:56.600" v="5"/>
        <pc:sldMkLst>
          <pc:docMk/>
          <pc:sldMk cId="0" sldId="315"/>
        </pc:sldMkLst>
      </pc:sldChg>
      <pc:sldChg chg="add">
        <pc:chgData name="Ben Rhodes" userId="ca6b8877-c5a1-4f14-97c1-747e5bd53109" providerId="ADAL" clId="{CA6B9A52-1361-43AD-8E9F-F6BA9882EE79}" dt="2020-09-04T17:18:18.391" v="6"/>
        <pc:sldMkLst>
          <pc:docMk/>
          <pc:sldMk cId="0" sldId="316"/>
        </pc:sldMkLst>
      </pc:sldChg>
      <pc:sldChg chg="add">
        <pc:chgData name="Ben Rhodes" userId="ca6b8877-c5a1-4f14-97c1-747e5bd53109" providerId="ADAL" clId="{CA6B9A52-1361-43AD-8E9F-F6BA9882EE79}" dt="2020-09-04T17:18:18.391" v="6"/>
        <pc:sldMkLst>
          <pc:docMk/>
          <pc:sldMk cId="0" sldId="317"/>
        </pc:sldMkLst>
      </pc:sldChg>
      <pc:sldChg chg="add modNotes">
        <pc:chgData name="Ben Rhodes" userId="ca6b8877-c5a1-4f14-97c1-747e5bd53109" providerId="ADAL" clId="{CA6B9A52-1361-43AD-8E9F-F6BA9882EE79}" dt="2020-09-04T17:18:18.544" v="7" actId="27636"/>
        <pc:sldMkLst>
          <pc:docMk/>
          <pc:sldMk cId="0" sldId="318"/>
        </pc:sldMkLst>
      </pc:sldChg>
      <pc:sldChg chg="add modNotes">
        <pc:chgData name="Ben Rhodes" userId="ca6b8877-c5a1-4f14-97c1-747e5bd53109" providerId="ADAL" clId="{CA6B9A52-1361-43AD-8E9F-F6BA9882EE79}" dt="2020-09-04T17:18:18.561" v="8" actId="27636"/>
        <pc:sldMkLst>
          <pc:docMk/>
          <pc:sldMk cId="0" sldId="319"/>
        </pc:sldMkLst>
      </pc:sldChg>
      <pc:sldChg chg="add modNotes">
        <pc:chgData name="Ben Rhodes" userId="ca6b8877-c5a1-4f14-97c1-747e5bd53109" providerId="ADAL" clId="{CA6B9A52-1361-43AD-8E9F-F6BA9882EE79}" dt="2020-09-04T17:18:18.577" v="9" actId="27636"/>
        <pc:sldMkLst>
          <pc:docMk/>
          <pc:sldMk cId="0" sldId="320"/>
        </pc:sldMkLst>
      </pc:sldChg>
      <pc:sldChg chg="add modNotes">
        <pc:chgData name="Ben Rhodes" userId="ca6b8877-c5a1-4f14-97c1-747e5bd53109" providerId="ADAL" clId="{CA6B9A52-1361-43AD-8E9F-F6BA9882EE79}" dt="2020-09-04T17:18:18.607" v="10" actId="27636"/>
        <pc:sldMkLst>
          <pc:docMk/>
          <pc:sldMk cId="1814520497" sldId="321"/>
        </pc:sldMkLst>
      </pc:sldChg>
      <pc:sldChg chg="add">
        <pc:chgData name="Ben Rhodes" userId="ca6b8877-c5a1-4f14-97c1-747e5bd53109" providerId="ADAL" clId="{CA6B9A52-1361-43AD-8E9F-F6BA9882EE79}" dt="2020-09-04T17:18:18.391" v="6"/>
        <pc:sldMkLst>
          <pc:docMk/>
          <pc:sldMk cId="0" sldId="322"/>
        </pc:sldMkLst>
      </pc:sldChg>
      <pc:sldChg chg="add modNotes">
        <pc:chgData name="Ben Rhodes" userId="ca6b8877-c5a1-4f14-97c1-747e5bd53109" providerId="ADAL" clId="{CA6B9A52-1361-43AD-8E9F-F6BA9882EE79}" dt="2020-09-04T17:18:18.617" v="11" actId="27636"/>
        <pc:sldMkLst>
          <pc:docMk/>
          <pc:sldMk cId="0" sldId="323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24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25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26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27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28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29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30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31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32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0" sldId="333"/>
        </pc:sldMkLst>
      </pc:sldChg>
      <pc:sldChg chg="add">
        <pc:chgData name="Ben Rhodes" userId="ca6b8877-c5a1-4f14-97c1-747e5bd53109" providerId="ADAL" clId="{CA6B9A52-1361-43AD-8E9F-F6BA9882EE79}" dt="2020-09-04T17:18:37.253" v="12"/>
        <pc:sldMkLst>
          <pc:docMk/>
          <pc:sldMk cId="1425726206" sldId="334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35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36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37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38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39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40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41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42"/>
        </pc:sldMkLst>
      </pc:sldChg>
      <pc:sldChg chg="add">
        <pc:chgData name="Ben Rhodes" userId="ca6b8877-c5a1-4f14-97c1-747e5bd53109" providerId="ADAL" clId="{CA6B9A52-1361-43AD-8E9F-F6BA9882EE79}" dt="2020-09-04T17:19:04.074" v="13"/>
        <pc:sldMkLst>
          <pc:docMk/>
          <pc:sldMk cId="0" sldId="34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CC545E0-8C51-46AC-80AA-CF2753D9AF18}" type="datetimeFigureOut">
              <a:rPr lang="uk-UA" smtClean="0"/>
              <a:t>04.09.2020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733C72D3-F1DA-40A9-AA85-CCEE2EBF6A2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589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796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3262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989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440759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4855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66003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27028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17494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56770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58593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9401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627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96662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41669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07986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21671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31448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76262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7045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87620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45118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15261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75621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6F096A-983F-40B4-89FE-3926EBF1A8FE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65970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17273-A993-4A37-8DB4-1785255AEF7A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8848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17273-A993-4A37-8DB4-1785255AEF7A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9028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17273-A993-4A37-8DB4-1785255AEF7A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7530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17273-A993-4A37-8DB4-1785255AEF7A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4214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17273-A993-4A37-8DB4-1785255AEF7A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76357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="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E17273-A993-4A37-8DB4-1785255AEF7A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30581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2528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206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333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87173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9077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7595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40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082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4053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b="0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45C32-B2ED-43C3-A6F8-FA60EFB863D9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90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3159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 defTabSz="990478">
              <a:buFont typeface="Arial" panose="020B0604020202020204" pitchFamily="34" charset="0"/>
              <a:buChar char="•"/>
              <a:defRPr/>
            </a:pP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850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9484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baseline="0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560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C72D3-F1DA-40A9-AA85-CCEE2EBF6A2D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887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2BDAA93-BC29-45B5-AA18-5E5A0249CFFC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F32A0-45BE-4AB2-AF23-77B6C9B709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5E9DFC-0D0D-4021-8E4D-98C29F21E87D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BBC673-B070-40A4-86BF-F4D27373CC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4B7EF1F-8D67-4510-B2E3-D0468D85E04C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5DC74E-66AE-4360-9B61-D8FA53DD57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64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0"/>
            <a:ext cx="8534400" cy="1477962"/>
          </a:xfrm>
        </p:spPr>
        <p:txBody>
          <a:bodyPr/>
          <a:lstStyle>
            <a:lvl1pPr>
              <a:defRPr>
                <a:solidFill>
                  <a:srgbClr val="FA93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/>
            </a:lvl1pPr>
            <a:lvl2pPr>
              <a:defRPr>
                <a:solidFill>
                  <a:schemeClr val="tx2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36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02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848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809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236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36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11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1823AD-6415-4881-9C21-40A97B43B753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E3F4C-C03A-4132-9698-93106DE70C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31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41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99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C1F3E3B-111B-4646-AD96-F1FEA6B649C9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597E51-CD5A-4BED-924B-E2930D821FF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07C7D1-065F-4A59-96B6-C1EC74DCA98F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B212E-65A7-4067-B912-39FEB09A043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69A550-5FF4-4B06-9653-CEC201D128B7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62823-8DBA-4C85-91F5-46F8C5A2766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B87420B-AD32-42D5-8EF2-9C5EEF21FB32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EB4F5A-B77C-42E0-9EE7-B234C98475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00C0C9C-7760-4D27-9ACA-FD95A8D8CBD5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43FE3-082F-433B-8403-41EC4911AF8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3E6F00-42C8-49A8-9FE6-E64E12188C73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1F9D1-E64E-4E49-8BD9-A3DB7CD36A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FD75A0-D166-4010-8183-026C7EC90B0A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8DE46F-E8F9-408A-B89D-2E1E1DB8B0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DDA6514B-677A-4BCD-806F-A75DFFECB092}" type="datetime1">
              <a:rPr lang="en-US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EE266036-7537-40B1-AB1C-9EC181F7EA3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0C248-BDCA-4F3B-A57E-D0850D3888F0}" type="datetimeFigureOut">
              <a:rPr lang="en-US" smtClean="0"/>
              <a:pPr/>
              <a:t>9/4/2020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0D4D6-FB52-495C-9D62-C910DEBD45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551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hyperlink" Target="https://www.joniandfriends.org/donate/?appeal=FMLY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://www.amazon.com/gp/reader/1615215484/ref=sib_dp_pt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770" y="1951038"/>
            <a:ext cx="1106931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Місія організації «Джоні та Друзі»: </a:t>
            </a:r>
          </a:p>
          <a:p>
            <a:pPr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Звіщати Євангеліє і споряджати церкви в усьому світі,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вшановують Христа, заради євангелізації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навчання людей з інвалідністю.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38" r="10301" b="29683"/>
          <a:stretch/>
        </p:blipFill>
        <p:spPr bwMode="auto">
          <a:xfrm>
            <a:off x="3754877" y="3933826"/>
            <a:ext cx="4484451" cy="192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08570" y="0"/>
            <a:ext cx="9283430" cy="1477962"/>
          </a:xfrm>
        </p:spPr>
        <p:txBody>
          <a:bodyPr>
            <a:normAutofit/>
          </a:bodyPr>
          <a:lstStyle/>
          <a:p>
            <a:r>
              <a:rPr lang="uk-UA" dirty="0"/>
              <a:t>«За межею страждань»</a:t>
            </a:r>
            <a:br>
              <a:rPr lang="en-US" dirty="0"/>
            </a:br>
            <a:r>
              <a:rPr lang="uk-UA" dirty="0"/>
              <a:t>і «Джоні та Друзі»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34872" y="5864331"/>
            <a:ext cx="557853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Християнський Інститут служіння людям з інвалідністю </a:t>
            </a:r>
          </a:p>
        </p:txBody>
      </p:sp>
    </p:spTree>
    <p:extLst>
      <p:ext uri="{BB962C8B-B14F-4D97-AF65-F5344CB8AC3E}">
        <p14:creationId xmlns:p14="http://schemas.microsoft.com/office/powerpoint/2010/main" val="174996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" y="1202387"/>
            <a:ext cx="121920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uk-UA" sz="4800" cap="all" spc="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Tahoma" pitchFamily="34" charset="0"/>
                <a:cs typeface="Tahoma" pitchFamily="34" charset="0"/>
              </a:rPr>
              <a:t>Заняття перше </a:t>
            </a:r>
            <a:endParaRPr lang="en-US" sz="4800" cap="all" spc="3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uk-UA" sz="2000" b="1" dirty="0">
              <a:latin typeface="Calibri" charset="0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чого служити</a:t>
            </a:r>
            <a: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					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 інвалідністю?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67594" y="2417150"/>
            <a:ext cx="3100529" cy="124649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uk-UA" sz="7500" b="1" dirty="0">
                <a:solidFill>
                  <a:schemeClr val="accent6"/>
                </a:solidFill>
                <a:latin typeface="Scriptorama" panose="03000505000000020003" pitchFamily="66" charset="-52"/>
                <a:cs typeface="Gotham Pro Medium" panose="02000603030000020004" pitchFamily="50" charset="0"/>
              </a:rPr>
              <a:t>Людям</a:t>
            </a:r>
            <a:endParaRPr lang="uk-UA" sz="75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b="9339"/>
          <a:stretch>
            <a:fillRect/>
          </a:stretch>
        </p:blipFill>
        <p:spPr bwMode="auto">
          <a:xfrm>
            <a:off x="8939314" y="1559417"/>
            <a:ext cx="2038350" cy="3739166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>
            <a:glow rad="228600">
              <a:schemeClr val="tx1">
                <a:lumMod val="85000"/>
                <a:lumOff val="15000"/>
                <a:alpha val="40000"/>
              </a:schemeClr>
            </a:glow>
          </a:effectLst>
        </p:spPr>
      </p:pic>
      <p:sp>
        <p:nvSpPr>
          <p:cNvPr id="3075" name="TextBox 5"/>
          <p:cNvSpPr txBox="1">
            <a:spLocks noChangeArrowheads="1"/>
          </p:cNvSpPr>
          <p:nvPr/>
        </p:nvSpPr>
        <p:spPr bwMode="auto">
          <a:xfrm>
            <a:off x="1147864" y="1509259"/>
            <a:ext cx="913913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846138" indent="-398463">
              <a:spcAft>
                <a:spcPts val="1200"/>
              </a:spcAft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Коли наступає інвалідність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846138" indent="-398463">
              <a:spcAft>
                <a:spcPts val="1200"/>
              </a:spcAft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долучаєшся до унікальної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культурної групи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46138" indent="-398463">
              <a:spcAft>
                <a:spcPts val="1200"/>
              </a:spcAft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вивчаєш нову лексику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46138" indent="-398463">
              <a:spcAft>
                <a:spcPts val="1200"/>
              </a:spcAft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маєш справу зі страхами,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сумнівами і депресією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   </a:t>
            </a:r>
          </a:p>
          <a:p>
            <a:pPr marL="846138" indent="-398463">
              <a:spcAft>
                <a:spcPts val="1200"/>
              </a:spcAft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знаходиш нову норму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93229" y="5116694"/>
            <a:ext cx="2202288" cy="830997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marL="0" lvl="8"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8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Рені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Бонді</a:t>
            </a:r>
            <a:endParaRPr lang="en-US" sz="2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7320" y="2418091"/>
            <a:ext cx="10430830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fontAlgn="auto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Всезнаючий геній</a:t>
            </a:r>
          </a:p>
          <a:p>
            <a:pPr lvl="3" fontAlgn="auto">
              <a:spcBef>
                <a:spcPts val="0"/>
              </a:spcBef>
              <a:spcAft>
                <a:spcPts val="120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Дармоїд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5">
              <a:spcAft>
                <a:spcPts val="120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Вічна жертва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6">
              <a:spcAft>
                <a:spcPts val="120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Вічна трагедія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7">
              <a:spcAft>
                <a:spcPts val="120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Вічно злий, жовчний інвалід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518" y="1510022"/>
            <a:ext cx="1156218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Міфи про інвалідність, поширені в мас-медіа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 rot="1518976">
            <a:off x="9412475" y="1189066"/>
            <a:ext cx="1505541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відкинутий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 rot="21211183">
            <a:off x="1026460" y="5365006"/>
            <a:ext cx="2013693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девальвований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 rot="20788963">
            <a:off x="3887794" y="2441816"/>
            <a:ext cx="1843774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затаврований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 rot="20129044">
            <a:off x="2976346" y="5625058"/>
            <a:ext cx="2358338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козел відпущення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393914" y="5934295"/>
            <a:ext cx="2002471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відокремлений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20989" y="1263773"/>
            <a:ext cx="1242648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самотній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 rot="227844">
            <a:off x="6872845" y="2458292"/>
            <a:ext cx="1362874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залежний</a:t>
            </a:r>
          </a:p>
        </p:txBody>
      </p:sp>
      <p:sp>
        <p:nvSpPr>
          <p:cNvPr id="23" name="Rectangle 22"/>
          <p:cNvSpPr/>
          <p:nvPr/>
        </p:nvSpPr>
        <p:spPr>
          <a:xfrm rot="20459257">
            <a:off x="5233549" y="5749629"/>
            <a:ext cx="1571264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обмежений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 rot="1170815">
            <a:off x="2104545" y="2420159"/>
            <a:ext cx="1452642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покинутий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 rot="2274328">
            <a:off x="2037174" y="5921687"/>
            <a:ext cx="984565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бідний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 rot="20541745">
            <a:off x="4760890" y="874840"/>
            <a:ext cx="1680268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 err="1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недолюдина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 rot="612725">
            <a:off x="7103806" y="981781"/>
            <a:ext cx="1834156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Зайвий тягар 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86" name="Rectangle 27"/>
          <p:cNvSpPr>
            <a:spLocks noChangeArrowheads="1"/>
          </p:cNvSpPr>
          <p:nvPr/>
        </p:nvSpPr>
        <p:spPr bwMode="auto">
          <a:xfrm rot="1512197">
            <a:off x="9690067" y="5403947"/>
            <a:ext cx="14622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вилучений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476655" y="1633106"/>
            <a:ext cx="1133272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Рани в служінні людям з інвалідністю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001949" y="3107937"/>
            <a:ext cx="10165404" cy="1785104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algn="ctr"/>
            <a:endParaRPr lang="uk-UA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Якою б не була інвалідність,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люди часто відчувають знецінення і зазнають душевних ран, через відношення соціуму. </a:t>
            </a:r>
          </a:p>
          <a:p>
            <a:pPr algn="ctr"/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 rot="1149934">
            <a:off x="8888358" y="3088258"/>
            <a:ext cx="2775119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відхилення від норми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 rot="21141503">
            <a:off x="539898" y="2690403"/>
            <a:ext cx="1523174" cy="36933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n w="5080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знецінений</a:t>
            </a:r>
            <a:endParaRPr lang="en-US" dirty="0">
              <a:ln w="5080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4098" name="TextBox 5"/>
          <p:cNvSpPr txBox="1">
            <a:spLocks noChangeArrowheads="1"/>
          </p:cNvSpPr>
          <p:nvPr/>
        </p:nvSpPr>
        <p:spPr bwMode="auto">
          <a:xfrm>
            <a:off x="681318" y="1313881"/>
            <a:ext cx="1128332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 не стану нормальною колись одного дня!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Самуїла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16:7</a:t>
            </a:r>
          </a:p>
        </p:txBody>
      </p:sp>
      <p:pic>
        <p:nvPicPr>
          <p:cNvPr id="11266" name="Picture 2" descr="http://www.joniandfriendsnews.com/graphics/joni4_web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82025" y="3215470"/>
            <a:ext cx="2054488" cy="309093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TextBox 5"/>
          <p:cNvSpPr txBox="1"/>
          <p:nvPr/>
        </p:nvSpPr>
        <p:spPr>
          <a:xfrm>
            <a:off x="3531140" y="3176832"/>
            <a:ext cx="81323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«В Божих очах ми «нормальні»,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коли демонструємо витримку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терпіння, коли продовжуємо </a:t>
            </a:r>
          </a:p>
          <a:p>
            <a:pPr algn="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шукати небачене.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 і є нормальне християнське життя».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Джоні </a:t>
            </a:r>
            <a:r>
              <a:rPr lang="uk-UA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Еріксон</a:t>
            </a:r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Тада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9218" name="TextBox 29"/>
          <p:cNvSpPr txBox="1">
            <a:spLocks noChangeArrowheads="1"/>
          </p:cNvSpPr>
          <p:nvPr/>
        </p:nvSpPr>
        <p:spPr bwMode="auto">
          <a:xfrm>
            <a:off x="2667000" y="762001"/>
            <a:ext cx="66294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44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8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219" name="TextBox 30"/>
          <p:cNvSpPr txBox="1">
            <a:spLocks noChangeArrowheads="1"/>
          </p:cNvSpPr>
          <p:nvPr/>
        </p:nvSpPr>
        <p:spPr bwMode="auto">
          <a:xfrm>
            <a:off x="1524000" y="1285672"/>
            <a:ext cx="9144000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Релігійні міфи про інвалідність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uk-UA" sz="28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обливі ангели</a:t>
            </a:r>
            <a:endParaRPr lang="en-US" sz="30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Святі невинні </a:t>
            </a:r>
            <a:endParaRPr lang="en-US" sz="30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Наочний приклад </a:t>
            </a:r>
            <a:endParaRPr lang="en-US" sz="30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1200"/>
              </a:spcAft>
            </a:pP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Можливості для безкорисного служіння</a:t>
            </a:r>
            <a:endParaRPr lang="en-US" sz="30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0" y="4493563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Таке помилкове мислення зневажає і принижує людей з інвалідністю до рівня об’єктів, якими ми користуємося заради нашого особистого повчання.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10242" name="TextBox 29"/>
          <p:cNvSpPr txBox="1">
            <a:spLocks noChangeArrowheads="1"/>
          </p:cNvSpPr>
          <p:nvPr/>
        </p:nvSpPr>
        <p:spPr bwMode="auto">
          <a:xfrm>
            <a:off x="2667000" y="762001"/>
            <a:ext cx="66294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44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8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43" name="TextBox 30"/>
          <p:cNvSpPr txBox="1">
            <a:spLocks noChangeArrowheads="1"/>
          </p:cNvSpPr>
          <p:nvPr/>
        </p:nvSpPr>
        <p:spPr bwMode="auto">
          <a:xfrm>
            <a:off x="476655" y="1506828"/>
            <a:ext cx="11031166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Ототожнення зі спільнотою людей з інвалідністю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endParaRPr lang="en-US" sz="3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«Ми і вони»</a:t>
            </a:r>
            <a:endParaRPr lang="en-US" sz="3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Вислів «те саме озеро, але інший човен» відображає реальність того, що всі ми однакові 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сутності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але відрізняємось 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пережитим досвідом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11266" name="TextBox 29"/>
          <p:cNvSpPr txBox="1">
            <a:spLocks noChangeArrowheads="1"/>
          </p:cNvSpPr>
          <p:nvPr/>
        </p:nvSpPr>
        <p:spPr bwMode="auto">
          <a:xfrm>
            <a:off x="2667000" y="762001"/>
            <a:ext cx="6629400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44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44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800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7471" y="1238941"/>
            <a:ext cx="11196537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чого служити людям з інвалідністю?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нести Євангеліє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всім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Полегшувати страждання.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Запроваджувати зміни.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Ставати на захист соціальної справедливості.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Сприяти зросту.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Змінювати суспільство.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6375" lvl="1" indent="-514350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Любити.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541929" y="1823860"/>
            <a:ext cx="9121022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uk-UA" sz="4800" cap="all" spc="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IrisUPC" pitchFamily="34" charset="-34"/>
              </a:rPr>
              <a:t>Заняття друге</a:t>
            </a:r>
            <a:endParaRPr lang="en-US" sz="4800" cap="all" spc="3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endParaRPr lang="en-US" sz="1000" b="1" dirty="0">
              <a:latin typeface="Calibri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є визначенням інвалідності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92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050" name="TextBox 4"/>
          <p:cNvSpPr txBox="1">
            <a:spLocks noChangeArrowheads="1"/>
          </p:cNvSpPr>
          <p:nvPr/>
        </p:nvSpPr>
        <p:spPr bwMode="auto">
          <a:xfrm>
            <a:off x="277907" y="533400"/>
            <a:ext cx="1164163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Вада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Втрата або відхилення від норми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Інвалідність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b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Обмеження або відсутність дієздатності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Фізичні недоліки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Перешкоди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703294" y="4114800"/>
            <a:ext cx="8785412" cy="2246769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marL="0" lvl="8"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0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Хоча статистичні дані й подають інформацію для нашого розуміння, вони зовсім не характеризують людей, що стоять за цими даними. </a:t>
            </a: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31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0204" y="0"/>
            <a:ext cx="9341795" cy="1752600"/>
          </a:xfrm>
        </p:spPr>
        <p:txBody>
          <a:bodyPr>
            <a:normAutofit/>
          </a:bodyPr>
          <a:lstStyle/>
          <a:p>
            <a:r>
              <a:rPr lang="uk-UA" dirty="0"/>
              <a:t>Знайомство з курсом</a:t>
            </a:r>
            <a:br>
              <a:rPr lang="uk-UA" dirty="0"/>
            </a:br>
            <a:r>
              <a:rPr lang="uk-UA" dirty="0"/>
              <a:t>«За межею страждань» </a:t>
            </a:r>
            <a:endParaRPr lang="uk-U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0475" y="2027238"/>
            <a:ext cx="1043263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Краще, ніж Джоні, не скажеш:</a:t>
            </a:r>
            <a:br>
              <a:rPr lang="en-US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uk-UA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Кожен рух потребує основи, яка б слугувала якорем його ідеології</a:t>
            </a:r>
            <a:r>
              <a:rPr lang="en-US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світогляду. Ось чому</a:t>
            </a:r>
            <a:br>
              <a:rPr lang="en-US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 створили курс </a:t>
            </a:r>
            <a:r>
              <a:rPr lang="uk-UA" sz="3000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межею страждань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uk-UA" sz="3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uk-UA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74" r="19949" b="29922"/>
          <a:stretch/>
        </p:blipFill>
        <p:spPr bwMode="auto">
          <a:xfrm>
            <a:off x="4011038" y="3948179"/>
            <a:ext cx="3634902" cy="1830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99411" y="5808394"/>
            <a:ext cx="4993178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Християнський Інститут служіння людям з інвалідністю </a:t>
            </a:r>
          </a:p>
        </p:txBody>
      </p:sp>
    </p:spTree>
    <p:extLst>
      <p:ext uri="{BB962C8B-B14F-4D97-AF65-F5344CB8AC3E}">
        <p14:creationId xmlns:p14="http://schemas.microsoft.com/office/powerpoint/2010/main" val="347283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3074" name="TextBox 4"/>
          <p:cNvSpPr txBox="1">
            <a:spLocks noChangeArrowheads="1"/>
          </p:cNvSpPr>
          <p:nvPr/>
        </p:nvSpPr>
        <p:spPr bwMode="auto">
          <a:xfrm>
            <a:off x="473529" y="1092590"/>
            <a:ext cx="1123405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Фізична неповносправність</a:t>
            </a: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обмежує рухливість і активність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266" name="Picture 2" descr="http://www.joniandfriendsnews.com/graphics/photo08_web.jpg"/>
          <p:cNvPicPr>
            <a:picLocks noChangeAspect="1" noChangeArrowheads="1"/>
          </p:cNvPicPr>
          <p:nvPr/>
        </p:nvPicPr>
        <p:blipFill>
          <a:blip r:embed="rId4" cstate="print"/>
          <a:srcRect l="14400" r="7200"/>
          <a:stretch>
            <a:fillRect/>
          </a:stretch>
        </p:blipFill>
        <p:spPr bwMode="auto">
          <a:xfrm>
            <a:off x="7866584" y="3581400"/>
            <a:ext cx="3378591" cy="286146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473528" y="2363655"/>
            <a:ext cx="1171847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травма спинного мозку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набута травма головного мозку</a:t>
            </a:r>
            <a:b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м'язева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дистрофія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щілина хребта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інсульт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розсіяний склероз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поліомієліт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відсутність кінцівок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церебральний параліч</a:t>
            </a:r>
          </a:p>
          <a:p>
            <a:pPr>
              <a:lnSpc>
                <a:spcPct val="150000"/>
              </a:lnSpc>
            </a:pP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постполіомієлітний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синдром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515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0" y="1524001"/>
            <a:ext cx="121158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Розумова неповносправність / вади розвитку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218" name="Picture 2" descr="http://www.joniandfriendsnews.com/graphics/photo12_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3124200"/>
            <a:ext cx="4762500" cy="3162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40576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3528" y="1600201"/>
            <a:ext cx="11185071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Мова, дружня для людей з інвалідністю</a:t>
            </a:r>
            <a:b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uk-UA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Використовуйте рідну мову людей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itchFamily="34" charset="0"/>
              <a:buChar char="•"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Уникайте образливих термінів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«Добре ж слово веселить».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Приповісті 12:25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«Золоті яблука на срібнім тарелі це слово,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проказане часу свого».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Приповісті  25:11</a:t>
            </a:r>
          </a:p>
        </p:txBody>
      </p:sp>
    </p:spTree>
    <p:extLst>
      <p:ext uri="{BB962C8B-B14F-4D97-AF65-F5344CB8AC3E}">
        <p14:creationId xmlns:p14="http://schemas.microsoft.com/office/powerpoint/2010/main" val="488364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9218" name="TextBox 7"/>
          <p:cNvSpPr txBox="1">
            <a:spLocks noChangeArrowheads="1"/>
          </p:cNvSpPr>
          <p:nvPr/>
        </p:nvSpPr>
        <p:spPr bwMode="auto">
          <a:xfrm>
            <a:off x="421342" y="1347549"/>
            <a:ext cx="1135476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Вплив інвалідності</a:t>
            </a:r>
            <a:b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особистий і родинний життєвий цикл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Вплив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хвороби </a:t>
            </a:r>
            <a:r>
              <a:rPr lang="uk-UA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Джилл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був для нас просто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руйнівним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Ми пережили і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фізичне,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і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психічне виснаження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потім була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скорбота – </a:t>
            </a:r>
            <a:r>
              <a:rPr lang="uk-UA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скорбота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бачити, як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мрії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та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плани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щодо нашої дівчинки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щезають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 Наші мрії щодо нашого власного життя теж вже ніколи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стануть реальністю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Ми з </a:t>
            </a:r>
            <a:r>
              <a:rPr lang="uk-UA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Брендою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будемо служити </a:t>
            </a:r>
            <a:r>
              <a:rPr lang="uk-UA" sz="2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Джилл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до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кінця нашого життя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Однак</a:t>
            </a:r>
            <a:r>
              <a:rPr lang="en-US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]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замість того, щоб вважати це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тягарем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ми вважаємо це </a:t>
            </a:r>
            <a:r>
              <a:rPr lang="uk-UA" sz="2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привілеєм</a:t>
            </a:r>
            <a:r>
              <a:rPr lang="uk-UA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uk-UA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Лон Соломон,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«Надламані»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425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10242" name="TextBox 7"/>
          <p:cNvSpPr txBox="1">
            <a:spLocks noChangeArrowheads="1"/>
          </p:cNvSpPr>
          <p:nvPr/>
        </p:nvSpPr>
        <p:spPr bwMode="auto">
          <a:xfrm>
            <a:off x="457200" y="1006929"/>
            <a:ext cx="112014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Життєвий цикл родини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98" name="Picture 2" descr="Donate to Family Retreat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2699" t="4848" r="16191" b="20000"/>
          <a:stretch>
            <a:fillRect/>
          </a:stretch>
        </p:blipFill>
        <p:spPr bwMode="auto">
          <a:xfrm>
            <a:off x="3962400" y="1834245"/>
            <a:ext cx="4267200" cy="23622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5" name="TextBox 4"/>
          <p:cNvSpPr txBox="1"/>
          <p:nvPr/>
        </p:nvSpPr>
        <p:spPr>
          <a:xfrm>
            <a:off x="2514600" y="4337961"/>
            <a:ext cx="914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3"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Попередня діагностика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Дитинство, брати і сестри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Перехідний вік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Дорослий вік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3">
              <a:buClr>
                <a:schemeClr val="accent6"/>
              </a:buClr>
              <a:buFont typeface="Arial" pitchFamily="34" charset="0"/>
              <a:buChar char="•"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Завершення життя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6262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11266" name="TextBox 7"/>
          <p:cNvSpPr txBox="1">
            <a:spLocks noChangeArrowheads="1"/>
          </p:cNvSpPr>
          <p:nvPr/>
        </p:nvSpPr>
        <p:spPr bwMode="auto">
          <a:xfrm>
            <a:off x="473529" y="1752601"/>
            <a:ext cx="11234057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Чому Бог дав нам емоції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uk-UA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допомогти нам будувати зв’язки з Богом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 іншими людьми.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«Люби Господа, Бога свого, усім серцем своїм,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всією душею своєю, і всім своїм розумом,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з цілої сили своєї!»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Марка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12:30</a:t>
            </a:r>
          </a:p>
        </p:txBody>
      </p:sp>
    </p:spTree>
    <p:extLst>
      <p:ext uri="{BB962C8B-B14F-4D97-AF65-F5344CB8AC3E}">
        <p14:creationId xmlns:p14="http://schemas.microsoft.com/office/powerpoint/2010/main" val="1799590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510256" y="2560862"/>
            <a:ext cx="21277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Депресія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489857" y="1094013"/>
            <a:ext cx="1126671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Кроки проходження горя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2643" y="5600703"/>
            <a:ext cx="1126671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«Богові дяка, що Він Господом нашим Ісусом Христом перемогу нам дав». 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Коринтян 15:57</a:t>
            </a:r>
            <a:endParaRPr lang="uk-UA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202425" y="2308941"/>
            <a:ext cx="8051917" cy="3144798"/>
            <a:chOff x="3581400" y="2590800"/>
            <a:chExt cx="5029200" cy="2362200"/>
          </a:xfrm>
        </p:grpSpPr>
        <p:cxnSp>
          <p:nvCxnSpPr>
            <p:cNvPr id="10" name="Elbow Connector 9"/>
            <p:cNvCxnSpPr/>
            <p:nvPr/>
          </p:nvCxnSpPr>
          <p:spPr>
            <a:xfrm flipV="1">
              <a:off x="3581400" y="4343400"/>
              <a:ext cx="1752600" cy="60960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Elbow Connector 14"/>
            <p:cNvCxnSpPr/>
            <p:nvPr/>
          </p:nvCxnSpPr>
          <p:spPr>
            <a:xfrm rot="5400000" flipH="1" flipV="1">
              <a:off x="5334000" y="3200400"/>
              <a:ext cx="1143000" cy="114300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/>
            <p:nvPr/>
          </p:nvCxnSpPr>
          <p:spPr>
            <a:xfrm flipV="1">
              <a:off x="6477000" y="2590800"/>
              <a:ext cx="2133600" cy="60960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425372" y="1755198"/>
            <a:ext cx="24438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Прийняття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19652" y="4078170"/>
            <a:ext cx="13887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Гнів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08395" y="3314232"/>
            <a:ext cx="18299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Торг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7784" y="4883412"/>
            <a:ext cx="28118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Заперечення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6062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533400" y="1303378"/>
            <a:ext cx="111252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uk-UA" sz="4800" cap="all" spc="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IrisUPC" pitchFamily="34" charset="-34"/>
              </a:rPr>
              <a:t>Заняття п’яте</a:t>
            </a:r>
          </a:p>
          <a:p>
            <a:pPr algn="ctr"/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Божа суверенність і людська свобода: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uk-UA" sz="3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 перспективи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Писання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533400" y="2133600"/>
            <a:ext cx="11201400" cy="3657600"/>
          </a:xfrm>
        </p:spPr>
        <p:txBody>
          <a:bodyPr/>
          <a:lstStyle/>
          <a:p>
            <a:pPr eaLnBrk="1" hangingPunct="1"/>
            <a:r>
              <a:rPr lang="uk-UA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«Можливо Бог і не ініціює усі наші випробування, включно з хворобами, вродженими вадами і травмами, проте, коли вони досягають нас, то стають Його волею для нас на визначений Ним час і задля Його мети».</a:t>
            </a:r>
            <a:r>
              <a:rPr lang="en-US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eaLnBrk="1" hangingPunct="1"/>
            <a:endParaRPr lang="en-US" sz="30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r>
              <a:rPr lang="en-US" sz="3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</a:t>
            </a:r>
            <a:r>
              <a:rPr lang="uk-UA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«Заховані і забуті люди»</a:t>
            </a:r>
            <a:endParaRPr lang="en-US" sz="3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533400" y="1925782"/>
            <a:ext cx="11201400" cy="249381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anchor="ctr">
            <a:noAutofit/>
          </a:bodyPr>
          <a:lstStyle/>
          <a:p>
            <a:pPr algn="ctr" eaLnBrk="1" hangingPunct="1">
              <a:buFont typeface="Arial" charset="0"/>
              <a:buNone/>
            </a:pPr>
            <a:r>
              <a:rPr lang="uk-UA" sz="8500" b="1" dirty="0">
                <a:solidFill>
                  <a:schemeClr val="accent6"/>
                </a:solidFill>
                <a:latin typeface="Scriptorama" panose="03000505000000020003" pitchFamily="66" charset="-52"/>
              </a:rPr>
              <a:t>Суверенність</a:t>
            </a:r>
            <a:endParaRPr lang="en-US" sz="8500" b="1" dirty="0">
              <a:solidFill>
                <a:schemeClr val="accent6"/>
              </a:solidFill>
              <a:latin typeface="Scriptorama" panose="03000505000000020003" pitchFamily="66" charset="-52"/>
            </a:endParaRPr>
          </a:p>
        </p:txBody>
      </p:sp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112014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у Писанні є постійним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4466272"/>
            <a:ext cx="11201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algn="ctr" eaLnBrk="1" hangingPunct="1">
              <a:spcBef>
                <a:spcPts val="0"/>
              </a:spcBef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контролює усі обставини і ситуації, включаючи страждання та інвалідність — чи то спричиняючи,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допускаючи такі події.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481" y="0"/>
            <a:ext cx="9244519" cy="1477962"/>
          </a:xfrm>
        </p:spPr>
        <p:txBody>
          <a:bodyPr>
            <a:normAutofit/>
          </a:bodyPr>
          <a:lstStyle/>
          <a:p>
            <a:r>
              <a:rPr lang="uk-UA" dirty="0"/>
              <a:t>Сертифікаційна програма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745" y="1371599"/>
            <a:ext cx="11546732" cy="530157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Курс «За межею страждань» є 32-годинною сертифікаційною програмою, створеною, щоб ознайомити вас із базовими аспектами служіння людям з інвалідністю.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Програма складається з чотирьох модулів,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заставляють глибоко замислитись: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Огляд служіння людям з інвалідністю.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Теологія страждань і інвалідності.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Церква і служіння людям з інвалідністю.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Вступ до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біо-медичної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етики.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56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112014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Християнська Євангельська позиція щодо суверенності Бога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28600" y="2713039"/>
            <a:ext cx="11658600" cy="3916362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Суверенність Божа є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в, над і через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усі обставини. Незалежно від вашої позиції: чи Бог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спричиняє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чи ж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допускає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страждання… Він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дозволив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стражданням стати частиною людської історії. Він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задіяний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також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присутній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 усіх обставинах нашого життя.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spcBef>
                <a:spcPts val="0"/>
              </a:spcBef>
              <a:buNone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Теологічна позиція  організації «Джоні та Друзі»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429000" y="5539025"/>
            <a:ext cx="3352800" cy="861774"/>
          </a:xfrm>
          <a:prstGeom prst="rect">
            <a:avLst/>
          </a:prstGeom>
          <a:solidFill>
            <a:schemeClr val="bg2">
              <a:lumMod val="75000"/>
              <a:alpha val="75000"/>
            </a:schemeClr>
          </a:soli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marL="0" lvl="8"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sz="1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lvl="8"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Нік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Вуйчич</a:t>
            </a: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112014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Писання діє з силою і метою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8" name="TextBox 4"/>
          <p:cNvSpPr txBox="1">
            <a:spLocks noChangeArrowheads="1"/>
          </p:cNvSpPr>
          <p:nvPr/>
        </p:nvSpPr>
        <p:spPr bwMode="auto">
          <a:xfrm>
            <a:off x="4495800" y="3124200"/>
            <a:ext cx="61722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«Ісус відповів: Не згрішив ані він, ні батьки його, а щоб діла Божі з'явились на ньому».</a:t>
            </a:r>
          </a:p>
          <a:p>
            <a:pPr algn="ctr"/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Івана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9:3</a:t>
            </a:r>
          </a:p>
        </p:txBody>
      </p:sp>
      <p:pic>
        <p:nvPicPr>
          <p:cNvPr id="8194" name="Picture 2" descr="http://www.attitudeisaltitude.com/attitude-images/nick-vujicic-corpora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5928" y="2895600"/>
            <a:ext cx="1828800" cy="325120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2179638"/>
            <a:ext cx="11430000" cy="4525963"/>
          </a:xfrm>
        </p:spPr>
        <p:txBody>
          <a:bodyPr rtlCol="0">
            <a:normAutofit/>
          </a:bodyPr>
          <a:lstStyle/>
          <a:p>
            <a:pPr marL="742950" indent="-742950" algn="ctr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arenR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Конкретна суверенність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742950" indent="-742950" algn="ctr" eaLnBrk="1" fontAlgn="auto" hangingPunct="1">
              <a:spcAft>
                <a:spcPts val="0"/>
              </a:spcAft>
              <a:buClr>
                <a:schemeClr val="accent6"/>
              </a:buClr>
              <a:buFont typeface="+mj-lt"/>
              <a:buAutoNum type="arabicParenR"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Загальна суверенність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fontAlgn="auto" hangingPunct="1">
              <a:spcAft>
                <a:spcPts val="0"/>
              </a:spcAft>
              <a:buFont typeface="Arial" pitchFamily="34" charset="0"/>
              <a:buAutoNum type="arabicParenR"/>
              <a:defRPr/>
            </a:pP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досі діє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світі. Він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всемогутній і знає майбутнє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Він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допускає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щоб відбувалися певні речі. Він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якою буде наша реакція, і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нам Свою благодать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10243" name="Title 4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Два погляди на провидіння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296816"/>
            <a:ext cx="1120140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uk-UA" sz="4800" cap="all" spc="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IrisUPC" pitchFamily="34" charset="-34"/>
              </a:rPr>
              <a:t>Заняття шосте </a:t>
            </a:r>
            <a:endParaRPr lang="en-US" sz="4800" cap="all" spc="3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Проблема зла і страждань в нашому світі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2800" b="1" dirty="0">
              <a:latin typeface="Calibri" charset="0"/>
            </a:endParaRPr>
          </a:p>
          <a:p>
            <a:pPr algn="ctr"/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Origins" pitchFamily="50" charset="0"/>
            </a:endParaRPr>
          </a:p>
          <a:p>
            <a:pPr algn="ctr"/>
            <a:endParaRPr lang="en-US" sz="32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5758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72000"/>
            <a:ext cx="112014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допускає одну з форм зла — 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страждання</a:t>
            </a:r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b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показати іншу форму зла, 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гріх</a:t>
            </a:r>
            <a:r>
              <a:rPr lang="uk-UA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</a:t>
            </a:r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Джоні </a:t>
            </a:r>
            <a:r>
              <a:rPr lang="uk-UA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Еріксон</a:t>
            </a:r>
            <a:r>
              <a:rPr lang="uk-UA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Тада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2057400"/>
            <a:ext cx="1120140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Наша ціль </a:t>
            </a:r>
            <a:r>
              <a:rPr lang="en-US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підкреслити контраст між грішним світом, в якому ми живемо, та благим Божим планом для нашого життя. </a:t>
            </a:r>
            <a:endParaRPr lang="en-US" sz="3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• •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9534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524000" y="15240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Жертва чи переможець?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865439"/>
            <a:ext cx="11201400" cy="2544762"/>
          </a:xfrm>
        </p:spPr>
        <p:txBody>
          <a:bodyPr/>
          <a:lstStyle/>
          <a:p>
            <a:pPr algn="ctr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Багато людей з інвалідністю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вважають себе жертвами не більше,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аніж решта людей… Багато страждань приходить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в результаті інвалідності, а внаслідок відношення і вчинків окремих людей або суспільства.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56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66800" y="1600200"/>
            <a:ext cx="100584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Страждання: Великий </a:t>
            </a:r>
            <a:r>
              <a:rPr lang="uk-UA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Вирівнювач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0" y="2895600"/>
            <a:ext cx="12039600" cy="3429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Кожен переживає ту чи іншу форму страждань: 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 eaLnBrk="1" hangingPunct="1">
              <a:buNone/>
            </a:pP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Фізичну</a:t>
            </a: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Духовну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Емоційну</a:t>
            </a: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Соціальну/Культурну</a:t>
            </a:r>
            <a:endParaRPr lang="en-US" sz="2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2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зв'язку з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algn="ctr" eaLnBrk="1" hangingPunct="1">
              <a:buNone/>
            </a:pP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Обставинами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</a:t>
            </a: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Переслідуваннями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9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Повчаннями Бога</a:t>
            </a:r>
            <a:endParaRPr lang="en-US" sz="2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5951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24000" y="12954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Проблема зла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08238"/>
            <a:ext cx="11201400" cy="452596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Теодісія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вчення про Божу доброту на противагу злу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None/>
              <a:defRPr/>
            </a:pP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Font typeface="+mj-lt"/>
              <a:buAutoNum type="arabicPeriod"/>
              <a:defRPr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2743200" y="3058804"/>
            <a:ext cx="7162800" cy="1823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>
              <a:lnSpc>
                <a:spcPct val="125000"/>
              </a:lnSpc>
              <a:buClr>
                <a:schemeClr val="accent6"/>
              </a:buClr>
              <a:buFontTx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Захист свободи волі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ct val="125000"/>
              </a:lnSpc>
              <a:buClr>
                <a:schemeClr val="accent6"/>
              </a:buClr>
              <a:buFontTx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Природний порядок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>
              <a:lnSpc>
                <a:spcPct val="125000"/>
              </a:lnSpc>
              <a:buClr>
                <a:schemeClr val="accent6"/>
              </a:buClr>
              <a:buFontTx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Захист більшого блага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9" name="TextBox 4"/>
          <p:cNvSpPr txBox="1">
            <a:spLocks noChangeArrowheads="1"/>
          </p:cNvSpPr>
          <p:nvPr/>
        </p:nvSpPr>
        <p:spPr bwMode="auto">
          <a:xfrm>
            <a:off x="457200" y="5156537"/>
            <a:ext cx="112014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…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наше служіння тим, хто страждає, повинне завжди керуватися любов'ю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0238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219200" y="1066800"/>
            <a:ext cx="9753600" cy="811652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Йов: Переможець над стражданнями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886200" y="3668416"/>
            <a:ext cx="4495800" cy="2960984"/>
          </a:xfr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  <p:sp>
        <p:nvSpPr>
          <p:cNvPr id="8196" name="TextBox 4"/>
          <p:cNvSpPr txBox="1">
            <a:spLocks noChangeArrowheads="1"/>
          </p:cNvSpPr>
          <p:nvPr/>
        </p:nvSpPr>
        <p:spPr bwMode="auto">
          <a:xfrm>
            <a:off x="457200" y="1876962"/>
            <a:ext cx="11125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«Чи ж ми будемо приймати від Бога добре, </a:t>
            </a: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злого не приймемо?» </a:t>
            </a:r>
          </a:p>
          <a:p>
            <a:pPr algn="ctr"/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Йов 2:10</a:t>
            </a:r>
          </a:p>
        </p:txBody>
      </p:sp>
    </p:spTree>
    <p:extLst>
      <p:ext uri="{BB962C8B-B14F-4D97-AF65-F5344CB8AC3E}">
        <p14:creationId xmlns:p14="http://schemas.microsoft.com/office/powerpoint/2010/main" val="28484877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648593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Ісус: наш приклад у стражданнях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23999" y="2514600"/>
            <a:ext cx="2305050" cy="3810000"/>
          </a:xfrm>
          <a:noFill/>
        </p:spPr>
      </p:pic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4114800" y="2477393"/>
            <a:ext cx="75438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«Хоч Сам був безгрішний, Ісус в безмежній мірі постраждав від усіх наслідків гріха… Він ототожнюється з бідами усіх, хто знайомий з болем людських мук».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Др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Джон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МакАртур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«По Його милості»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344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8298" y="0"/>
            <a:ext cx="9273702" cy="1477962"/>
          </a:xfrm>
        </p:spPr>
        <p:txBody>
          <a:bodyPr>
            <a:normAutofit/>
          </a:bodyPr>
          <a:lstStyle/>
          <a:p>
            <a:r>
              <a:rPr lang="uk-UA" dirty="0"/>
              <a:t>Змінюємо серця і розум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188724"/>
            <a:ext cx="11459183" cy="3219856"/>
          </a:xfrm>
        </p:spPr>
        <p:txBody>
          <a:bodyPr>
            <a:normAutofit/>
          </a:bodyPr>
          <a:lstStyle/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Сертифікаційна програма «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ЗМС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надає безліч можливостей для духовного і професійного росту.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Коли тимчасово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повносправні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або неповносправні люди стикаються з усвідомленням власної смертності через недуги або інвалідність, руйнується їхня ілюзія контролю над життям.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56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524000" y="9906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Чому Бог допускає страждання?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09600" y="2484438"/>
            <a:ext cx="11430000" cy="4525963"/>
          </a:xfrm>
        </p:spPr>
        <p:txBody>
          <a:bodyPr/>
          <a:lstStyle/>
          <a:p>
            <a:pPr marL="514350" indent="-514350" eaLnBrk="1" hangingPunct="1">
              <a:lnSpc>
                <a:spcPct val="125000"/>
              </a:lnSpc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вести інших до Христа.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lnSpc>
                <a:spcPct val="125000"/>
              </a:lnSpc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культивувати смирення і залежність від Бога.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lnSpc>
                <a:spcPct val="125000"/>
              </a:lnSpc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змінювати нас за подобою Христа.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lnSpc>
                <a:spcPct val="125000"/>
              </a:lnSpc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навчати співчуття.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lnSpc>
                <a:spcPct val="125000"/>
              </a:lnSpc>
              <a:buClr>
                <a:schemeClr val="accent6"/>
              </a:buClr>
              <a:buFont typeface="Calibri" pitchFamily="34" charset="0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дати перспективу вічності.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428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33400" y="1295400"/>
            <a:ext cx="7848600" cy="615553"/>
          </a:xfrm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 трагедії до</a:t>
            </a:r>
            <a:endParaRPr lang="en-US" sz="75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533400" y="3079790"/>
            <a:ext cx="11049000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«Бо я пересвідчився, що ні смерть, ні життя,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 Анголи, ні влади, ні теперішнє, ні майбутнє,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ні сили, ні вишина, ні глибина, ані інше яке створіння не зможе відлучити нас від любові Божої,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яка в Христі Ісусі, Господі нашім!»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/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Римлян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8:38-39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241329" y="914400"/>
            <a:ext cx="3817071" cy="124649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uk-UA" sz="7500" b="1" dirty="0">
                <a:solidFill>
                  <a:schemeClr val="accent6"/>
                </a:solidFill>
                <a:latin typeface="Scriptorama" panose="03000505000000020003" pitchFamily="66" charset="-52"/>
                <a:cs typeface="Gotham Pro Medium" panose="02000603030000020004" pitchFamily="50" charset="0"/>
              </a:rPr>
              <a:t>Тріумфу</a:t>
            </a:r>
            <a:endParaRPr lang="uk-UA" sz="7500" dirty="0"/>
          </a:p>
        </p:txBody>
      </p:sp>
    </p:spTree>
    <p:extLst>
      <p:ext uri="{BB962C8B-B14F-4D97-AF65-F5344CB8AC3E}">
        <p14:creationId xmlns:p14="http://schemas.microsoft.com/office/powerpoint/2010/main" val="35798442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524000" y="990600"/>
            <a:ext cx="9144000" cy="707886"/>
          </a:xfrm>
        </p:spPr>
        <p:txBody>
          <a:bodyPr>
            <a:spAutoFit/>
          </a:bodyPr>
          <a:lstStyle/>
          <a:p>
            <a:pPr eaLnBrk="1" hangingPunct="1"/>
            <a:r>
              <a:rPr lang="uk-UA" sz="4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Духовне формування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11125200" cy="40386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Яке відношення мають зло і страждання до мого духовного формування?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«Я хочу пізнати Христа і ту силу,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виявилася під час Його воскресіння із мертвих.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 також хочу розділити страждання Христа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уподібнитися Йому навіть в Його смерті».</a:t>
            </a:r>
          </a:p>
          <a:p>
            <a:pPr algn="ctr" eaLnBrk="1" hangingPunct="1">
              <a:buFont typeface="Arial" charset="0"/>
              <a:buNone/>
            </a:pPr>
            <a:endParaRPr lang="uk-UA" sz="10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000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Филип’ян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3:10 (сучасний переклад) </a:t>
            </a:r>
          </a:p>
        </p:txBody>
      </p:sp>
    </p:spTree>
    <p:extLst>
      <p:ext uri="{BB962C8B-B14F-4D97-AF65-F5344CB8AC3E}">
        <p14:creationId xmlns:p14="http://schemas.microsoft.com/office/powerpoint/2010/main" val="593107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533400" y="1295400"/>
            <a:ext cx="11048999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latin typeface="Calibri" charset="0"/>
            </a:endParaRPr>
          </a:p>
          <a:p>
            <a:pPr algn="ctr"/>
            <a:r>
              <a:rPr lang="uk-UA" sz="4800" cap="all" spc="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IrisUPC" pitchFamily="34" charset="-34"/>
              </a:rPr>
              <a:t>Заняття сьоме </a:t>
            </a:r>
            <a:endParaRPr lang="en-US" sz="4800" cap="all" spc="3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1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Надія: Правильний погляд на зцілення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47800" y="1981200"/>
            <a:ext cx="9982200" cy="2662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каже Біблія про зцілення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Зцілення: остаточне Боже рішення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Молитва Віри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1028700" lvl="1" indent="-571500">
              <a:spcBef>
                <a:spcPts val="1800"/>
              </a:spcBef>
              <a:buClr>
                <a:schemeClr val="accent6"/>
              </a:buClr>
              <a:buSzPct val="120000"/>
              <a:buFont typeface="+mj-lt"/>
              <a:buAutoNum type="romanU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молитися про зцілення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0" y="1060847"/>
            <a:ext cx="9144000" cy="615553"/>
          </a:xfrm>
        </p:spPr>
        <p:txBody>
          <a:bodyPr>
            <a:spAutoFit/>
          </a:bodyPr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каже Біблія про зцілення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981200"/>
            <a:ext cx="1114443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Писанні Ісус зціляв людей з фізичними інвалідностями, розумовими вадами і недугами,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навіть практикував масове зцілення. Він також спростував ідею, що хвороби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 інвалідність стаються внаслідок 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покарання, прокляття чи є ознакою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одержимості дияволом.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314" name="Picture 2" descr="http://freechristimages.org/images_Christ_life/Healing_the_Blind_ElGrec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3810001"/>
            <a:ext cx="3372039" cy="2656417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85000"/>
                <a:lumOff val="1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11506200" cy="5201424"/>
          </a:xfrm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Хибні погляди щодо зцілення…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ви маєте достатньо віри, то будете зцілені.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ви достатньо хороша людина, то будете зцілені.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Хибні погляди ведуть до…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0805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Питань щодо кількості віри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0805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Відчаю і розчарування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08050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Вилучення з деяких громад віруючих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Істина зцілення і надія…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Зцілення більше стосується серця і душі, ніж фізичного тіла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981200" y="2520314"/>
            <a:ext cx="8229600" cy="6096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Духовне зцілення — це спасіння душі.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1981200" y="4454260"/>
            <a:ext cx="8229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«…Його ранами ми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вздоровилися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».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algn="ctr"/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Петра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2:24</a:t>
            </a:r>
          </a:p>
        </p:txBody>
      </p:sp>
      <p:sp>
        <p:nvSpPr>
          <p:cNvPr id="5" name="Rectangle 4"/>
          <p:cNvSpPr/>
          <p:nvPr/>
        </p:nvSpPr>
        <p:spPr>
          <a:xfrm>
            <a:off x="2438400" y="3182540"/>
            <a:ext cx="3657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0541" cmpd="sng">
                  <a:noFill/>
                  <a:prstDash val="solid"/>
                </a:ln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sozo</a:t>
            </a:r>
            <a:endParaRPr lang="en-US" sz="5400" b="1" dirty="0">
              <a:ln w="10541" cmpd="sng">
                <a:noFill/>
                <a:prstDash val="solid"/>
              </a:ln>
              <a:solidFill>
                <a:srgbClr val="F796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0" y="3191470"/>
            <a:ext cx="36576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err="1">
                <a:ln w="10541" cmpd="sng">
                  <a:noFill/>
                  <a:prstDash val="solid"/>
                </a:ln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laomai</a:t>
            </a:r>
            <a:endParaRPr lang="en-US" sz="5400" b="1" dirty="0">
              <a:ln w="10541" cmpd="sng">
                <a:noFill/>
                <a:prstDash val="solid"/>
              </a:ln>
              <a:solidFill>
                <a:srgbClr val="F796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112776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Яким чином зцілення вписується</a:t>
            </a:r>
            <a:b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світ інвалідності?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11734800" cy="2723823"/>
          </a:xfrm>
        </p:spPr>
        <p:txBody>
          <a:bodyPr>
            <a:sp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3000" b="1" dirty="0"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Зцілення</a:t>
            </a:r>
            <a:r>
              <a:rPr lang="uk-UA" sz="3000" dirty="0">
                <a:solidFill>
                  <a:srgbClr val="F79646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має значно ширше значення, ніж просто вилікувати когось. </a:t>
            </a:r>
            <a:r>
              <a:rPr lang="uk-UA" sz="3000" b="1" dirty="0"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Лікування</a:t>
            </a:r>
            <a:r>
              <a:rPr lang="uk-UA" sz="3000" dirty="0">
                <a:solidFill>
                  <a:srgbClr val="F79646"/>
                </a:solidFill>
                <a:effectLst>
                  <a:outerShdw blurRad="50800" dist="50800" dir="5400000" algn="ctr" rotWithShape="0">
                    <a:schemeClr val="accent6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може усунути симптоми, якщо не саму хворобу чи інвалідність. Термін зцілення описує благополуччя, спокій, комфорт чи підтримку, але може не мати на увазі лікування.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457200" y="1025236"/>
            <a:ext cx="1127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Знаходимо спокій, коли немає лікування 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524000" y="1020798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Писанні підкреслюється духовне зцілення, не фізичне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905000" y="3442855"/>
            <a:ext cx="8915400" cy="13716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lphaLcParenR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Душа житиме вічно, а тіло — ні.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Цілісність це питання задоволення.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2356247"/>
            <a:ext cx="4114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400" b="1" dirty="0"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Цілісність</a:t>
            </a:r>
            <a:endParaRPr lang="en-US" sz="3400" b="1" dirty="0">
              <a:solidFill>
                <a:srgbClr val="F796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8843" y="0"/>
            <a:ext cx="9293157" cy="1477962"/>
          </a:xfrm>
        </p:spPr>
        <p:txBody>
          <a:bodyPr/>
          <a:lstStyle/>
          <a:p>
            <a:r>
              <a:rPr lang="uk-UA" dirty="0"/>
              <a:t>Змінюємо серця і розум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55" y="1994170"/>
            <a:ext cx="11264630" cy="4131994"/>
          </a:xfrm>
        </p:spPr>
        <p:txBody>
          <a:bodyPr>
            <a:normAutofit/>
          </a:bodyPr>
          <a:lstStyle/>
          <a:p>
            <a:pPr marL="342900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Куди слід звертатися за допомогою людям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 найглибшими питаннями щодо їхньої віри?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uk-UA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 є доброта Божа у випробуваннях? </a:t>
            </a:r>
            <a:endParaRPr lang="en-US" sz="3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1" indent="-342900">
              <a:buFont typeface="Arial" pitchFamily="34" charset="0"/>
              <a:buChar char="•"/>
            </a:pPr>
            <a:r>
              <a:rPr lang="uk-UA" sz="3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тепер жити з цією інвалідністю чи хронічною хворобою?</a:t>
            </a:r>
            <a:endParaRPr lang="en-US" sz="3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52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1143000" y="3429000"/>
            <a:ext cx="9906000" cy="18288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Духовне зцілення включає в себе правильні 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взаємини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 Богом (Івана 3:16).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2356247"/>
            <a:ext cx="4114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400" b="1" dirty="0"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Спасіння</a:t>
            </a:r>
            <a:endParaRPr lang="en-US" sz="3400" b="1" dirty="0">
              <a:solidFill>
                <a:srgbClr val="F796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1905000" y="3451086"/>
            <a:ext cx="8382000" cy="18288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Духовне зцілення включає в себе правильні 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взаємини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з людьми (Івана 17:20-21).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38600" y="2356247"/>
            <a:ext cx="4114800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3400" b="1" dirty="0">
                <a:solidFill>
                  <a:srgbClr val="F7964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Спільнота</a:t>
            </a:r>
            <a:endParaRPr lang="en-US" sz="3400" b="1" dirty="0">
              <a:solidFill>
                <a:srgbClr val="F7964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524000" y="12192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Зцілення: остаточне Боже рішення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57200" y="2713038"/>
            <a:ext cx="11277600" cy="3139321"/>
          </a:xfrm>
        </p:spPr>
        <p:txBody>
          <a:bodyPr>
            <a:spAutoFit/>
          </a:bodyPr>
          <a:lstStyle/>
          <a:p>
            <a:pPr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Єгова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Рафа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«Господь наш Цілитель»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може вирішити не давати зцілення з причин, які нам незрозумілі.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eaLnBrk="1" hangingPunct="1"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Його остаточне, кінцеве бажання і пріоритет — зцілити душі людей.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Церква 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це Спільнота зцілення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752600" y="2514600"/>
            <a:ext cx="8763000" cy="3429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Покликані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потішати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і </a:t>
            </a:r>
            <a:r>
              <a:rPr lang="uk-UA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молитися</a:t>
            </a:r>
            <a:endParaRPr lang="en-US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</a:t>
            </a:r>
            <a:r>
              <a:rPr lang="uk-UA" sz="3000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Коринтян</a:t>
            </a: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1:3-4</a:t>
            </a:r>
          </a:p>
          <a:p>
            <a:pPr algn="ctr" eaLnBrk="1" hangingPunct="1">
              <a:buFont typeface="Arial" charset="0"/>
              <a:buNone/>
            </a:pPr>
            <a:endParaRPr lang="en-US" sz="30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indent="0" algn="ctr">
              <a:lnSpc>
                <a:spcPct val="114000"/>
              </a:lnSpc>
              <a:spcBef>
                <a:spcPts val="0"/>
              </a:spcBef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Основним фокусом і пріоритетом церкви Христової має бути духовне зцілення і трансформація душі.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524000" y="10668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Молитва віри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3352800" y="2695903"/>
            <a:ext cx="83058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«Розумієте, наші молитви не тільки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заради зцілення хворих. Вони також для того, щоб привести людей,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моляться, до глибших особистих стосунків з Богом».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Лінда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Річардсон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«Не марнуйте болю»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146" name="Picture 2" descr="Don't Waste the Pain: Learning to Grow Through Sufferin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l="19595" t="13985" r="26178"/>
          <a:stretch>
            <a:fillRect/>
          </a:stretch>
        </p:blipFill>
        <p:spPr bwMode="auto">
          <a:xfrm>
            <a:off x="914400" y="2786599"/>
            <a:ext cx="1981200" cy="3142594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молитися про зцілення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57200" y="2713038"/>
            <a:ext cx="11201400" cy="4525963"/>
          </a:xfrm>
        </p:spPr>
        <p:txBody>
          <a:bodyPr/>
          <a:lstStyle/>
          <a:p>
            <a:pPr algn="ctr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«Ми не вказуємо Богові як і коли. Ми віримо,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Він діє, можливо у спосіб, який ми не бачимо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не розуміємо. Ми можемо так і не дізнатися,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Бог відповів на наші молитви про зцілення,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аж поки не постанемо перед Великим Лікарем».</a:t>
            </a:r>
            <a:endParaRPr lang="en-US" sz="3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0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Дейв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та Ян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Дравєцкі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«Біблія Підбадьорення»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524000" y="838200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 кому ж потрібне зцілення?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105399"/>
            <a:ext cx="12192000" cy="1600201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«Моїм хрестом є не мій інвалідний візок,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моє ставлення».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Джоні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Еріксон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Тада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074" name="Picture 2" descr="http://www.joniandfriendsnews.com/graphics/photo01_web.jpg"/>
          <p:cNvPicPr>
            <a:picLocks noChangeAspect="1" noChangeArrowheads="1"/>
          </p:cNvPicPr>
          <p:nvPr/>
        </p:nvPicPr>
        <p:blipFill>
          <a:blip r:embed="rId4" cstate="print"/>
          <a:srcRect l="5600" t="2410" b="3614"/>
          <a:stretch>
            <a:fillRect/>
          </a:stretch>
        </p:blipFill>
        <p:spPr bwMode="auto">
          <a:xfrm>
            <a:off x="3886200" y="1929539"/>
            <a:ext cx="4343400" cy="287106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457200" y="1777994"/>
            <a:ext cx="112776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4800" cap="all" spc="3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IrisUPC" pitchFamily="34" charset="-34"/>
              </a:rPr>
              <a:t>За межею страждань</a:t>
            </a:r>
            <a:endParaRPr lang="en-US" sz="4800" cap="all" spc="3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IrisUPC" pitchFamily="34" charset="-34"/>
            </a:endParaRPr>
          </a:p>
          <a:p>
            <a:pPr algn="ctr"/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Теологія служіння людям з інвалідністю</a:t>
            </a:r>
            <a:endParaRPr lang="en-US" sz="3400" b="1" dirty="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50800" dist="50800" dir="5400000" algn="ctr" rotWithShape="0">
                  <a:schemeClr val="accent6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11125200" cy="3810000"/>
          </a:xfrm>
        </p:spPr>
        <p:txBody>
          <a:bodyPr/>
          <a:lstStyle/>
          <a:p>
            <a:pPr eaLnBrk="1" hangingPunct="1"/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Gotham Pro Medium" panose="02000603030000020004" pitchFamily="50" charset="0"/>
              </a:rPr>
              <a:t>Інвалідність/</a:t>
            </a:r>
            <a:r>
              <a:rPr lang="uk-UA" sz="4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Gotham Pro Medium" panose="02000603030000020004" pitchFamily="50" charset="0"/>
              </a:rPr>
              <a:t>неповносправність</a:t>
            </a:r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Gotham Pro Medium" panose="02000603030000020004" pitchFamily="50" charset="0"/>
              </a:rPr>
              <a:t> </a:t>
            </a:r>
            <a:b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Gotham Pro Medium" panose="02000603030000020004" pitchFamily="50" charset="0"/>
              </a:rPr>
            </a:br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Gotham Pro Medium" panose="02000603030000020004" pitchFamily="50" charset="0"/>
              </a:rPr>
              <a:t>у Старому Заповіті </a:t>
            </a:r>
            <a:br>
              <a:rPr lang="uk-UA" sz="34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tham Pro Medium" panose="02000603030000020004" pitchFamily="50" charset="0"/>
                <a:ea typeface="+mn-ea"/>
                <a:cs typeface="Gotham Pro Medium" panose="02000603030000020004" pitchFamily="50" charset="0"/>
              </a:rPr>
            </a:b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Основи Біблійної теології страждань</a:t>
            </a:r>
            <a:b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інвалідності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10210800" cy="1143000"/>
          </a:xfrm>
        </p:spPr>
        <p:txBody>
          <a:bodyPr/>
          <a:lstStyle/>
          <a:p>
            <a:pPr algn="r" eaLnBrk="1" hangingPunct="1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Інвалідність: від Буття до Об'явлення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161011"/>
            <a:ext cx="11277600" cy="49530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 Буття до Виходу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дав нам початок</a:t>
            </a:r>
            <a:b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 </a:t>
            </a:r>
            <a:r>
              <a:rPr lang="uk-UA" sz="3400" b="1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неповносправностей</a:t>
            </a: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/інвалідності </a:t>
            </a: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uk-UA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Спочатку інвалідності не існувало — Буття 1-3.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Творець, Бог бере на себе відповідальність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інвалідність — Вихід 4:11.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Боже твориво, ми стогнемо від болю і смутку, сподіваючись на зцілення від інвалідності —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Римлян 8:19-25.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115" y="0"/>
            <a:ext cx="9302885" cy="1477962"/>
          </a:xfrm>
        </p:spPr>
        <p:txBody>
          <a:bodyPr>
            <a:normAutofit/>
          </a:bodyPr>
          <a:lstStyle/>
          <a:p>
            <a:r>
              <a:rPr lang="uk-UA" dirty="0"/>
              <a:t>Міжнародний курс</a:t>
            </a:r>
            <a:br>
              <a:rPr lang="uk-UA" dirty="0"/>
            </a:br>
            <a:r>
              <a:rPr lang="uk-UA" dirty="0"/>
              <a:t> «За межею страждань»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55" y="1600201"/>
            <a:ext cx="11313268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Довгострокова ціль курсу «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межею страждань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міжнародному рівні — забезпечити ресурсами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тренінгами розвиток стійкої мережі наставників всередині країни, які здатні втілити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істини Писання і практичне застосувати курс «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ЗМС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місцевому контексті та в їхній особистій ситуації.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Курс «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ЗМС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є інструментом примноження кількості церков, дружніх до людей з інвалідністю, і поширення служіння неповносправним людям у всьому світі.</a:t>
            </a:r>
          </a:p>
        </p:txBody>
      </p:sp>
    </p:spTree>
    <p:extLst>
      <p:ext uri="{BB962C8B-B14F-4D97-AF65-F5344CB8AC3E}">
        <p14:creationId xmlns:p14="http://schemas.microsoft.com/office/powerpoint/2010/main" val="244493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93039" y="0"/>
            <a:ext cx="10425081" cy="1143000"/>
          </a:xfrm>
        </p:spPr>
        <p:txBody>
          <a:bodyPr/>
          <a:lstStyle/>
          <a:p>
            <a:pPr algn="r" eaLnBrk="1" hangingPunct="1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Інвалідність: від Буття до Об'явлення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04800" y="1158240"/>
            <a:ext cx="11713320" cy="5367623"/>
          </a:xfrm>
        </p:spPr>
        <p:txBody>
          <a:bodyPr wrap="square">
            <a:spAutoFit/>
          </a:bodyPr>
          <a:lstStyle/>
          <a:p>
            <a:pPr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 Виходу до Повторення Закону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Божий милостивий Закон дбає</a:t>
            </a:r>
            <a:b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 людей з інвалідністю</a:t>
            </a: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uk-UA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Народ Божий потребує захисту Його закону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Своєму законі Бог каже Своєму народу турбуватися про людей з інвалідністю —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Левит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19:14,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Повторення Закону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27:18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Йов і Давид виконують Закон, дбаючи про людей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 особливими потребами — Йов 29:15, 2 Самуїла 9:13.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10210800" cy="1143000"/>
          </a:xfrm>
        </p:spPr>
        <p:txBody>
          <a:bodyPr/>
          <a:lstStyle/>
          <a:p>
            <a:pPr algn="r" eaLnBrk="1" hangingPunct="1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Інвалідність: від Буття до Об'явлення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11734800" cy="4953000"/>
          </a:xfrm>
        </p:spPr>
        <p:txBody>
          <a:bodyPr/>
          <a:lstStyle/>
          <a:p>
            <a:pPr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 Ісаї до </a:t>
            </a:r>
            <a:r>
              <a:rPr lang="uk-UA" sz="3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Малахії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Божі пророки обіцяють надію на майбутнє для людей з інвалідністю</a:t>
            </a: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uk-UA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відновить людей з інвалідністю, яким Він завдав болю і страждань — Михей 4:6-7, Ісая 29:18, 35:6.</a:t>
            </a: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Одного дня Бог звільнить людей з інвалідністю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 гнобителів —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Софонія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3:19.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971800" y="0"/>
            <a:ext cx="92202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Невже Бог </a:t>
            </a:r>
            <a:r>
              <a:rPr lang="uk-UA" sz="3400" b="1" dirty="0">
                <a:solidFill>
                  <a:srgbClr val="FF99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хоче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b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були хвороби і травми?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251791" y="1219200"/>
            <a:ext cx="11787809" cy="5447645"/>
          </a:xfrm>
        </p:spPr>
        <p:txBody>
          <a:bodyPr wrap="square">
            <a:spAutoFit/>
          </a:bodyPr>
          <a:lstStyle/>
          <a:p>
            <a:pPr marL="0" indent="0" eaLnBrk="1" hangingPunct="1">
              <a:buClr>
                <a:schemeClr val="accent6"/>
              </a:buClr>
              <a:buNone/>
            </a:pP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«В Писанні підкреслюється не лише той факт, що Божа суверенність поширюється на фізичні травми і хвороби, але й, що Господь має владу над змінами і порушеннями, які відбуваються ще в утробі — Псалом 138:13, 15-17. Ключовим тут є те, як ми використовуємо слово </a:t>
            </a:r>
            <a:r>
              <a:rPr lang="uk-UA" sz="29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хоче</a:t>
            </a: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b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2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Бог не хоче, щоб існували хвороби, тобто Він їм не радіє. Він ненавидить їх так само, як ненавидить усі інші наслідки гріха — смерть, вину, горе і катастрофи. Але Бог [не стер] їх геть негайно. Ці задуми сатани ані розчаровують, ані перешкоджають Богові, проте Він дозволяє стражданням слугувати Його власним результатам і досягненню Його власних цілей».</a:t>
            </a:r>
            <a:r>
              <a:rPr lang="uk-UA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— Джоні </a:t>
            </a:r>
            <a:r>
              <a:rPr lang="uk-UA" sz="2900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Еріксон</a:t>
            </a:r>
            <a:r>
              <a:rPr lang="uk-UA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900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Тада</a:t>
            </a:r>
            <a:r>
              <a:rPr lang="uk-UA" sz="29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45204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11277600" cy="3662541"/>
          </a:xfrm>
        </p:spPr>
        <p:txBody>
          <a:bodyPr>
            <a:spAutoFit/>
          </a:bodyPr>
          <a:lstStyle/>
          <a:p>
            <a:pPr eaLnBrk="1" hangingPunct="1"/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  <a:t>Інвалідність/</a:t>
            </a:r>
            <a:r>
              <a:rPr lang="uk-UA" sz="4800" dirty="0" err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  <a:t>неповносправність</a:t>
            </a:r>
            <a:b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</a:br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  <a:t>у Новому Заповіті </a:t>
            </a:r>
            <a:br>
              <a:rPr lang="en-US" sz="4000" b="1" dirty="0"/>
            </a:b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Кульмінація Біблійної теології страждань і інвалідності 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10363200" cy="1143000"/>
          </a:xfrm>
        </p:spPr>
        <p:txBody>
          <a:bodyPr/>
          <a:lstStyle/>
          <a:p>
            <a:pPr algn="r" eaLnBrk="1" hangingPunct="1"/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Інвалідність: від Буття до Об'явлення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11582400" cy="4953000"/>
          </a:xfrm>
        </p:spPr>
        <p:txBody>
          <a:bodyPr/>
          <a:lstStyle/>
          <a:p>
            <a:pPr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 Матвія до Об'явлення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 пропонує надію</a:t>
            </a:r>
            <a:b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шлях для неповносправних</a:t>
            </a: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 виявляв милість людям з інвалідністю —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Матвія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2:30,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Марка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1:42,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Івана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9:1-3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 прославляв Бога, зцілюючи людей з інвалідністю — Матвія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15:30-31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Зцілюючи людей з інвалідностями, Ісус демонстрував, що Він Богом — Луки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7:22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Font typeface="+mj-lt"/>
              <a:buAutoNum type="arabicPeriod"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11277600" cy="3810000"/>
          </a:xfrm>
        </p:spPr>
        <p:txBody>
          <a:bodyPr/>
          <a:lstStyle/>
          <a:p>
            <a:pPr eaLnBrk="1" hangingPunct="1"/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  <a:t>Євангеліє від Луки </a:t>
            </a:r>
            <a:br>
              <a:rPr lang="en-US" sz="4000" b="1" dirty="0"/>
            </a:b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Засади/основні положення теології страждань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інвалідності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Вибране з заняття 8)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112776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Зосередженість Луки на Царстві Божому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11277600" cy="1981200"/>
          </a:xfrm>
        </p:spPr>
        <p:txBody>
          <a:bodyPr/>
          <a:lstStyle/>
          <a:p>
            <a:pPr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Лука дає нам окуляри, в яких ми бачимо і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 розуміємо, як Бог співчуває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відкинутим і грішникам.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524000" y="1295399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Месіанські пророцтва в Луки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 Діях Святих Апостолів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2865437"/>
            <a:ext cx="11277600" cy="3611563"/>
          </a:xfrm>
          <a:effectLst/>
        </p:spPr>
        <p:txBody>
          <a:bodyPr/>
          <a:lstStyle/>
          <a:p>
            <a:pPr algn="ctr" eaLnBrk="1" hangingPunct="1">
              <a:spcBef>
                <a:spcPts val="0"/>
              </a:spcBef>
              <a:buNone/>
            </a:pPr>
            <a:r>
              <a:rPr lang="en-US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32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Посилання на месіанські пророцтва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показують Христове служіння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lvl="7"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Поганам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7"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Зламаним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7"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Відкинутим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1524000" y="1036637"/>
            <a:ext cx="91440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Основні теми Євангелія від Луки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524000" y="2332037"/>
            <a:ext cx="9144000" cy="32305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Головна тема: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 </a:t>
            </a:r>
            <a:r>
              <a:rPr lang="en-US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Спаситель для всіх!</a:t>
            </a:r>
            <a:endParaRPr lang="en-US" sz="30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1000" i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Незалежно від етнічної приналежності, статі, соціально-економічного статусу.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hangingPunct="1">
              <a:buFont typeface="Arial" charset="0"/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9144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Доручення в Луки 14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09800"/>
            <a:ext cx="10972800" cy="2514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«Але, як справляєш гостину, клич убогих, калік, кривих та сліпих… Піди на дороги й на загороди,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 й силуй прийти,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щоб наповнився дім мій».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en-US" sz="10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 14:13, 23</a:t>
            </a:r>
            <a:r>
              <a:rPr lang="uk-UA" sz="2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uk-UA" sz="28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8298" y="0"/>
            <a:ext cx="9273702" cy="1477962"/>
          </a:xfrm>
        </p:spPr>
        <p:txBody>
          <a:bodyPr>
            <a:normAutofit/>
          </a:bodyPr>
          <a:lstStyle/>
          <a:p>
            <a:r>
              <a:rPr lang="uk-UA" dirty="0"/>
              <a:t>Чотири рівні курсу «ЗМС»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55" y="1600201"/>
            <a:ext cx="11284085" cy="4525963"/>
          </a:xfrm>
        </p:spPr>
        <p:txBody>
          <a:bodyPr>
            <a:noAutofit/>
          </a:bodyPr>
          <a:lstStyle/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Вступ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Підвищення обізнаності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Сертифікат учасника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Навчання згідно основних пунктів усіх занять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Сертифікат закінчення курсу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Навчання на всіх заняттях і виконання усіх завдань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Сертифікат лідера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Спеціалізований тренінг, який дає право викладати курс «ЗМС»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2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11277600" cy="32004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Забуте Велике Доручення</a:t>
            </a:r>
            <a:r>
              <a:rPr lang="uk-UA" sz="34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Двері Царства широко відчинені для всіх — сильних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слабких, багатих і бідних, здорових і хворих,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людей з інвалідністю і без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1296650"/>
            <a:ext cx="11277600" cy="1446550"/>
          </a:xfrm>
        </p:spPr>
        <p:txBody>
          <a:bodyPr wrap="square">
            <a:spAutoFit/>
          </a:bodyPr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Відмінності і протилежності Царства 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14:7-24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11125200" cy="1143000"/>
          </a:xfrm>
        </p:spPr>
        <p:txBody>
          <a:bodyPr/>
          <a:lstStyle/>
          <a:p>
            <a:pPr marL="514350" indent="-514350"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Хто найбільший у Царстві? 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 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14:7-11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3400" y="2895601"/>
            <a:ext cx="11125200" cy="1828800"/>
          </a:xfrm>
        </p:spPr>
        <p:txBody>
          <a:bodyPr/>
          <a:lstStyle/>
          <a:p>
            <a:pPr algn="ctr">
              <a:buNone/>
            </a:pPr>
            <a:r>
              <a:rPr lang="ru-RU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Хто бо підноситься буде впокорений,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хто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впокоряється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той піднесеться». </a:t>
            </a:r>
          </a:p>
          <a:p>
            <a:pPr algn="ctr">
              <a:buNone/>
            </a:pP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 14:11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0" y="1295399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Яка природа Царства? 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14:12-14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533400" y="2789238"/>
            <a:ext cx="11125200" cy="3459162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ru-RU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Але, як справляєш гостину, клич убогих,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калік, кривих та сліпих» </a:t>
            </a:r>
          </a:p>
          <a:p>
            <a:pPr marL="514350" indent="-514350" algn="ctr" eaLnBrk="1" hangingPunct="1">
              <a:buNone/>
            </a:pPr>
            <a:r>
              <a:rPr lang="uk-UA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 14:13</a:t>
            </a:r>
          </a:p>
          <a:p>
            <a:pPr marL="514350" indent="-514350" algn="ctr" eaLnBrk="1" hangingPunct="1">
              <a:buNone/>
            </a:pPr>
            <a:endParaRPr lang="en-US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spcBef>
                <a:spcPts val="0"/>
              </a:spcBef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Нам слід включати людей з особливими потребами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в наше особисте життя, так і в нашу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церковну спільність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524000" y="1066799"/>
            <a:ext cx="9144000" cy="1143000"/>
          </a:xfrm>
        </p:spPr>
        <p:txBody>
          <a:bodyPr/>
          <a:lstStyle/>
          <a:p>
            <a:pPr marL="514350" indent="-514350"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Закон взаємовигоди — Луки 14:14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1828800" y="2103437"/>
            <a:ext cx="8534400" cy="2697163"/>
          </a:xfrm>
        </p:spPr>
        <p:txBody>
          <a:bodyPr/>
          <a:lstStyle/>
          <a:p>
            <a:pPr marL="514350" indent="-514350" algn="ctr" eaLnBrk="1" hangingPunct="1"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просто служіння милосердя — </a:t>
            </a:r>
          </a:p>
          <a:p>
            <a:pPr marL="514350" indent="-51435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неповносправні люди відплатять вам своєю 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присутністю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і своїм 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життям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11277600" cy="1138773"/>
          </a:xfrm>
        </p:spPr>
        <p:txBody>
          <a:bodyPr wrap="square">
            <a:spAutoFit/>
          </a:bodyPr>
          <a:lstStyle/>
          <a:p>
            <a:pPr marL="514350" indent="-514350"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Звана вечеря — хто займе місця за столом? 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Луки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14:15-24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2787125"/>
            <a:ext cx="11277600" cy="3461276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Очікування юдейських релігійних лідерів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щодо Царства Божого.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противагу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Очікуванням Ісуса щодо Царства Божого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  <a:p>
            <a:pPr marL="514350" indent="-514350" algn="ctr" eaLnBrk="1" hangingPunct="1"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тепер</a:t>
            </a:r>
            <a:r>
              <a:rPr lang="uk-UA" sz="3000" b="1" i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 і </a:t>
            </a:r>
            <a:r>
              <a:rPr lang="uk-UA" sz="3000" b="1" i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uk-UA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майбутньому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11277600" cy="4525963"/>
          </a:xfrm>
        </p:spPr>
        <p:txBody>
          <a:bodyPr/>
          <a:lstStyle/>
          <a:p>
            <a:pPr marL="514350" indent="-514350"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Звана вечеря — Завершення!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Ісая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25:6-9</a:t>
            </a:r>
          </a:p>
          <a:p>
            <a:pPr marL="914400" lvl="1" indent="-514350" eaLnBrk="1" hangingPunct="1"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marL="1314450" lvl="2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Неправильне і фальшиве тлумачення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Писання юдеями.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2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Ісусове правильне тлумачення оригінального послання в Ісаї 25.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 eaLnBrk="1" hangingPunct="1">
              <a:buNone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314450" lvl="2" indent="-514350" eaLnBrk="1" hangingPunct="1"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514350" indent="-514350" eaLnBrk="1" hangingPunct="1"/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/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33400" y="1347549"/>
            <a:ext cx="11125200" cy="4062651"/>
          </a:xfrm>
        </p:spPr>
        <p:txBody>
          <a:bodyPr wrap="square">
            <a:spAutoFit/>
          </a:bodyPr>
          <a:lstStyle/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Ісус дає нове визначення бенкету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природи Царства!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Пан над панами визначає остаточний список гостей і кому належатимуть почесні місця — не тим,</a:t>
            </a:r>
            <a:b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кому очікували фарисеї.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Його дім буде наповнений ось такими,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неповносправними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гостями!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eaLnBrk="1" hangingPunct="1">
              <a:buClr>
                <a:schemeClr val="accent6"/>
              </a:buClr>
              <a:buFont typeface="+mj-lt"/>
              <a:buAutoNum type="arabicPeriod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 невідкладне і обов'язкове доручення!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11277600" cy="1143000"/>
          </a:xfrm>
        </p:spPr>
        <p:txBody>
          <a:bodyPr/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Влаштовуємо Бенкет на зразок Луки 14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2255838"/>
            <a:ext cx="11506200" cy="4525963"/>
          </a:xfrm>
        </p:spPr>
        <p:txBody>
          <a:bodyPr/>
          <a:lstStyle/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Досягнення спільноти людей з інвалідністю.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7525" indent="-244475" eaLnBrk="1" hangingPunct="1">
              <a:spcBef>
                <a:spcPts val="0"/>
              </a:spcBef>
              <a:buClr>
                <a:schemeClr val="accent6"/>
              </a:buClr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Побудова взаємин між волонтерами церкви і сім'ями.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053" name="Picture 5" descr="http://www.joniandfriendsnews.com/graphics/photo04_web.jpg"/>
          <p:cNvPicPr>
            <a:picLocks noChangeAspect="1" noChangeArrowheads="1"/>
          </p:cNvPicPr>
          <p:nvPr/>
        </p:nvPicPr>
        <p:blipFill>
          <a:blip r:embed="rId3" cstate="print"/>
          <a:srcRect r="13643"/>
          <a:stretch>
            <a:fillRect/>
          </a:stretch>
        </p:blipFill>
        <p:spPr bwMode="auto">
          <a:xfrm>
            <a:off x="4330700" y="3733800"/>
            <a:ext cx="3441700" cy="2654300"/>
          </a:xfrm>
          <a:prstGeom prst="rect">
            <a:avLst/>
          </a:prstGeom>
          <a:noFill/>
          <a:ln w="28575">
            <a:solidFill>
              <a:schemeClr val="bg1"/>
            </a:solidFill>
          </a:ln>
          <a:effectLst>
            <a:glow rad="139700">
              <a:schemeClr val="tx1">
                <a:lumMod val="65000"/>
                <a:lumOff val="3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42572620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1257253"/>
            <a:ext cx="11277600" cy="615553"/>
          </a:xfrm>
        </p:spPr>
        <p:txBody>
          <a:bodyPr>
            <a:spAutoFit/>
          </a:bodyPr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живете ви згідно образу життя Царства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6530"/>
            <a:ext cx="11277600" cy="3600986"/>
          </a:xfrm>
        </p:spPr>
        <p:txBody>
          <a:bodyPr rtlCol="0">
            <a:spAutoFit/>
          </a:bodyPr>
          <a:lstStyle/>
          <a:p>
            <a:pPr marL="342900" lvl="2" indent="-342900"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царство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це те місце, де люди з особливими потребами мають почесне місце, то яким чином церква може вшанувати Царя, серце Якого прихильне до знехтуваних нашим суспільством?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Привітність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Гостинність </a:t>
            </a:r>
            <a:r>
              <a:rPr lang="en-US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Радикальне залучення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753" y="0"/>
            <a:ext cx="9254247" cy="1477962"/>
          </a:xfrm>
        </p:spPr>
        <p:txBody>
          <a:bodyPr>
            <a:normAutofit/>
          </a:bodyPr>
          <a:lstStyle/>
          <a:p>
            <a:r>
              <a:rPr lang="uk-UA" dirty="0"/>
              <a:t>Курс «ЗМС»</a:t>
            </a:r>
            <a:br>
              <a:rPr lang="uk-UA" dirty="0"/>
            </a:br>
            <a:r>
              <a:rPr lang="uk-UA" dirty="0"/>
              <a:t>для різної аудиторії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928" y="1600200"/>
            <a:ext cx="11430000" cy="4648200"/>
          </a:xfrm>
        </p:spPr>
        <p:txBody>
          <a:bodyPr>
            <a:noAutofit/>
          </a:bodyPr>
          <a:lstStyle/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практикуючих служителів церков і організацій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Фокусує на практичній роботі з людьми з інвалідністю. 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студентів Біблійних коледжів або університетів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Наголошує на різних аспектах курсу «</a:t>
            </a:r>
            <a:r>
              <a:rPr lang="uk-UA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ЗМС</a:t>
            </a: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 для різних спеціальностей, ступенів і фахів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пасторів, церковних лідерів, студентів семінарій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Дає теологічні засади і біблійне доручення щодо служіння неповносправним людям.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6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528156" y="1066800"/>
            <a:ext cx="9144000" cy="1508105"/>
          </a:xfrm>
        </p:spPr>
        <p:txBody>
          <a:bodyPr>
            <a:spAutoFit/>
          </a:bodyPr>
          <a:lstStyle/>
          <a:p>
            <a:pPr eaLnBrk="1" hangingPunct="1"/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  <a:t>Служіння найменшим</a:t>
            </a:r>
            <a:br>
              <a:rPr lang="en-US" sz="4800" b="1" dirty="0">
                <a:latin typeface="Century Gothic" panose="020B0502020202020204" pitchFamily="34" charset="0"/>
              </a:rPr>
            </a:br>
            <a:br>
              <a:rPr lang="en-US" sz="1000" dirty="0">
                <a:latin typeface="Gotham Pro Medium" panose="02000603030000020004" pitchFamily="50" charset="0"/>
                <a:cs typeface="Gotham Pro Medium" panose="02000603030000020004" pitchFamily="50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Матвія 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11277600" cy="2585323"/>
          </a:xfrm>
        </p:spPr>
        <p:txBody>
          <a:bodyPr wrap="square">
            <a:spAutoFit/>
          </a:bodyPr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Церква покликана служити найменшим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3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Матвія </a:t>
            </a:r>
            <a:r>
              <a:rPr lang="en-US" sz="34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25:31-46</a:t>
            </a:r>
            <a:br>
              <a:rPr lang="en-US" sz="3000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Служіння найменшим 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—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це служіння Ісусу.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33400" y="1302365"/>
            <a:ext cx="11125200" cy="4862870"/>
          </a:xfrm>
        </p:spPr>
        <p:txBody>
          <a:bodyPr anchor="ctr" anchorCtr="0">
            <a:spAutoFit/>
          </a:bodyPr>
          <a:lstStyle/>
          <a:p>
            <a:pPr marL="514350" indent="-514350" algn="ctr" eaLnBrk="1" hangingPunct="1"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Матвія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25:34-40</a:t>
            </a:r>
          </a:p>
          <a:p>
            <a:pPr marL="0" lvl="1" indent="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«Тоді скаже Цар тим, хто праворуч Його: Прийдіть, благословенні Мого Отця, посядьте Царство, уготоване вам від закладин світу. Бо Я голодував був і ви нагодували Мене, прагнув і ви напоїли Мене, мандрівником Я був і Мене прийняли ви. Був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нагий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Мене зодягли ви, слабував і Мене ви відвідали,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в'язниці Я був і прийшли ви до Мене…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Поправді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кажу вам: що тільки вчинили ви одному з найменших братів Моїх цих, те Мені ви вчинили»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1306592"/>
            <a:ext cx="11125200" cy="3570208"/>
          </a:xfrm>
        </p:spPr>
        <p:txBody>
          <a:bodyPr wrap="square">
            <a:spAutoFit/>
          </a:bodyPr>
          <a:lstStyle/>
          <a:p>
            <a:pPr eaLnBrk="1" hangingPunct="1"/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Люди з інвалідністю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майже завжди серед найменших. </a:t>
            </a:r>
            <a:br>
              <a:rPr lang="en-US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Матвія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25:31-46</a:t>
            </a:r>
            <a:br>
              <a:rPr lang="en-US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Відвертатися від неповносправних людей те ж саме, що відвертатися від Ісуса.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1524000" y="1079718"/>
            <a:ext cx="9144000" cy="1815882"/>
          </a:xfrm>
        </p:spPr>
        <p:txBody>
          <a:bodyPr>
            <a:spAutoFit/>
          </a:bodyPr>
          <a:lstStyle/>
          <a:p>
            <a:pPr eaLnBrk="1" hangingPunct="1"/>
            <a:r>
              <a:rPr lang="uk-UA" sz="48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ea typeface="+mn-ea"/>
                <a:cs typeface="IrisUPC" pitchFamily="34" charset="-34"/>
              </a:rPr>
              <a:t>Церква, як тіло Христове</a:t>
            </a:r>
            <a:br>
              <a:rPr lang="en-US" sz="4800" b="1" dirty="0">
                <a:latin typeface="Century Gothic" panose="020B0502020202020204" pitchFamily="34" charset="0"/>
              </a:rPr>
            </a:b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uk-UA" sz="3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Коринтян</a:t>
            </a: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12:1-30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11277600" cy="3994940"/>
          </a:xfrm>
        </p:spPr>
        <p:txBody>
          <a:bodyPr wrap="square">
            <a:spAutoFit/>
          </a:bodyPr>
          <a:lstStyle/>
          <a:p>
            <a:pPr marL="514350" indent="-514350"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Різні духовні дари, але один Дух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514350" indent="-514350" algn="ctr" eaLnBrk="1" hangingPunct="1">
              <a:buNone/>
            </a:pP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uk-UA" sz="3400" b="1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Коринтян</a:t>
            </a: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12:1-11</a:t>
            </a:r>
          </a:p>
          <a:p>
            <a:pPr marL="914400" lvl="1" indent="-514350" eaLnBrk="1" hangingPunct="1"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marL="914400" lvl="1" indent="-514350" eaLnBrk="1" hangingPunct="1">
              <a:buClr>
                <a:schemeClr val="accent6"/>
              </a:buClr>
              <a:buFont typeface="Arial" pitchFamily="34" charset="0"/>
              <a:buChar char="•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Церква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благословенна численними дарами.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 eaLnBrk="1" hangingPunct="1">
              <a:buClr>
                <a:schemeClr val="accent6"/>
              </a:buClr>
              <a:buFont typeface="Arial" pitchFamily="34" charset="0"/>
              <a:buChar char="•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Усі ці духовні дари призначені працювати спільно для загального добра церкви.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533400" y="1262860"/>
            <a:ext cx="11125200" cy="3994940"/>
          </a:xfrm>
        </p:spPr>
        <p:txBody>
          <a:bodyPr wrap="square" anchor="ctr" anchorCtr="0">
            <a:spAutoFit/>
          </a:bodyPr>
          <a:lstStyle/>
          <a:p>
            <a:pPr marL="514350" indent="-514350"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Багато членів, одне тіло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514350" indent="-514350" algn="ctr" eaLnBrk="1" hangingPunct="1">
              <a:buNone/>
            </a:pP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uk-UA" sz="3400" b="1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Коринтян</a:t>
            </a: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12:12-30</a:t>
            </a:r>
          </a:p>
          <a:p>
            <a:pPr marL="914400" lvl="1" indent="-514350" eaLnBrk="1" hangingPunct="1"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marL="914400" lvl="1" indent="-514350" eaLnBrk="1" hangingPunct="1">
              <a:buClr>
                <a:schemeClr val="accent6"/>
              </a:buClr>
              <a:buFont typeface="Arial" pitchFamily="34" charset="0"/>
              <a:buChar char="•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Кожен член потребує іншого у своїй різноманітності.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914400" lvl="1" indent="-514350" eaLnBrk="1" hangingPunct="1">
              <a:buClr>
                <a:schemeClr val="accent6"/>
              </a:buClr>
              <a:buFont typeface="Arial" pitchFamily="34" charset="0"/>
              <a:buChar char="•"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Слабкі, на перший погляд, члени є незамінними.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304865"/>
            <a:ext cx="11277600" cy="5324535"/>
          </a:xfrm>
        </p:spPr>
        <p:txBody>
          <a:bodyPr anchor="ctr" anchorCtr="0">
            <a:spAutoFit/>
          </a:bodyPr>
          <a:lstStyle/>
          <a:p>
            <a:pPr marL="514350" indent="-514350" algn="ctr" eaLnBrk="1" hangingPunct="1">
              <a:buNone/>
            </a:pP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uk-UA" sz="3400" b="1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Коринтян</a:t>
            </a:r>
            <a:r>
              <a:rPr lang="uk-UA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12:22-26</a:t>
            </a:r>
          </a:p>
          <a:p>
            <a:pPr marL="0" indent="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«Але члени тіла, що здаються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слабіші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значно більше потрібні. А тим, що вважаємо їх за зовсім нешановані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тілі, таким честь найбільшу приносимо, і бридкі наші члени отримують пристойність найбільшу, а нашим пристойним того не потрібно. Та Бог змішав тіло,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і честь більшу дав нижчому членові, щоб поділення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тілі не було, а щоб члени однаково дбали один про одного. І коли терпить один член, то всі члени з ним терплять; і коли один член пошанований,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 всі члени з ним </a:t>
            </a:r>
            <a:r>
              <a:rPr lang="uk-UA" sz="3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тішаться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2" y="0"/>
            <a:ext cx="3599411" cy="6858000"/>
          </a:xfrm>
          <a:prstGeom prst="rect">
            <a:avLst/>
          </a:prstGeom>
        </p:spPr>
      </p:pic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1341437"/>
            <a:ext cx="11277600" cy="4525963"/>
          </a:xfrm>
        </p:spPr>
        <p:txBody>
          <a:bodyPr/>
          <a:lstStyle/>
          <a:p>
            <a:pPr marL="0" indent="0" algn="ctr" eaLnBrk="1" hangingPunct="1">
              <a:buNone/>
            </a:pP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Люди з інвалідністю є незамінними</a:t>
            </a:r>
            <a:b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Церкви як Тіла Христового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0" indent="0" algn="ctr" eaLnBrk="1" hangingPunct="1">
              <a:buNone/>
            </a:pPr>
            <a:endParaRPr lang="en-US" sz="3400" b="1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 eaLnBrk="1" hangingPunct="1">
              <a:buNone/>
            </a:pP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uk-UA" sz="3400" b="1" dirty="0" err="1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Коринтян</a:t>
            </a:r>
            <a:r>
              <a:rPr lang="en-US" sz="3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12</a:t>
            </a:r>
          </a:p>
          <a:p>
            <a:pPr marL="0" lvl="2" indent="0" eaLnBrk="1" hangingPunct="1">
              <a:buNone/>
            </a:pP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marL="0" indent="0" algn="ctr" eaLnBrk="1" hangingPunct="1"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Церква є не повною, допоки в ній немає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людей з інвалідністю, які беруть участь</a:t>
            </a:r>
            <a:b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її діяльності згідно своїх духовних дарів</a:t>
            </a:r>
            <a:r>
              <a:rPr lang="en-US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994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7753" y="0"/>
            <a:ext cx="9254247" cy="1477962"/>
          </a:xfrm>
        </p:spPr>
        <p:txBody>
          <a:bodyPr>
            <a:normAutofit/>
          </a:bodyPr>
          <a:lstStyle/>
          <a:p>
            <a:r>
              <a:rPr lang="uk-UA" dirty="0"/>
              <a:t>Курс «За межею страждань» для всіх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55" y="1994170"/>
            <a:ext cx="11303541" cy="41319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Дати змогу і можливості кожному, хто пережив речі, згадані в курсі «</a:t>
            </a:r>
            <a:r>
              <a:rPr lang="uk-UA" sz="3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 межею страждань</a:t>
            </a:r>
            <a:r>
              <a:rPr lang="uk-UA" sz="3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», стати агентом змін в контексті їхнього особистого середовища. </a:t>
            </a:r>
            <a:endParaRPr lang="en-US" sz="3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70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YQ1b74128d1_BYS_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SYQ1b74128d1_BYS_PowerPoint_Template</Template>
  <TotalTime>13028</TotalTime>
  <Words>3395</Words>
  <Application>Microsoft Office PowerPoint</Application>
  <PresentationFormat>Widescreen</PresentationFormat>
  <Paragraphs>463</Paragraphs>
  <Slides>88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88</vt:i4>
      </vt:variant>
    </vt:vector>
  </HeadingPairs>
  <TitlesOfParts>
    <vt:vector size="99" baseType="lpstr">
      <vt:lpstr>Gotham Pro Medium</vt:lpstr>
      <vt:lpstr>Arial</vt:lpstr>
      <vt:lpstr>Scriptorama</vt:lpstr>
      <vt:lpstr>Calibri</vt:lpstr>
      <vt:lpstr>Verdana</vt:lpstr>
      <vt:lpstr>Origins</vt:lpstr>
      <vt:lpstr>Century Gothic</vt:lpstr>
      <vt:lpstr>Trebuchet MS</vt:lpstr>
      <vt:lpstr>Georgia</vt:lpstr>
      <vt:lpstr>SYQ1b74128d1_BYS_PowerPoint_Template</vt:lpstr>
      <vt:lpstr>Office Theme</vt:lpstr>
      <vt:lpstr>«За межею страждань» і «Джоні та Друзі»</vt:lpstr>
      <vt:lpstr>Знайомство з курсом «За межею страждань» </vt:lpstr>
      <vt:lpstr>Сертифікаційна програма </vt:lpstr>
      <vt:lpstr>Змінюємо серця і розум </vt:lpstr>
      <vt:lpstr>Змінюємо серця і розум</vt:lpstr>
      <vt:lpstr>Міжнародний курс  «За межею страждань» </vt:lpstr>
      <vt:lpstr>Чотири рівні курсу «ЗМС» </vt:lpstr>
      <vt:lpstr>Курс «ЗМС» для різної аудиторії </vt:lpstr>
      <vt:lpstr>Курс «За межею страждань» для всіх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Бог у Писанні є постійним</vt:lpstr>
      <vt:lpstr>Християнська Євангельська позиція щодо суверенності Бога</vt:lpstr>
      <vt:lpstr>Бог Писання діє з силою і метою</vt:lpstr>
      <vt:lpstr>Два погляди на провидіння</vt:lpstr>
      <vt:lpstr>PowerPoint Presentation</vt:lpstr>
      <vt:lpstr>PowerPoint Presentation</vt:lpstr>
      <vt:lpstr>Жертва чи переможець? </vt:lpstr>
      <vt:lpstr>Страждання: Великий Вирівнювач</vt:lpstr>
      <vt:lpstr>Проблема зла</vt:lpstr>
      <vt:lpstr>Йов: Переможець над стражданнями </vt:lpstr>
      <vt:lpstr>Ісус: наш приклад у стражданнях</vt:lpstr>
      <vt:lpstr>Чому Бог допускає страждання?</vt:lpstr>
      <vt:lpstr>Від трагедії до</vt:lpstr>
      <vt:lpstr>Духовне формування</vt:lpstr>
      <vt:lpstr>PowerPoint Presentation</vt:lpstr>
      <vt:lpstr>PowerPoint Presentation</vt:lpstr>
      <vt:lpstr>Що каже Біблія про зцілення</vt:lpstr>
      <vt:lpstr>PowerPoint Presentation</vt:lpstr>
      <vt:lpstr>Яким чином зцілення вписується у світ інвалідності?</vt:lpstr>
      <vt:lpstr>PowerPoint Presentation</vt:lpstr>
      <vt:lpstr>В Писанні підкреслюється духовне зцілення, не фізичне</vt:lpstr>
      <vt:lpstr>PowerPoint Presentation</vt:lpstr>
      <vt:lpstr>PowerPoint Presentation</vt:lpstr>
      <vt:lpstr>Зцілення: остаточне Боже рішення</vt:lpstr>
      <vt:lpstr>Церква — це Спільнота зцілення</vt:lpstr>
      <vt:lpstr>Молитва віри</vt:lpstr>
      <vt:lpstr>Як молитися про зцілення</vt:lpstr>
      <vt:lpstr>То кому ж потрібне зцілення? </vt:lpstr>
      <vt:lpstr>PowerPoint Presentation</vt:lpstr>
      <vt:lpstr>Інвалідність/неповносправність  у Старому Заповіті   Основи Біблійної теології страждань і інвалідності</vt:lpstr>
      <vt:lpstr>Інвалідність: від Буття до Об'явлення</vt:lpstr>
      <vt:lpstr>Інвалідність: від Буття до Об'явлення</vt:lpstr>
      <vt:lpstr>Інвалідність: від Буття до Об'явлення</vt:lpstr>
      <vt:lpstr>Невже Бог хоче, щоб були хвороби і травми?</vt:lpstr>
      <vt:lpstr>Інвалідність/неповносправність у Новому Заповіті   Кульмінація Біблійної теології страждань і інвалідності  </vt:lpstr>
      <vt:lpstr>Інвалідність: від Буття до Об'явлення</vt:lpstr>
      <vt:lpstr>Євангеліє від Луки   Засади/основні положення теології страждань і інвалідності  (Вибране з заняття 8)</vt:lpstr>
      <vt:lpstr>Зосередженість Луки на Царстві Божому</vt:lpstr>
      <vt:lpstr>Месіанські пророцтва в Луки та Діях Святих Апостолів</vt:lpstr>
      <vt:lpstr>Основні теми Євангелія від Луки</vt:lpstr>
      <vt:lpstr>Доручення в Луки 14 </vt:lpstr>
      <vt:lpstr>PowerPoint Presentation</vt:lpstr>
      <vt:lpstr>Відмінності і протилежності Царства   Луки 14:7-24</vt:lpstr>
      <vt:lpstr>Хто найбільший у Царстві?  Луки 14:7-11 </vt:lpstr>
      <vt:lpstr>Яка природа Царства?  Луки 14:12-14</vt:lpstr>
      <vt:lpstr>Закон взаємовигоди — Луки 14:14</vt:lpstr>
      <vt:lpstr>Звана вечеря — хто займе місця за столом?  Луки 14:15-24</vt:lpstr>
      <vt:lpstr>PowerPoint Presentation</vt:lpstr>
      <vt:lpstr>PowerPoint Presentation</vt:lpstr>
      <vt:lpstr>Влаштовуємо Бенкет на зразок Луки 14</vt:lpstr>
      <vt:lpstr>Чи живете ви згідно образу життя Царства?</vt:lpstr>
      <vt:lpstr>Служіння найменшим  Матвія 25</vt:lpstr>
      <vt:lpstr>Церква покликана служити найменшим  Матвія 25:31-46    Служіння найменшим — це служіння Ісусу. </vt:lpstr>
      <vt:lpstr>PowerPoint Presentation</vt:lpstr>
      <vt:lpstr>Люди з інвалідністю майже завжди серед найменших.   Матвія 25:31-46   Відвертатися від неповносправних людей те ж саме, що відвертатися від Ісуса. </vt:lpstr>
      <vt:lpstr>Церква, як тіло Христове  1 Коринтян 12:1-30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image has no subtitle</dc:title>
  <dc:creator>cralston</dc:creator>
  <cp:lastModifiedBy>Ben Rhodes</cp:lastModifiedBy>
  <cp:revision>422</cp:revision>
  <cp:lastPrinted>2017-10-04T00:15:59Z</cp:lastPrinted>
  <dcterms:created xsi:type="dcterms:W3CDTF">2011-07-01T02:42:14Z</dcterms:created>
  <dcterms:modified xsi:type="dcterms:W3CDTF">2020-09-04T17:19:16Z</dcterms:modified>
</cp:coreProperties>
</file>