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sldIdLst>
    <p:sldId id="272" r:id="rId2"/>
    <p:sldId id="273" r:id="rId3"/>
    <p:sldId id="258" r:id="rId4"/>
    <p:sldId id="259" r:id="rId5"/>
    <p:sldId id="260" r:id="rId6"/>
    <p:sldId id="279" r:id="rId7"/>
    <p:sldId id="265" r:id="rId8"/>
    <p:sldId id="280" r:id="rId9"/>
    <p:sldId id="266" r:id="rId10"/>
    <p:sldId id="267" r:id="rId11"/>
    <p:sldId id="275" r:id="rId12"/>
    <p:sldId id="268" r:id="rId13"/>
    <p:sldId id="274" r:id="rId14"/>
    <p:sldId id="277" r:id="rId15"/>
    <p:sldId id="278" r:id="rId16"/>
    <p:sldId id="270" r:id="rId17"/>
    <p:sldId id="271" r:id="rId18"/>
    <p:sldId id="281" r:id="rId19"/>
    <p:sldId id="282" r:id="rId20"/>
    <p:sldId id="283" r:id="rId21"/>
    <p:sldId id="284" r:id="rId22"/>
    <p:sldId id="285" r:id="rId23"/>
    <p:sldId id="286" r:id="rId24"/>
    <p:sldId id="287" r:id="rId25"/>
    <p:sldId id="288" r:id="rId26"/>
    <p:sldId id="289" r:id="rId27"/>
    <p:sldId id="290" r:id="rId28"/>
    <p:sldId id="291" r:id="rId29"/>
    <p:sldId id="292" r:id="rId30"/>
    <p:sldId id="293" r:id="rId31"/>
    <p:sldId id="294" r:id="rId32"/>
    <p:sldId id="295" r:id="rId33"/>
    <p:sldId id="296" r:id="rId34"/>
    <p:sldId id="297" r:id="rId35"/>
    <p:sldId id="298" r:id="rId36"/>
    <p:sldId id="299" r:id="rId37"/>
    <p:sldId id="300" r:id="rId38"/>
    <p:sldId id="301" r:id="rId39"/>
    <p:sldId id="302" r:id="rId40"/>
    <p:sldId id="303" r:id="rId41"/>
    <p:sldId id="304" r:id="rId42"/>
    <p:sldId id="305" r:id="rId43"/>
    <p:sldId id="306" r:id="rId44"/>
    <p:sldId id="307" r:id="rId45"/>
    <p:sldId id="308" r:id="rId46"/>
    <p:sldId id="309" r:id="rId47"/>
    <p:sldId id="310" r:id="rId48"/>
    <p:sldId id="311" r:id="rId49"/>
    <p:sldId id="312" r:id="rId50"/>
    <p:sldId id="313" r:id="rId51"/>
    <p:sldId id="314" r:id="rId52"/>
    <p:sldId id="315" r:id="rId53"/>
    <p:sldId id="316" r:id="rId54"/>
    <p:sldId id="317" r:id="rId55"/>
    <p:sldId id="318" r:id="rId56"/>
    <p:sldId id="319" r:id="rId57"/>
    <p:sldId id="320" r:id="rId58"/>
    <p:sldId id="321" r:id="rId59"/>
    <p:sldId id="322" r:id="rId60"/>
    <p:sldId id="323" r:id="rId61"/>
    <p:sldId id="324" r:id="rId62"/>
    <p:sldId id="325" r:id="rId63"/>
    <p:sldId id="326" r:id="rId64"/>
    <p:sldId id="327" r:id="rId6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9" d="100"/>
          <a:sy n="99" d="100"/>
        </p:scale>
        <p:origin x="1338"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71"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ndy Caskey" userId="900dbfe2-0901-43e9-8daa-c4b7479bf688" providerId="ADAL" clId="{C9F855AB-6DBB-4A6D-876D-2E4270968EA9}"/>
    <pc:docChg chg="addSld modSld">
      <pc:chgData name="Wendy Caskey" userId="900dbfe2-0901-43e9-8daa-c4b7479bf688" providerId="ADAL" clId="{C9F855AB-6DBB-4A6D-876D-2E4270968EA9}" dt="2017-09-29T18:16:29.330" v="1"/>
      <pc:docMkLst>
        <pc:docMk/>
      </pc:docMkLst>
      <pc:sldChg chg="add">
        <pc:chgData name="Wendy Caskey" userId="900dbfe2-0901-43e9-8daa-c4b7479bf688" providerId="ADAL" clId="{C9F855AB-6DBB-4A6D-876D-2E4270968EA9}" dt="2017-09-29T18:15:46.519" v="0"/>
        <pc:sldMkLst>
          <pc:docMk/>
          <pc:sldMk cId="2579032738" sldId="298"/>
        </pc:sldMkLst>
      </pc:sldChg>
      <pc:sldChg chg="add">
        <pc:chgData name="Wendy Caskey" userId="900dbfe2-0901-43e9-8daa-c4b7479bf688" providerId="ADAL" clId="{C9F855AB-6DBB-4A6D-876D-2E4270968EA9}" dt="2017-09-29T18:15:46.519" v="0"/>
        <pc:sldMkLst>
          <pc:docMk/>
          <pc:sldMk cId="606715739" sldId="299"/>
        </pc:sldMkLst>
      </pc:sldChg>
      <pc:sldChg chg="add">
        <pc:chgData name="Wendy Caskey" userId="900dbfe2-0901-43e9-8daa-c4b7479bf688" providerId="ADAL" clId="{C9F855AB-6DBB-4A6D-876D-2E4270968EA9}" dt="2017-09-29T18:15:46.519" v="0"/>
        <pc:sldMkLst>
          <pc:docMk/>
          <pc:sldMk cId="3605580394" sldId="300"/>
        </pc:sldMkLst>
      </pc:sldChg>
      <pc:sldChg chg="add">
        <pc:chgData name="Wendy Caskey" userId="900dbfe2-0901-43e9-8daa-c4b7479bf688" providerId="ADAL" clId="{C9F855AB-6DBB-4A6D-876D-2E4270968EA9}" dt="2017-09-29T18:15:46.519" v="0"/>
        <pc:sldMkLst>
          <pc:docMk/>
          <pc:sldMk cId="1722619802" sldId="301"/>
        </pc:sldMkLst>
      </pc:sldChg>
      <pc:sldChg chg="add">
        <pc:chgData name="Wendy Caskey" userId="900dbfe2-0901-43e9-8daa-c4b7479bf688" providerId="ADAL" clId="{C9F855AB-6DBB-4A6D-876D-2E4270968EA9}" dt="2017-09-29T18:15:46.519" v="0"/>
        <pc:sldMkLst>
          <pc:docMk/>
          <pc:sldMk cId="2238273938" sldId="302"/>
        </pc:sldMkLst>
      </pc:sldChg>
      <pc:sldChg chg="add">
        <pc:chgData name="Wendy Caskey" userId="900dbfe2-0901-43e9-8daa-c4b7479bf688" providerId="ADAL" clId="{C9F855AB-6DBB-4A6D-876D-2E4270968EA9}" dt="2017-09-29T18:15:46.519" v="0"/>
        <pc:sldMkLst>
          <pc:docMk/>
          <pc:sldMk cId="4156007016" sldId="303"/>
        </pc:sldMkLst>
      </pc:sldChg>
      <pc:sldChg chg="add">
        <pc:chgData name="Wendy Caskey" userId="900dbfe2-0901-43e9-8daa-c4b7479bf688" providerId="ADAL" clId="{C9F855AB-6DBB-4A6D-876D-2E4270968EA9}" dt="2017-09-29T18:15:46.519" v="0"/>
        <pc:sldMkLst>
          <pc:docMk/>
          <pc:sldMk cId="2717266543" sldId="304"/>
        </pc:sldMkLst>
      </pc:sldChg>
      <pc:sldChg chg="add">
        <pc:chgData name="Wendy Caskey" userId="900dbfe2-0901-43e9-8daa-c4b7479bf688" providerId="ADAL" clId="{C9F855AB-6DBB-4A6D-876D-2E4270968EA9}" dt="2017-09-29T18:15:46.519" v="0"/>
        <pc:sldMkLst>
          <pc:docMk/>
          <pc:sldMk cId="4246779830" sldId="305"/>
        </pc:sldMkLst>
      </pc:sldChg>
      <pc:sldChg chg="add">
        <pc:chgData name="Wendy Caskey" userId="900dbfe2-0901-43e9-8daa-c4b7479bf688" providerId="ADAL" clId="{C9F855AB-6DBB-4A6D-876D-2E4270968EA9}" dt="2017-09-29T18:15:46.519" v="0"/>
        <pc:sldMkLst>
          <pc:docMk/>
          <pc:sldMk cId="884427558" sldId="306"/>
        </pc:sldMkLst>
      </pc:sldChg>
      <pc:sldChg chg="add">
        <pc:chgData name="Wendy Caskey" userId="900dbfe2-0901-43e9-8daa-c4b7479bf688" providerId="ADAL" clId="{C9F855AB-6DBB-4A6D-876D-2E4270968EA9}" dt="2017-09-29T18:15:46.519" v="0"/>
        <pc:sldMkLst>
          <pc:docMk/>
          <pc:sldMk cId="910134743" sldId="307"/>
        </pc:sldMkLst>
      </pc:sldChg>
      <pc:sldChg chg="add">
        <pc:chgData name="Wendy Caskey" userId="900dbfe2-0901-43e9-8daa-c4b7479bf688" providerId="ADAL" clId="{C9F855AB-6DBB-4A6D-876D-2E4270968EA9}" dt="2017-09-29T18:15:46.519" v="0"/>
        <pc:sldMkLst>
          <pc:docMk/>
          <pc:sldMk cId="2175620395" sldId="308"/>
        </pc:sldMkLst>
      </pc:sldChg>
      <pc:sldChg chg="add">
        <pc:chgData name="Wendy Caskey" userId="900dbfe2-0901-43e9-8daa-c4b7479bf688" providerId="ADAL" clId="{C9F855AB-6DBB-4A6D-876D-2E4270968EA9}" dt="2017-09-29T18:15:46.519" v="0"/>
        <pc:sldMkLst>
          <pc:docMk/>
          <pc:sldMk cId="1489439307" sldId="309"/>
        </pc:sldMkLst>
      </pc:sldChg>
      <pc:sldChg chg="add">
        <pc:chgData name="Wendy Caskey" userId="900dbfe2-0901-43e9-8daa-c4b7479bf688" providerId="ADAL" clId="{C9F855AB-6DBB-4A6D-876D-2E4270968EA9}" dt="2017-09-29T18:16:29.330" v="1"/>
        <pc:sldMkLst>
          <pc:docMk/>
          <pc:sldMk cId="373924678" sldId="310"/>
        </pc:sldMkLst>
      </pc:sldChg>
      <pc:sldChg chg="add">
        <pc:chgData name="Wendy Caskey" userId="900dbfe2-0901-43e9-8daa-c4b7479bf688" providerId="ADAL" clId="{C9F855AB-6DBB-4A6D-876D-2E4270968EA9}" dt="2017-09-29T18:16:29.330" v="1"/>
        <pc:sldMkLst>
          <pc:docMk/>
          <pc:sldMk cId="3540911488" sldId="311"/>
        </pc:sldMkLst>
      </pc:sldChg>
      <pc:sldChg chg="add">
        <pc:chgData name="Wendy Caskey" userId="900dbfe2-0901-43e9-8daa-c4b7479bf688" providerId="ADAL" clId="{C9F855AB-6DBB-4A6D-876D-2E4270968EA9}" dt="2017-09-29T18:16:29.330" v="1"/>
        <pc:sldMkLst>
          <pc:docMk/>
          <pc:sldMk cId="1603707061" sldId="312"/>
        </pc:sldMkLst>
      </pc:sldChg>
      <pc:sldChg chg="add">
        <pc:chgData name="Wendy Caskey" userId="900dbfe2-0901-43e9-8daa-c4b7479bf688" providerId="ADAL" clId="{C9F855AB-6DBB-4A6D-876D-2E4270968EA9}" dt="2017-09-29T18:16:29.330" v="1"/>
        <pc:sldMkLst>
          <pc:docMk/>
          <pc:sldMk cId="3827948765" sldId="313"/>
        </pc:sldMkLst>
      </pc:sldChg>
      <pc:sldChg chg="add">
        <pc:chgData name="Wendy Caskey" userId="900dbfe2-0901-43e9-8daa-c4b7479bf688" providerId="ADAL" clId="{C9F855AB-6DBB-4A6D-876D-2E4270968EA9}" dt="2017-09-29T18:16:29.330" v="1"/>
        <pc:sldMkLst>
          <pc:docMk/>
          <pc:sldMk cId="674884785" sldId="314"/>
        </pc:sldMkLst>
      </pc:sldChg>
      <pc:sldChg chg="add">
        <pc:chgData name="Wendy Caskey" userId="900dbfe2-0901-43e9-8daa-c4b7479bf688" providerId="ADAL" clId="{C9F855AB-6DBB-4A6D-876D-2E4270968EA9}" dt="2017-09-29T18:16:29.330" v="1"/>
        <pc:sldMkLst>
          <pc:docMk/>
          <pc:sldMk cId="2747560450" sldId="315"/>
        </pc:sldMkLst>
      </pc:sldChg>
      <pc:sldChg chg="add">
        <pc:chgData name="Wendy Caskey" userId="900dbfe2-0901-43e9-8daa-c4b7479bf688" providerId="ADAL" clId="{C9F855AB-6DBB-4A6D-876D-2E4270968EA9}" dt="2017-09-29T18:16:29.330" v="1"/>
        <pc:sldMkLst>
          <pc:docMk/>
          <pc:sldMk cId="148906622" sldId="316"/>
        </pc:sldMkLst>
      </pc:sldChg>
      <pc:sldChg chg="add">
        <pc:chgData name="Wendy Caskey" userId="900dbfe2-0901-43e9-8daa-c4b7479bf688" providerId="ADAL" clId="{C9F855AB-6DBB-4A6D-876D-2E4270968EA9}" dt="2017-09-29T18:16:29.330" v="1"/>
        <pc:sldMkLst>
          <pc:docMk/>
          <pc:sldMk cId="17835094" sldId="317"/>
        </pc:sldMkLst>
      </pc:sldChg>
      <pc:sldChg chg="add">
        <pc:chgData name="Wendy Caskey" userId="900dbfe2-0901-43e9-8daa-c4b7479bf688" providerId="ADAL" clId="{C9F855AB-6DBB-4A6D-876D-2E4270968EA9}" dt="2017-09-29T18:16:29.330" v="1"/>
        <pc:sldMkLst>
          <pc:docMk/>
          <pc:sldMk cId="2496422185" sldId="318"/>
        </pc:sldMkLst>
      </pc:sldChg>
      <pc:sldChg chg="add">
        <pc:chgData name="Wendy Caskey" userId="900dbfe2-0901-43e9-8daa-c4b7479bf688" providerId="ADAL" clId="{C9F855AB-6DBB-4A6D-876D-2E4270968EA9}" dt="2017-09-29T18:16:29.330" v="1"/>
        <pc:sldMkLst>
          <pc:docMk/>
          <pc:sldMk cId="3484676773" sldId="319"/>
        </pc:sldMkLst>
      </pc:sldChg>
      <pc:sldChg chg="add">
        <pc:chgData name="Wendy Caskey" userId="900dbfe2-0901-43e9-8daa-c4b7479bf688" providerId="ADAL" clId="{C9F855AB-6DBB-4A6D-876D-2E4270968EA9}" dt="2017-09-29T18:16:29.330" v="1"/>
        <pc:sldMkLst>
          <pc:docMk/>
          <pc:sldMk cId="1708144079" sldId="320"/>
        </pc:sldMkLst>
      </pc:sldChg>
      <pc:sldChg chg="add">
        <pc:chgData name="Wendy Caskey" userId="900dbfe2-0901-43e9-8daa-c4b7479bf688" providerId="ADAL" clId="{C9F855AB-6DBB-4A6D-876D-2E4270968EA9}" dt="2017-09-29T18:16:29.330" v="1"/>
        <pc:sldMkLst>
          <pc:docMk/>
          <pc:sldMk cId="3442893223" sldId="321"/>
        </pc:sldMkLst>
      </pc:sldChg>
      <pc:sldChg chg="add">
        <pc:chgData name="Wendy Caskey" userId="900dbfe2-0901-43e9-8daa-c4b7479bf688" providerId="ADAL" clId="{C9F855AB-6DBB-4A6D-876D-2E4270968EA9}" dt="2017-09-29T18:16:29.330" v="1"/>
        <pc:sldMkLst>
          <pc:docMk/>
          <pc:sldMk cId="3582292078" sldId="322"/>
        </pc:sldMkLst>
      </pc:sldChg>
      <pc:sldChg chg="add">
        <pc:chgData name="Wendy Caskey" userId="900dbfe2-0901-43e9-8daa-c4b7479bf688" providerId="ADAL" clId="{C9F855AB-6DBB-4A6D-876D-2E4270968EA9}" dt="2017-09-29T18:16:29.330" v="1"/>
        <pc:sldMkLst>
          <pc:docMk/>
          <pc:sldMk cId="1444687095" sldId="323"/>
        </pc:sldMkLst>
      </pc:sldChg>
      <pc:sldChg chg="add">
        <pc:chgData name="Wendy Caskey" userId="900dbfe2-0901-43e9-8daa-c4b7479bf688" providerId="ADAL" clId="{C9F855AB-6DBB-4A6D-876D-2E4270968EA9}" dt="2017-09-29T18:16:29.330" v="1"/>
        <pc:sldMkLst>
          <pc:docMk/>
          <pc:sldMk cId="478380247" sldId="324"/>
        </pc:sldMkLst>
      </pc:sldChg>
      <pc:sldChg chg="add">
        <pc:chgData name="Wendy Caskey" userId="900dbfe2-0901-43e9-8daa-c4b7479bf688" providerId="ADAL" clId="{C9F855AB-6DBB-4A6D-876D-2E4270968EA9}" dt="2017-09-29T18:16:29.330" v="1"/>
        <pc:sldMkLst>
          <pc:docMk/>
          <pc:sldMk cId="4173416160" sldId="325"/>
        </pc:sldMkLst>
      </pc:sldChg>
      <pc:sldChg chg="add">
        <pc:chgData name="Wendy Caskey" userId="900dbfe2-0901-43e9-8daa-c4b7479bf688" providerId="ADAL" clId="{C9F855AB-6DBB-4A6D-876D-2E4270968EA9}" dt="2017-09-29T18:16:29.330" v="1"/>
        <pc:sldMkLst>
          <pc:docMk/>
          <pc:sldMk cId="3927557950" sldId="326"/>
        </pc:sldMkLst>
      </pc:sldChg>
      <pc:sldChg chg="add">
        <pc:chgData name="Wendy Caskey" userId="900dbfe2-0901-43e9-8daa-c4b7479bf688" providerId="ADAL" clId="{C9F855AB-6DBB-4A6D-876D-2E4270968EA9}" dt="2017-09-29T18:16:29.330" v="1"/>
        <pc:sldMkLst>
          <pc:docMk/>
          <pc:sldMk cId="1293912941" sldId="32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82500EB-CCB0-44FF-BD8B-0DE47650D2F0}" type="datetimeFigureOut">
              <a:rPr lang="en-US" smtClean="0"/>
              <a:pPr/>
              <a:t>9/29/2017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D45C32-B2ED-43C3-A6F8-FA60EFB863D9}" type="slidenum">
              <a:rPr lang="en-US" smtClean="0"/>
              <a:pPr/>
              <a:t>‹#›</a:t>
            </a:fld>
            <a:endParaRPr lang="en-US" dirty="0"/>
          </a:p>
        </p:txBody>
      </p:sp>
    </p:spTree>
    <p:extLst>
      <p:ext uri="{BB962C8B-B14F-4D97-AF65-F5344CB8AC3E}">
        <p14:creationId xmlns:p14="http://schemas.microsoft.com/office/powerpoint/2010/main" val="4224264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0769D39B-446D-4DE3-9505-75EE41AF637B}" type="slidenum">
              <a:rPr lang="es-MX" smtClean="0"/>
              <a:pPr/>
              <a:t>35</a:t>
            </a:fld>
            <a:endParaRPr lang="es-MX" dirty="0"/>
          </a:p>
        </p:txBody>
      </p:sp>
    </p:spTree>
    <p:extLst>
      <p:ext uri="{BB962C8B-B14F-4D97-AF65-F5344CB8AC3E}">
        <p14:creationId xmlns:p14="http://schemas.microsoft.com/office/powerpoint/2010/main" val="1907030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ECC2936E-37FD-4C54-9894-5F7CB64BB3CE}" type="slidenum">
              <a:rPr lang="es-MX" smtClean="0"/>
              <a:pPr/>
              <a:t>57</a:t>
            </a:fld>
            <a:endParaRPr lang="es-MX" dirty="0"/>
          </a:p>
        </p:txBody>
      </p:sp>
    </p:spTree>
    <p:extLst>
      <p:ext uri="{BB962C8B-B14F-4D97-AF65-F5344CB8AC3E}">
        <p14:creationId xmlns:p14="http://schemas.microsoft.com/office/powerpoint/2010/main" val="7743115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B9AF63F8-5EB6-4F33-93AD-5411944176C7}" type="datetimeFigureOut">
              <a:rPr lang="en-US"/>
              <a:pPr>
                <a:defRPr/>
              </a:pPr>
              <a:t>9/29/2017</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E23EE836-4696-46CA-99CE-D8987214A272}"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1CEA1C0-A4BF-471A-AE44-01C0FF46D7E8}" type="datetimeFigureOut">
              <a:rPr lang="en-US"/>
              <a:pPr>
                <a:defRPr/>
              </a:pPr>
              <a:t>9/29/2017</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4529335C-2D8B-4F9D-BD80-EE5CBABB15CB}"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7A6B351-8774-4C1B-9322-8AB965699A28}" type="datetimeFigureOut">
              <a:rPr lang="en-US"/>
              <a:pPr>
                <a:defRPr/>
              </a:pPr>
              <a:t>9/29/2017</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1D8FD38-0D93-4949-85E9-C1221A639DFA}"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5CF9AF2-406D-4F74-B57A-8527022AB076}" type="datetimeFigureOut">
              <a:rPr lang="en-US"/>
              <a:pPr>
                <a:defRPr/>
              </a:pPr>
              <a:t>9/29/2017</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598E2A9-A6A4-462F-BBBD-7E4AE70E1EC3}"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604E252F-3AEE-46EC-B9E7-08D0633BB6F7}" type="datetimeFigureOut">
              <a:rPr lang="en-US"/>
              <a:pPr>
                <a:defRPr/>
              </a:pPr>
              <a:t>9/29/2017</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4E69AAE9-BC23-4EC3-A1F1-E42F892E92B3}"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811054D9-E7A5-485B-91BB-5F639300772E}" type="datetimeFigureOut">
              <a:rPr lang="en-US"/>
              <a:pPr>
                <a:defRPr/>
              </a:pPr>
              <a:t>9/29/2017</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AA50551-32FC-4793-A6E2-81DDF45C532E}"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FF2C1ADB-9034-4955-87E4-7A7D08788BA4}" type="datetimeFigureOut">
              <a:rPr lang="en-US"/>
              <a:pPr>
                <a:defRPr/>
              </a:pPr>
              <a:t>9/29/2017</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CA90B8F2-F5BE-450B-B690-B6A02D22B5E7}"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3730C481-DF7F-4A8F-A0B4-6672611E5D9E}" type="datetimeFigureOut">
              <a:rPr lang="en-US"/>
              <a:pPr>
                <a:defRPr/>
              </a:pPr>
              <a:t>9/29/2017</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AC5A3EAE-0289-44C1-B8D6-8ABC4D69DC2D}"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49C6BB6-8DB8-4EA0-83D4-E6257935FD94}" type="datetimeFigureOut">
              <a:rPr lang="en-US"/>
              <a:pPr>
                <a:defRPr/>
              </a:pPr>
              <a:t>9/29/2017</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5DBC9457-CA3B-414E-B435-3FFAA1A774ED}"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25F512D5-7B94-46D5-8F5F-2E7816705EFB}" type="datetimeFigureOut">
              <a:rPr lang="en-US"/>
              <a:pPr>
                <a:defRPr/>
              </a:pPr>
              <a:t>9/29/2017</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53CFE38D-794D-4625-AB83-74248F328EBF}"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FAC1520-5A5B-456F-B12A-711F57538FD9}" type="datetimeFigureOut">
              <a:rPr lang="en-US"/>
              <a:pPr>
                <a:defRPr/>
              </a:pPr>
              <a:t>9/29/2017</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401483D1-E787-4F8D-8268-2C5870F4A4E8}"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1BF329A4-440A-46F4-8F36-30B91C23F07C}" type="datetimeFigureOut">
              <a:rPr lang="en-US"/>
              <a:pPr>
                <a:defRPr/>
              </a:pPr>
              <a:t>9/29/2017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C3C7087E-3A1D-4E08-8A73-59A257C9FD5F}"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5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6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BeyondSufferingPPSideImage.jpg"/>
          <p:cNvPicPr>
            <a:picLocks noChangeAspect="1"/>
          </p:cNvPicPr>
          <p:nvPr/>
        </p:nvPicPr>
        <p:blipFill>
          <a:blip r:embed="rId2" cstate="print"/>
          <a:srcRect/>
          <a:stretch>
            <a:fillRect/>
          </a:stretch>
        </p:blipFill>
        <p:spPr bwMode="auto">
          <a:xfrm>
            <a:off x="-6350" y="0"/>
            <a:ext cx="3035300" cy="6858000"/>
          </a:xfrm>
          <a:prstGeom prst="rect">
            <a:avLst/>
          </a:prstGeom>
          <a:noFill/>
          <a:ln w="9525">
            <a:noFill/>
            <a:miter lim="800000"/>
            <a:headEnd/>
            <a:tailEnd/>
          </a:ln>
        </p:spPr>
      </p:pic>
      <p:sp>
        <p:nvSpPr>
          <p:cNvPr id="2050" name="TextBox 3"/>
          <p:cNvSpPr txBox="1">
            <a:spLocks noChangeArrowheads="1"/>
          </p:cNvSpPr>
          <p:nvPr/>
        </p:nvSpPr>
        <p:spPr bwMode="auto">
          <a:xfrm>
            <a:off x="0" y="1989415"/>
            <a:ext cx="9144000" cy="2585323"/>
          </a:xfrm>
          <a:prstGeom prst="rect">
            <a:avLst/>
          </a:prstGeom>
          <a:noFill/>
          <a:ln w="9525">
            <a:noFill/>
            <a:miter lim="800000"/>
            <a:headEnd/>
            <a:tailEnd/>
          </a:ln>
        </p:spPr>
        <p:txBody>
          <a:bodyPr wrap="square">
            <a:spAutoFit/>
          </a:bodyPr>
          <a:lstStyle/>
          <a:p>
            <a:pPr algn="ctr"/>
            <a:r>
              <a:rPr lang="en-US" sz="4800" cap="all" dirty="0">
                <a:solidFill>
                  <a:schemeClr val="accent6"/>
                </a:solidFill>
                <a:latin typeface="Century Gothic" pitchFamily="34" charset="0"/>
                <a:cs typeface="IrisUPC" pitchFamily="34" charset="-34"/>
              </a:rPr>
              <a:t>SESión 1</a:t>
            </a:r>
          </a:p>
          <a:p>
            <a:pPr algn="ctr"/>
            <a:endParaRPr lang="en-US" sz="2000" b="1" dirty="0">
              <a:latin typeface="Calibri" charset="0"/>
            </a:endParaRPr>
          </a:p>
          <a:p>
            <a:pPr algn="ctr"/>
            <a:r>
              <a:rPr lang="en-US" sz="4200" b="1" dirty="0" err="1">
                <a:latin typeface="+mn-lt"/>
              </a:rPr>
              <a:t>Teología</a:t>
            </a:r>
            <a:r>
              <a:rPr lang="en-US" sz="4200" b="1" dirty="0">
                <a:latin typeface="+mn-lt"/>
              </a:rPr>
              <a:t> del sufrimiento y discapacidad</a:t>
            </a:r>
          </a:p>
          <a:p>
            <a:pPr algn="ctr"/>
            <a:endParaRPr lang="en-US" sz="2000" b="1" dirty="0">
              <a:solidFill>
                <a:schemeClr val="tx1">
                  <a:lumMod val="85000"/>
                  <a:lumOff val="15000"/>
                </a:schemeClr>
              </a:solidFill>
              <a:effectLst>
                <a:outerShdw blurRad="50800" dist="50800" dir="5400000" algn="ctr" rotWithShape="0">
                  <a:schemeClr val="accent6"/>
                </a:outerShdw>
              </a:effectLst>
              <a:latin typeface="Origins" pitchFamily="50" charset="0"/>
            </a:endParaRPr>
          </a:p>
          <a:p>
            <a:pPr algn="ctr"/>
            <a:endParaRPr lang="en-US" sz="3200" dirty="0">
              <a:latin typeface="Calibri"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3314" name="Title 1"/>
          <p:cNvSpPr>
            <a:spLocks noGrp="1"/>
          </p:cNvSpPr>
          <p:nvPr>
            <p:ph type="title"/>
          </p:nvPr>
        </p:nvSpPr>
        <p:spPr>
          <a:xfrm>
            <a:off x="0" y="2133600"/>
            <a:ext cx="9144000" cy="1143000"/>
          </a:xfrm>
        </p:spPr>
        <p:txBody>
          <a:bodyPr/>
          <a:lstStyle/>
          <a:p>
            <a:pPr marL="514350" indent="-514350" eaLnBrk="1" hangingPunct="1"/>
            <a:r>
              <a:rPr lang="en-US" sz="4000" dirty="0"/>
              <a:t>¿Quién es el mayor en el Reino? </a:t>
            </a:r>
            <a:br>
              <a:rPr lang="en-US" sz="4000" dirty="0"/>
            </a:br>
            <a:r>
              <a:rPr lang="en-US" sz="3600" dirty="0"/>
              <a:t>Lucas 14:7-11 </a:t>
            </a:r>
            <a:br>
              <a:rPr lang="en-US" sz="3600" dirty="0"/>
            </a:br>
            <a:endParaRPr lang="en-US" sz="4000" dirty="0"/>
          </a:p>
        </p:txBody>
      </p:sp>
      <p:sp>
        <p:nvSpPr>
          <p:cNvPr id="13315" name="Content Placeholder 2"/>
          <p:cNvSpPr>
            <a:spLocks noGrp="1"/>
          </p:cNvSpPr>
          <p:nvPr>
            <p:ph idx="1"/>
          </p:nvPr>
        </p:nvSpPr>
        <p:spPr>
          <a:xfrm>
            <a:off x="304800" y="3703637"/>
            <a:ext cx="8534400" cy="4525963"/>
          </a:xfrm>
        </p:spPr>
        <p:txBody>
          <a:bodyPr/>
          <a:lstStyle/>
          <a:p>
            <a:pPr algn="ctr">
              <a:buNone/>
            </a:pPr>
            <a:r>
              <a:rPr lang="en-US" sz="2800" i="1" dirty="0"/>
              <a:t>“</a:t>
            </a:r>
            <a:r>
              <a:rPr lang="es-MX" sz="2800" i="1" dirty="0"/>
              <a:t>Porque cualquiera que se enaltece, será humillado; y el que se humilla, será enaltecido”.</a:t>
            </a:r>
            <a:r>
              <a:rPr lang="en-US" sz="2800" i="1" dirty="0"/>
              <a:t> </a:t>
            </a:r>
          </a:p>
          <a:p>
            <a:pPr algn="ctr">
              <a:buNone/>
            </a:pPr>
            <a:r>
              <a:rPr lang="en-US" sz="2800" b="1" dirty="0">
                <a:solidFill>
                  <a:schemeClr val="accent6"/>
                </a:solidFill>
              </a:rPr>
              <a:t>Lucas 14:11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3314" name="Title 1"/>
          <p:cNvSpPr>
            <a:spLocks noGrp="1"/>
          </p:cNvSpPr>
          <p:nvPr>
            <p:ph type="title"/>
          </p:nvPr>
        </p:nvSpPr>
        <p:spPr>
          <a:xfrm>
            <a:off x="0" y="1676400"/>
            <a:ext cx="9144000" cy="1143000"/>
          </a:xfrm>
        </p:spPr>
        <p:txBody>
          <a:bodyPr/>
          <a:lstStyle/>
          <a:p>
            <a:pPr marL="514350" indent="-514350" eaLnBrk="1" hangingPunct="1"/>
            <a:r>
              <a:rPr lang="en-US" sz="3600" dirty="0"/>
              <a:t>¿Cuál es la naturaleza del Reino?</a:t>
            </a:r>
            <a:br>
              <a:rPr lang="en-US" sz="3600" dirty="0"/>
            </a:br>
            <a:r>
              <a:rPr lang="en-US" sz="3600" dirty="0"/>
              <a:t>Lucas 14:12-14</a:t>
            </a:r>
          </a:p>
        </p:txBody>
      </p:sp>
      <p:sp>
        <p:nvSpPr>
          <p:cNvPr id="13315" name="Content Placeholder 2"/>
          <p:cNvSpPr>
            <a:spLocks noGrp="1"/>
          </p:cNvSpPr>
          <p:nvPr>
            <p:ph idx="1"/>
          </p:nvPr>
        </p:nvSpPr>
        <p:spPr>
          <a:xfrm>
            <a:off x="304800" y="3170237"/>
            <a:ext cx="8534400" cy="4525963"/>
          </a:xfrm>
        </p:spPr>
        <p:txBody>
          <a:bodyPr/>
          <a:lstStyle/>
          <a:p>
            <a:pPr marL="514350" indent="-514350" algn="ctr" eaLnBrk="1" hangingPunct="1">
              <a:buNone/>
            </a:pPr>
            <a:r>
              <a:rPr lang="en-US" sz="2800" i="1" dirty="0"/>
              <a:t>C</a:t>
            </a:r>
            <a:r>
              <a:rPr lang="es-MX" sz="2800" i="1" dirty="0" err="1"/>
              <a:t>uando</a:t>
            </a:r>
            <a:r>
              <a:rPr lang="es-MX" sz="2800" i="1" dirty="0"/>
              <a:t> ofrezcas un banquete, invita a pobres, mancos, cojos, ciegos</a:t>
            </a:r>
            <a:r>
              <a:rPr lang="en-US" sz="2800" i="1" dirty="0"/>
              <a:t> ”</a:t>
            </a:r>
          </a:p>
          <a:p>
            <a:pPr marL="514350" indent="-514350" algn="ctr" eaLnBrk="1" hangingPunct="1">
              <a:buFont typeface="Arial" charset="0"/>
              <a:buNone/>
            </a:pPr>
            <a:r>
              <a:rPr lang="en-US" sz="2800" b="1" dirty="0">
                <a:solidFill>
                  <a:schemeClr val="accent6"/>
                </a:solidFill>
              </a:rPr>
              <a:t>Lucas 14:13</a:t>
            </a:r>
          </a:p>
          <a:p>
            <a:pPr marL="514350" indent="-514350" algn="ctr" eaLnBrk="1" hangingPunct="1">
              <a:buFont typeface="Arial" charset="0"/>
              <a:buNone/>
            </a:pPr>
            <a:endParaRPr lang="en-US" sz="1800" i="1" dirty="0"/>
          </a:p>
          <a:p>
            <a:pPr marL="514350" indent="-514350" algn="ctr" eaLnBrk="1" hangingPunct="1">
              <a:spcBef>
                <a:spcPts val="0"/>
              </a:spcBef>
              <a:buFont typeface="Arial" charset="0"/>
              <a:buNone/>
            </a:pPr>
            <a:r>
              <a:rPr lang="en-US" sz="2800" dirty="0"/>
              <a:t>¡Tenemos que incluir a las personas con discapacidades tanto en nuestras vidas personales como en nuestras comunidades de fe!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4338" name="Title 1"/>
          <p:cNvSpPr>
            <a:spLocks noGrp="1"/>
          </p:cNvSpPr>
          <p:nvPr>
            <p:ph type="title"/>
          </p:nvPr>
        </p:nvSpPr>
        <p:spPr>
          <a:xfrm>
            <a:off x="0" y="1676400"/>
            <a:ext cx="9144000" cy="1143000"/>
          </a:xfrm>
        </p:spPr>
        <p:txBody>
          <a:bodyPr/>
          <a:lstStyle/>
          <a:p>
            <a:pPr marL="514350" indent="-514350" eaLnBrk="1" hangingPunct="1"/>
            <a:r>
              <a:rPr lang="en-US" sz="3600" dirty="0"/>
              <a:t>La Ley de la reciprocidad - Lucas 14:14</a:t>
            </a:r>
          </a:p>
        </p:txBody>
      </p:sp>
      <p:sp>
        <p:nvSpPr>
          <p:cNvPr id="14339" name="Content Placeholder 2"/>
          <p:cNvSpPr>
            <a:spLocks noGrp="1"/>
          </p:cNvSpPr>
          <p:nvPr>
            <p:ph idx="1"/>
          </p:nvPr>
        </p:nvSpPr>
        <p:spPr>
          <a:xfrm>
            <a:off x="304800" y="2713037"/>
            <a:ext cx="8534400" cy="4525963"/>
          </a:xfrm>
        </p:spPr>
        <p:txBody>
          <a:bodyPr/>
          <a:lstStyle/>
          <a:p>
            <a:pPr marL="514350" indent="-514350" algn="ctr" eaLnBrk="1" hangingPunct="1">
              <a:buFont typeface="Arial" charset="0"/>
              <a:buNone/>
            </a:pPr>
            <a:endParaRPr lang="en-US" sz="2400" dirty="0"/>
          </a:p>
          <a:p>
            <a:pPr marL="514350" indent="-514350" algn="ctr" eaLnBrk="1" hangingPunct="1">
              <a:buNone/>
            </a:pPr>
            <a:r>
              <a:rPr lang="en-US" dirty="0"/>
              <a:t>No simplente un ministerio de benevolencia; las personas con discapacidades corresponden con sus </a:t>
            </a:r>
            <a:r>
              <a:rPr lang="en-US" b="1" dirty="0">
                <a:solidFill>
                  <a:schemeClr val="accent6"/>
                </a:solidFill>
              </a:rPr>
              <a:t>presencias</a:t>
            </a:r>
            <a:r>
              <a:rPr lang="en-US" sz="2400" dirty="0"/>
              <a:t> </a:t>
            </a:r>
            <a:r>
              <a:rPr lang="en-US" dirty="0"/>
              <a:t>y sus </a:t>
            </a:r>
            <a:r>
              <a:rPr lang="en-US" b="1" dirty="0">
                <a:solidFill>
                  <a:schemeClr val="accent6"/>
                </a:solidFill>
              </a:rPr>
              <a:t>vidas</a:t>
            </a:r>
            <a:r>
              <a:rPr lang="en-US" dirty="0"/>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4338" name="Title 1"/>
          <p:cNvSpPr>
            <a:spLocks noGrp="1"/>
          </p:cNvSpPr>
          <p:nvPr>
            <p:ph type="title"/>
          </p:nvPr>
        </p:nvSpPr>
        <p:spPr>
          <a:xfrm>
            <a:off x="0" y="1371600"/>
            <a:ext cx="9144000" cy="1600200"/>
          </a:xfrm>
        </p:spPr>
        <p:txBody>
          <a:bodyPr/>
          <a:lstStyle/>
          <a:p>
            <a:pPr marL="514350" indent="-514350" eaLnBrk="1" hangingPunct="1"/>
            <a:r>
              <a:rPr lang="en-US" sz="3600" dirty="0"/>
              <a:t>El gran banquete – </a:t>
            </a:r>
            <a:br>
              <a:rPr lang="en-US" sz="3600" dirty="0"/>
            </a:br>
            <a:r>
              <a:rPr lang="en-US" sz="3600" dirty="0"/>
              <a:t>¿Quién ocupará los lugares en la mesa?</a:t>
            </a:r>
            <a:br>
              <a:rPr lang="en-US" sz="3600" dirty="0"/>
            </a:br>
            <a:r>
              <a:rPr lang="en-US" sz="3600" dirty="0"/>
              <a:t>Lucas 14:15-24</a:t>
            </a:r>
          </a:p>
        </p:txBody>
      </p:sp>
      <p:sp>
        <p:nvSpPr>
          <p:cNvPr id="14339" name="Content Placeholder 2"/>
          <p:cNvSpPr>
            <a:spLocks noGrp="1"/>
          </p:cNvSpPr>
          <p:nvPr>
            <p:ph idx="1"/>
          </p:nvPr>
        </p:nvSpPr>
        <p:spPr>
          <a:xfrm>
            <a:off x="304800" y="3094037"/>
            <a:ext cx="8534400" cy="4525963"/>
          </a:xfrm>
        </p:spPr>
        <p:txBody>
          <a:bodyPr/>
          <a:lstStyle/>
          <a:p>
            <a:pPr marL="514350" indent="-514350" algn="ctr" eaLnBrk="1" hangingPunct="1">
              <a:buFont typeface="Arial" charset="0"/>
              <a:buNone/>
            </a:pPr>
            <a:endParaRPr lang="en-US" sz="2400" dirty="0"/>
          </a:p>
          <a:p>
            <a:pPr marL="514350" indent="-514350" algn="ctr" eaLnBrk="1" hangingPunct="1">
              <a:buNone/>
            </a:pPr>
            <a:r>
              <a:rPr lang="en-US" sz="2400" dirty="0"/>
              <a:t>¡Las expectativas sobre el Reino de Dios de los </a:t>
            </a:r>
            <a:r>
              <a:rPr lang="en-US" sz="2400" dirty="0" err="1"/>
              <a:t>líderes</a:t>
            </a:r>
            <a:r>
              <a:rPr lang="en-US" sz="2400" dirty="0"/>
              <a:t> </a:t>
            </a:r>
            <a:r>
              <a:rPr lang="es-ES_tradnl" sz="2400" dirty="0"/>
              <a:t>judíos </a:t>
            </a:r>
            <a:r>
              <a:rPr lang="en-US" sz="2400" dirty="0"/>
              <a:t> </a:t>
            </a:r>
            <a:endParaRPr lang="en-US" sz="2000" dirty="0"/>
          </a:p>
          <a:p>
            <a:pPr marL="514350" indent="-514350" algn="ctr" eaLnBrk="1" hangingPunct="1">
              <a:buFont typeface="Arial" charset="0"/>
              <a:buNone/>
            </a:pPr>
            <a:r>
              <a:rPr lang="en-US" sz="2400" dirty="0"/>
              <a:t>versus</a:t>
            </a:r>
          </a:p>
          <a:p>
            <a:pPr marL="514350" indent="-514350" algn="ctr" eaLnBrk="1" hangingPunct="1">
              <a:buFont typeface="Arial" charset="0"/>
              <a:buNone/>
            </a:pPr>
            <a:r>
              <a:rPr lang="en-US" sz="2800" dirty="0"/>
              <a:t>Las expectativas sobre el Reino de Dios de Jesus’!</a:t>
            </a:r>
          </a:p>
          <a:p>
            <a:pPr marL="514350" indent="-514350" algn="ctr" eaLnBrk="1" hangingPunct="1">
              <a:buFont typeface="Arial" charset="0"/>
              <a:buNone/>
            </a:pPr>
            <a:endParaRPr lang="en-US" dirty="0"/>
          </a:p>
          <a:p>
            <a:pPr marL="514350" indent="-514350" algn="ctr" eaLnBrk="1" hangingPunct="1">
              <a:buNone/>
            </a:pPr>
            <a:r>
              <a:rPr lang="en-US" dirty="0"/>
              <a:t>¡Tanto </a:t>
            </a:r>
            <a:r>
              <a:rPr lang="en-US" b="1" i="1" dirty="0">
                <a:solidFill>
                  <a:schemeClr val="accent6"/>
                </a:solidFill>
              </a:rPr>
              <a:t>ahora </a:t>
            </a:r>
            <a:r>
              <a:rPr lang="en-US" dirty="0"/>
              <a:t>como </a:t>
            </a:r>
            <a:r>
              <a:rPr lang="en-US" b="1" i="1" dirty="0">
                <a:solidFill>
                  <a:schemeClr val="accent6"/>
                </a:solidFill>
              </a:rPr>
              <a:t>lo que vendrá</a:t>
            </a:r>
            <a:r>
              <a:rPr lang="en-US" dirty="0"/>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4339" name="Content Placeholder 2"/>
          <p:cNvSpPr>
            <a:spLocks noGrp="1"/>
          </p:cNvSpPr>
          <p:nvPr>
            <p:ph idx="1"/>
          </p:nvPr>
        </p:nvSpPr>
        <p:spPr>
          <a:xfrm>
            <a:off x="304800" y="1798637"/>
            <a:ext cx="8534400" cy="4525963"/>
          </a:xfrm>
        </p:spPr>
        <p:txBody>
          <a:bodyPr/>
          <a:lstStyle/>
          <a:p>
            <a:pPr marL="514350" indent="-514350" algn="ctr" eaLnBrk="1" hangingPunct="1">
              <a:buNone/>
            </a:pPr>
            <a:r>
              <a:rPr lang="en-US" sz="3600" dirty="0"/>
              <a:t>El gran banquete – ¡La consumación!</a:t>
            </a:r>
          </a:p>
          <a:p>
            <a:pPr marL="514350" indent="-514350" algn="ctr" eaLnBrk="1" hangingPunct="1">
              <a:buNone/>
            </a:pPr>
            <a:r>
              <a:rPr lang="en-US" sz="2800" b="1" dirty="0">
                <a:solidFill>
                  <a:schemeClr val="accent6"/>
                </a:solidFill>
              </a:rPr>
              <a:t>Isaías 25:6-9</a:t>
            </a:r>
          </a:p>
          <a:p>
            <a:pPr marL="914400" lvl="1" indent="-514350" eaLnBrk="1" hangingPunct="1">
              <a:buNone/>
            </a:pPr>
            <a:r>
              <a:rPr lang="en-US" sz="3000" dirty="0"/>
              <a:t>  </a:t>
            </a:r>
          </a:p>
          <a:p>
            <a:pPr marL="1314450" lvl="2" indent="-514350" eaLnBrk="1" hangingPunct="1">
              <a:buClr>
                <a:schemeClr val="accent6"/>
              </a:buClr>
            </a:pPr>
            <a:r>
              <a:rPr lang="en-US" sz="2600" dirty="0"/>
              <a:t>Interpretaciones de las escrituras incorrectas y falsas por los judíos</a:t>
            </a:r>
          </a:p>
          <a:p>
            <a:pPr marL="1314450" lvl="2" indent="-514350" eaLnBrk="1" hangingPunct="1">
              <a:buClr>
                <a:schemeClr val="accent6"/>
              </a:buClr>
            </a:pPr>
            <a:r>
              <a:rPr lang="en-US" sz="2600" dirty="0"/>
              <a:t>La interpretación apropiada del mensaje original de Isaías 25 por Jesús</a:t>
            </a:r>
          </a:p>
          <a:p>
            <a:pPr marL="914400" lvl="1" indent="-514350" eaLnBrk="1" hangingPunct="1">
              <a:buNone/>
            </a:pPr>
            <a:endParaRPr lang="en-US" sz="1400" dirty="0"/>
          </a:p>
          <a:p>
            <a:pPr marL="1314450" lvl="2" indent="-514350" eaLnBrk="1" hangingPunct="1">
              <a:buNone/>
            </a:pPr>
            <a:r>
              <a:rPr lang="en-US" sz="3000" dirty="0"/>
              <a:t>	</a:t>
            </a:r>
          </a:p>
          <a:p>
            <a:pPr marL="514350" indent="-514350" eaLnBrk="1" hangingPunct="1"/>
            <a:endParaRPr lang="en-US" sz="2400" dirty="0"/>
          </a:p>
          <a:p>
            <a:pPr marL="514350" indent="-514350" eaLnBrk="1" hangingPunct="1"/>
            <a:endParaRPr lang="en-US"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4339" name="Content Placeholder 2"/>
          <p:cNvSpPr>
            <a:spLocks noGrp="1"/>
          </p:cNvSpPr>
          <p:nvPr>
            <p:ph idx="1"/>
          </p:nvPr>
        </p:nvSpPr>
        <p:spPr>
          <a:xfrm>
            <a:off x="838200" y="1828800"/>
            <a:ext cx="8153400" cy="4525963"/>
          </a:xfrm>
        </p:spPr>
        <p:txBody>
          <a:bodyPr/>
          <a:lstStyle/>
          <a:p>
            <a:pPr marL="514350" indent="-514350" eaLnBrk="1" hangingPunct="1">
              <a:buClr>
                <a:schemeClr val="accent6"/>
              </a:buClr>
            </a:pPr>
            <a:r>
              <a:rPr lang="en-US" sz="3000" dirty="0"/>
              <a:t>¡Jesús redefine el gran banquete y la naturaleza del Reino! </a:t>
            </a:r>
          </a:p>
          <a:p>
            <a:pPr marL="514350" indent="-514350" eaLnBrk="1" hangingPunct="1">
              <a:buClr>
                <a:schemeClr val="accent6"/>
              </a:buClr>
            </a:pPr>
            <a:r>
              <a:rPr lang="en-US" sz="3000" dirty="0"/>
              <a:t>El Anfitrión de todos los anfitriones determina la lista final de invitados… y los asientos de honor; no son lo que los fariseos esperaban..</a:t>
            </a:r>
          </a:p>
          <a:p>
            <a:pPr marL="514350" indent="-514350" eaLnBrk="1" hangingPunct="1">
              <a:buClr>
                <a:schemeClr val="accent6"/>
              </a:buClr>
            </a:pPr>
            <a:r>
              <a:rPr lang="en-US" sz="3000" dirty="0"/>
              <a:t>¡Su casa estará llena de invitados discapacitados! </a:t>
            </a:r>
          </a:p>
          <a:p>
            <a:pPr marL="514350" indent="-514350" eaLnBrk="1" hangingPunct="1">
              <a:buClr>
                <a:schemeClr val="accent6"/>
              </a:buClr>
            </a:pPr>
            <a:r>
              <a:rPr lang="en-US" sz="3000" dirty="0"/>
              <a:t>¡Es un mandato urgente y apremiante!</a:t>
            </a:r>
          </a:p>
          <a:p>
            <a:pPr marL="514350" indent="-514350" eaLnBrk="1" hangingPunct="1"/>
            <a:endParaRPr lang="en-US"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6386" name="Title 1"/>
          <p:cNvSpPr>
            <a:spLocks noGrp="1"/>
          </p:cNvSpPr>
          <p:nvPr>
            <p:ph type="title"/>
          </p:nvPr>
        </p:nvSpPr>
        <p:spPr>
          <a:xfrm>
            <a:off x="0" y="1295400"/>
            <a:ext cx="9144000" cy="1143000"/>
          </a:xfrm>
        </p:spPr>
        <p:txBody>
          <a:bodyPr/>
          <a:lstStyle/>
          <a:p>
            <a:pPr eaLnBrk="1" hangingPunct="1"/>
            <a:r>
              <a:rPr lang="en-US" sz="4000" b="1" dirty="0"/>
              <a:t>Ser anfitrión del gran banquete de Lucas 14</a:t>
            </a:r>
          </a:p>
        </p:txBody>
      </p:sp>
      <p:sp>
        <p:nvSpPr>
          <p:cNvPr id="16387" name="Content Placeholder 2"/>
          <p:cNvSpPr>
            <a:spLocks noGrp="1"/>
          </p:cNvSpPr>
          <p:nvPr>
            <p:ph idx="1"/>
          </p:nvPr>
        </p:nvSpPr>
        <p:spPr>
          <a:xfrm>
            <a:off x="0" y="2255837"/>
            <a:ext cx="9448800" cy="4525963"/>
          </a:xfrm>
        </p:spPr>
        <p:txBody>
          <a:bodyPr/>
          <a:lstStyle/>
          <a:p>
            <a:pPr indent="0" eaLnBrk="1" hangingPunct="1">
              <a:spcBef>
                <a:spcPts val="0"/>
              </a:spcBef>
              <a:buFont typeface="Arial" charset="0"/>
              <a:buNone/>
            </a:pPr>
            <a:endParaRPr lang="en-US" sz="1000" dirty="0">
              <a:solidFill>
                <a:schemeClr val="accent6"/>
              </a:solidFill>
            </a:endParaRPr>
          </a:p>
          <a:p>
            <a:pPr marL="517525" indent="-244475" eaLnBrk="1" hangingPunct="1">
              <a:spcBef>
                <a:spcPts val="0"/>
              </a:spcBef>
              <a:buClr>
                <a:schemeClr val="accent6"/>
              </a:buClr>
            </a:pPr>
            <a:r>
              <a:rPr lang="en-US" dirty="0"/>
              <a:t>Llegar a las comunidades con discapacidades</a:t>
            </a:r>
          </a:p>
          <a:p>
            <a:pPr marL="517525" indent="-244475" eaLnBrk="1" hangingPunct="1">
              <a:spcBef>
                <a:spcPts val="0"/>
              </a:spcBef>
              <a:buClr>
                <a:schemeClr val="accent6"/>
              </a:buClr>
            </a:pPr>
            <a:r>
              <a:rPr lang="en-US" dirty="0"/>
              <a:t>Construir relaciones entre los voluntarios de la iglesia y las familias </a:t>
            </a:r>
          </a:p>
          <a:p>
            <a:pPr marL="517525" indent="-244475" eaLnBrk="1" hangingPunct="1">
              <a:spcBef>
                <a:spcPts val="0"/>
              </a:spcBef>
              <a:buClr>
                <a:schemeClr val="accent6"/>
              </a:buClr>
            </a:pPr>
            <a:endParaRPr lang="en-US" dirty="0"/>
          </a:p>
          <a:p>
            <a:pPr marL="517525" indent="-244475" eaLnBrk="1" hangingPunct="1">
              <a:spcBef>
                <a:spcPts val="0"/>
              </a:spcBef>
              <a:buClr>
                <a:schemeClr val="accent6"/>
              </a:buClr>
            </a:pPr>
            <a:endParaRPr lang="en-US" dirty="0"/>
          </a:p>
        </p:txBody>
      </p:sp>
      <p:pic>
        <p:nvPicPr>
          <p:cNvPr id="2053" name="Picture 5" descr="http://www.joniandfriendsnews.com/graphics/photo04_web.jpg"/>
          <p:cNvPicPr>
            <a:picLocks noChangeAspect="1" noChangeArrowheads="1"/>
          </p:cNvPicPr>
          <p:nvPr/>
        </p:nvPicPr>
        <p:blipFill>
          <a:blip r:embed="rId3" cstate="print"/>
          <a:srcRect r="13643"/>
          <a:stretch>
            <a:fillRect/>
          </a:stretch>
        </p:blipFill>
        <p:spPr bwMode="auto">
          <a:xfrm>
            <a:off x="2800350" y="3962400"/>
            <a:ext cx="3441700" cy="2654300"/>
          </a:xfrm>
          <a:prstGeom prst="rect">
            <a:avLst/>
          </a:prstGeom>
          <a:noFill/>
          <a:ln w="28575">
            <a:solidFill>
              <a:schemeClr val="bg1"/>
            </a:solidFill>
          </a:ln>
          <a:effectLst>
            <a:glow rad="139700">
              <a:schemeClr val="tx1">
                <a:lumMod val="65000"/>
                <a:lumOff val="35000"/>
                <a:alpha val="40000"/>
              </a:schemeClr>
            </a:glo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7410" name="Title 1"/>
          <p:cNvSpPr>
            <a:spLocks noGrp="1"/>
          </p:cNvSpPr>
          <p:nvPr>
            <p:ph type="title"/>
          </p:nvPr>
        </p:nvSpPr>
        <p:spPr>
          <a:xfrm>
            <a:off x="0" y="1447800"/>
            <a:ext cx="9144000" cy="1143000"/>
          </a:xfrm>
        </p:spPr>
        <p:txBody>
          <a:bodyPr/>
          <a:lstStyle/>
          <a:p>
            <a:pPr eaLnBrk="1" hangingPunct="1"/>
            <a:r>
              <a:rPr lang="en-US" sz="4000" b="1" dirty="0"/>
              <a:t>¿Vives un estilo de vida como en el Reino? </a:t>
            </a:r>
          </a:p>
        </p:txBody>
      </p:sp>
      <p:sp>
        <p:nvSpPr>
          <p:cNvPr id="3" name="Content Placeholder 2"/>
          <p:cNvSpPr>
            <a:spLocks noGrp="1"/>
          </p:cNvSpPr>
          <p:nvPr>
            <p:ph idx="1"/>
          </p:nvPr>
        </p:nvSpPr>
        <p:spPr>
          <a:xfrm>
            <a:off x="457200" y="3094037"/>
            <a:ext cx="8229600" cy="4525963"/>
          </a:xfrm>
        </p:spPr>
        <p:txBody>
          <a:bodyPr rtlCol="0">
            <a:normAutofit/>
          </a:bodyPr>
          <a:lstStyle/>
          <a:p>
            <a:pPr algn="ctr" eaLnBrk="1" fontAlgn="auto" hangingPunct="1">
              <a:spcAft>
                <a:spcPts val="0"/>
              </a:spcAft>
              <a:buFont typeface="Arial" pitchFamily="34" charset="0"/>
              <a:buNone/>
              <a:defRPr/>
            </a:pPr>
            <a:r>
              <a:rPr lang="en-US" sz="2800" dirty="0"/>
              <a:t>Si el reino es donde aquellos con discapacidades tienen un asiento de honor, ¿cómo puede la Iglesia honrar el corazón del Rey  para los ignorados de la sociedad?</a:t>
            </a:r>
          </a:p>
          <a:p>
            <a:pPr algn="ctr" eaLnBrk="1" fontAlgn="auto" hangingPunct="1">
              <a:spcAft>
                <a:spcPts val="0"/>
              </a:spcAft>
              <a:buFont typeface="Arial" pitchFamily="34" charset="0"/>
              <a:buNone/>
              <a:defRPr/>
            </a:pPr>
            <a:endParaRPr lang="en-US" sz="2400" dirty="0"/>
          </a:p>
          <a:p>
            <a:pPr algn="ctr" eaLnBrk="1" fontAlgn="auto" hangingPunct="1">
              <a:spcAft>
                <a:spcPts val="0"/>
              </a:spcAft>
              <a:buFont typeface="Arial" pitchFamily="34" charset="0"/>
              <a:buNone/>
              <a:defRPr/>
            </a:pPr>
            <a:r>
              <a:rPr lang="en-US" b="1" dirty="0"/>
              <a:t>Cortesía </a:t>
            </a:r>
            <a:r>
              <a:rPr lang="en-US" sz="2000" dirty="0">
                <a:solidFill>
                  <a:schemeClr val="accent6"/>
                </a:solidFill>
                <a:latin typeface="Wingdings" pitchFamily="2" charset="2"/>
              </a:rPr>
              <a:t>l</a:t>
            </a:r>
            <a:r>
              <a:rPr lang="en-US" b="1" dirty="0"/>
              <a:t> Hospitalidad </a:t>
            </a:r>
            <a:r>
              <a:rPr lang="en-US" sz="2000" dirty="0">
                <a:solidFill>
                  <a:schemeClr val="accent6"/>
                </a:solidFill>
                <a:latin typeface="Wingdings" pitchFamily="2" charset="2"/>
              </a:rPr>
              <a:t>l</a:t>
            </a:r>
            <a:r>
              <a:rPr lang="en-US" b="1" dirty="0"/>
              <a:t> Inclusión radical</a:t>
            </a:r>
            <a:endParaRPr lang="en-US"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BeyondSufferingPPSideImage.jpg"/>
          <p:cNvPicPr>
            <a:picLocks noChangeAspect="1"/>
          </p:cNvPicPr>
          <p:nvPr/>
        </p:nvPicPr>
        <p:blipFill>
          <a:blip r:embed="rId2" cstate="print"/>
          <a:srcRect/>
          <a:stretch>
            <a:fillRect/>
          </a:stretch>
        </p:blipFill>
        <p:spPr bwMode="auto">
          <a:xfrm>
            <a:off x="-6350" y="0"/>
            <a:ext cx="3035300" cy="6858000"/>
          </a:xfrm>
          <a:prstGeom prst="rect">
            <a:avLst/>
          </a:prstGeom>
          <a:noFill/>
          <a:ln w="9525">
            <a:noFill/>
            <a:miter lim="800000"/>
            <a:headEnd/>
            <a:tailEnd/>
          </a:ln>
        </p:spPr>
      </p:pic>
      <p:sp>
        <p:nvSpPr>
          <p:cNvPr id="2050" name="TextBox 3"/>
          <p:cNvSpPr txBox="1">
            <a:spLocks noChangeArrowheads="1"/>
          </p:cNvSpPr>
          <p:nvPr/>
        </p:nvSpPr>
        <p:spPr bwMode="auto">
          <a:xfrm>
            <a:off x="746975" y="1439644"/>
            <a:ext cx="7662930" cy="4401205"/>
          </a:xfrm>
          <a:prstGeom prst="rect">
            <a:avLst/>
          </a:prstGeom>
          <a:noFill/>
          <a:ln w="9525">
            <a:noFill/>
            <a:miter lim="800000"/>
            <a:headEnd/>
            <a:tailEnd/>
          </a:ln>
        </p:spPr>
        <p:txBody>
          <a:bodyPr wrap="square">
            <a:spAutoFit/>
          </a:bodyPr>
          <a:lstStyle/>
          <a:p>
            <a:pPr algn="ctr"/>
            <a:endParaRPr lang="en-US" sz="2000" b="1" dirty="0">
              <a:latin typeface="Calibri" charset="0"/>
            </a:endParaRPr>
          </a:p>
          <a:p>
            <a:pPr algn="ctr"/>
            <a:r>
              <a:rPr lang="en-US" sz="4800" cap="all" dirty="0">
                <a:solidFill>
                  <a:schemeClr val="accent6"/>
                </a:solidFill>
                <a:latin typeface="Century Gothic" pitchFamily="34" charset="0"/>
                <a:cs typeface="IrisUPC" pitchFamily="34" charset="-34"/>
              </a:rPr>
              <a:t>SESión 2</a:t>
            </a:r>
          </a:p>
          <a:p>
            <a:pPr algn="ctr"/>
            <a:endParaRPr lang="en-US" sz="2000" b="1" dirty="0">
              <a:latin typeface="Calibri" charset="0"/>
            </a:endParaRPr>
          </a:p>
          <a:p>
            <a:pPr algn="ctr"/>
            <a:endParaRPr lang="en-US" sz="1000" b="1" dirty="0">
              <a:latin typeface="Calibri" charset="0"/>
            </a:endParaRPr>
          </a:p>
          <a:p>
            <a:pPr algn="ctr"/>
            <a:r>
              <a:rPr lang="en-US" sz="4800" b="1" dirty="0">
                <a:latin typeface="Calibri" charset="0"/>
              </a:rPr>
              <a:t>La Iglesia y el Ministerio de Discapacidad</a:t>
            </a:r>
            <a:endParaRPr lang="en-US" sz="2800" b="1" dirty="0">
              <a:latin typeface="Calibri" charset="0"/>
            </a:endParaRPr>
          </a:p>
          <a:p>
            <a:pPr algn="ctr"/>
            <a:endParaRPr lang="en-US" sz="5400" b="1" dirty="0">
              <a:solidFill>
                <a:schemeClr val="tx1">
                  <a:lumMod val="85000"/>
                  <a:lumOff val="15000"/>
                </a:schemeClr>
              </a:solidFill>
              <a:effectLst>
                <a:outerShdw blurRad="50800" dist="50800" dir="5400000" algn="ctr" rotWithShape="0">
                  <a:schemeClr val="accent6"/>
                </a:outerShdw>
              </a:effectLst>
              <a:latin typeface="Origins" pitchFamily="50" charset="0"/>
            </a:endParaRPr>
          </a:p>
          <a:p>
            <a:pPr algn="ctr"/>
            <a:endParaRPr lang="en-US" sz="3200" dirty="0">
              <a:latin typeface="Calibri" charset="0"/>
            </a:endParaRPr>
          </a:p>
        </p:txBody>
      </p:sp>
    </p:spTree>
    <p:extLst>
      <p:ext uri="{BB962C8B-B14F-4D97-AF65-F5344CB8AC3E}">
        <p14:creationId xmlns:p14="http://schemas.microsoft.com/office/powerpoint/2010/main" val="15797680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BeyondSufferingPPSideImage.jpg"/>
          <p:cNvPicPr>
            <a:picLocks noChangeAspect="1"/>
          </p:cNvPicPr>
          <p:nvPr/>
        </p:nvPicPr>
        <p:blipFill>
          <a:blip r:embed="rId2" cstate="print"/>
          <a:srcRect/>
          <a:stretch>
            <a:fillRect/>
          </a:stretch>
        </p:blipFill>
        <p:spPr bwMode="auto">
          <a:xfrm>
            <a:off x="-6350" y="0"/>
            <a:ext cx="3035300" cy="6858000"/>
          </a:xfrm>
          <a:prstGeom prst="rect">
            <a:avLst/>
          </a:prstGeom>
          <a:noFill/>
          <a:ln w="9525">
            <a:noFill/>
            <a:miter lim="800000"/>
            <a:headEnd/>
            <a:tailEnd/>
          </a:ln>
        </p:spPr>
      </p:pic>
      <p:sp>
        <p:nvSpPr>
          <p:cNvPr id="5" name="TextBox 3"/>
          <p:cNvSpPr txBox="1">
            <a:spLocks noChangeArrowheads="1"/>
          </p:cNvSpPr>
          <p:nvPr/>
        </p:nvSpPr>
        <p:spPr bwMode="auto">
          <a:xfrm>
            <a:off x="578476" y="1705957"/>
            <a:ext cx="8641724" cy="3247043"/>
          </a:xfrm>
          <a:prstGeom prst="rect">
            <a:avLst/>
          </a:prstGeom>
          <a:noFill/>
          <a:ln w="9525">
            <a:noFill/>
            <a:miter lim="800000"/>
            <a:headEnd/>
            <a:tailEnd/>
          </a:ln>
        </p:spPr>
        <p:txBody>
          <a:bodyPr wrap="square">
            <a:spAutoFit/>
          </a:bodyPr>
          <a:lstStyle/>
          <a:p>
            <a:r>
              <a:rPr lang="en-US" sz="3200" dirty="0">
                <a:latin typeface="+mj-lt"/>
              </a:rPr>
              <a:t>  </a:t>
            </a:r>
          </a:p>
          <a:p>
            <a:pPr marL="1028700" lvl="1" indent="-571500">
              <a:spcBef>
                <a:spcPts val="1800"/>
              </a:spcBef>
              <a:buClr>
                <a:schemeClr val="accent6"/>
              </a:buClr>
              <a:buSzPct val="120000"/>
              <a:buFont typeface="+mj-lt"/>
              <a:buAutoNum type="romanUcPeriod"/>
            </a:pPr>
            <a:r>
              <a:rPr lang="es-MX" sz="3200" dirty="0">
                <a:latin typeface="+mj-lt"/>
              </a:rPr>
              <a:t>La identificación del marco teológico de la Iglesia</a:t>
            </a:r>
          </a:p>
          <a:p>
            <a:pPr marL="1028700" lvl="1" indent="-571500">
              <a:spcBef>
                <a:spcPts val="1800"/>
              </a:spcBef>
              <a:buClr>
                <a:schemeClr val="accent6"/>
              </a:buClr>
              <a:buSzPct val="120000"/>
              <a:buFont typeface="+mj-lt"/>
              <a:buAutoNum type="romanUcPeriod"/>
            </a:pPr>
            <a:r>
              <a:rPr lang="es-MX" sz="3200" dirty="0">
                <a:latin typeface="+mj-lt"/>
              </a:rPr>
              <a:t>¿Dónde está la Iglesia hoy?</a:t>
            </a:r>
          </a:p>
          <a:p>
            <a:pPr marL="1028700" lvl="1" indent="-571500">
              <a:spcBef>
                <a:spcPts val="1800"/>
              </a:spcBef>
              <a:buClr>
                <a:schemeClr val="accent6"/>
              </a:buClr>
              <a:buSzPct val="120000"/>
              <a:buFont typeface="+mj-lt"/>
              <a:buAutoNum type="romanUcPeriod"/>
            </a:pPr>
            <a:r>
              <a:rPr lang="es-MX" sz="3200" dirty="0">
                <a:latin typeface="+mj-lt"/>
              </a:rPr>
              <a:t>Aplicaciones prácticas para la Iglesia</a:t>
            </a:r>
            <a:r>
              <a:rPr lang="en-US" sz="3200" dirty="0">
                <a:latin typeface="+mj-lt"/>
              </a:rPr>
              <a:t> </a:t>
            </a:r>
            <a:endParaRPr lang="en-US" sz="3200" dirty="0">
              <a:latin typeface="Calibri" charset="0"/>
            </a:endParaRPr>
          </a:p>
        </p:txBody>
      </p:sp>
    </p:spTree>
    <p:extLst>
      <p:ext uri="{BB962C8B-B14F-4D97-AF65-F5344CB8AC3E}">
        <p14:creationId xmlns:p14="http://schemas.microsoft.com/office/powerpoint/2010/main" val="39980130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BeyondSufferingPPSideImage.jpg"/>
          <p:cNvPicPr>
            <a:picLocks noChangeAspect="1"/>
          </p:cNvPicPr>
          <p:nvPr/>
        </p:nvPicPr>
        <p:blipFill>
          <a:blip r:embed="rId2" cstate="print"/>
          <a:srcRect/>
          <a:stretch>
            <a:fillRect/>
          </a:stretch>
        </p:blipFill>
        <p:spPr bwMode="auto">
          <a:xfrm>
            <a:off x="-6350" y="0"/>
            <a:ext cx="3035300" cy="6858000"/>
          </a:xfrm>
          <a:prstGeom prst="rect">
            <a:avLst/>
          </a:prstGeom>
          <a:noFill/>
          <a:ln w="9525">
            <a:noFill/>
            <a:miter lim="800000"/>
            <a:headEnd/>
            <a:tailEnd/>
          </a:ln>
        </p:spPr>
      </p:pic>
      <p:sp>
        <p:nvSpPr>
          <p:cNvPr id="5" name="TextBox 3"/>
          <p:cNvSpPr txBox="1">
            <a:spLocks noChangeArrowheads="1"/>
          </p:cNvSpPr>
          <p:nvPr/>
        </p:nvSpPr>
        <p:spPr bwMode="auto">
          <a:xfrm>
            <a:off x="685800" y="1823115"/>
            <a:ext cx="8001000" cy="4724370"/>
          </a:xfrm>
          <a:prstGeom prst="rect">
            <a:avLst/>
          </a:prstGeom>
          <a:noFill/>
          <a:ln w="9525">
            <a:noFill/>
            <a:miter lim="800000"/>
            <a:headEnd/>
            <a:tailEnd/>
          </a:ln>
        </p:spPr>
        <p:txBody>
          <a:bodyPr wrap="square">
            <a:spAutoFit/>
          </a:bodyPr>
          <a:lstStyle/>
          <a:p>
            <a:r>
              <a:rPr lang="en-US" sz="3200" dirty="0">
                <a:latin typeface="+mj-lt"/>
              </a:rPr>
              <a:t>  </a:t>
            </a:r>
          </a:p>
          <a:p>
            <a:pPr marL="1028700" lvl="1" indent="-571500">
              <a:spcBef>
                <a:spcPts val="1800"/>
              </a:spcBef>
              <a:buClr>
                <a:schemeClr val="accent6"/>
              </a:buClr>
              <a:buSzPct val="120000"/>
              <a:buFont typeface="+mj-lt"/>
              <a:buAutoNum type="romanUcPeriod"/>
            </a:pPr>
            <a:r>
              <a:rPr lang="en-US" sz="3200" dirty="0">
                <a:latin typeface="+mj-lt"/>
              </a:rPr>
              <a:t>La concentración de Lucas en el Reino de Dios </a:t>
            </a:r>
          </a:p>
          <a:p>
            <a:pPr marL="1028700" lvl="1" indent="-571500">
              <a:spcBef>
                <a:spcPts val="1800"/>
              </a:spcBef>
              <a:buClr>
                <a:schemeClr val="accent6"/>
              </a:buClr>
              <a:buSzPct val="120000"/>
              <a:buFont typeface="+mj-lt"/>
              <a:buAutoNum type="romanUcPeriod"/>
            </a:pPr>
            <a:r>
              <a:rPr lang="en-US" sz="3200" dirty="0">
                <a:latin typeface="+mj-lt"/>
              </a:rPr>
              <a:t>El mandato de Lucas: Una mirada más cercana</a:t>
            </a:r>
          </a:p>
          <a:p>
            <a:pPr marL="1028700" lvl="1" indent="-571500">
              <a:spcBef>
                <a:spcPts val="1800"/>
              </a:spcBef>
              <a:buClr>
                <a:schemeClr val="accent6"/>
              </a:buClr>
              <a:buSzPct val="120000"/>
              <a:buFont typeface="+mj-lt"/>
              <a:buAutoNum type="romanUcPeriod"/>
            </a:pPr>
            <a:r>
              <a:rPr lang="en-US" sz="3200" dirty="0">
                <a:latin typeface="+mj-lt"/>
              </a:rPr>
              <a:t>Ser anfitrión del gran banquete de Lucas 14</a:t>
            </a:r>
          </a:p>
          <a:p>
            <a:pPr algn="ctr"/>
            <a:endParaRPr lang="en-US" sz="3200" dirty="0">
              <a:latin typeface="Calibri"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2052" name="TextBox 3"/>
          <p:cNvSpPr txBox="1">
            <a:spLocks noChangeArrowheads="1"/>
          </p:cNvSpPr>
          <p:nvPr/>
        </p:nvSpPr>
        <p:spPr bwMode="auto">
          <a:xfrm>
            <a:off x="685800" y="3810000"/>
            <a:ext cx="8001000" cy="1477328"/>
          </a:xfrm>
          <a:prstGeom prst="rect">
            <a:avLst/>
          </a:prstGeom>
          <a:noFill/>
          <a:ln w="9525">
            <a:noFill/>
            <a:miter lim="800000"/>
            <a:headEnd/>
            <a:tailEnd/>
          </a:ln>
        </p:spPr>
        <p:txBody>
          <a:bodyPr>
            <a:spAutoFit/>
          </a:bodyPr>
          <a:lstStyle/>
          <a:p>
            <a:pPr algn="ctr"/>
            <a:r>
              <a:rPr lang="es-MX" sz="3000" dirty="0">
                <a:latin typeface="Calibri" pitchFamily="34" charset="0"/>
              </a:rPr>
              <a:t>Cuando una iglesia no logra acoger a la comunidad de discapacitados, se paga un alto precio.</a:t>
            </a:r>
            <a:endParaRPr lang="en-US" sz="3000" dirty="0">
              <a:latin typeface="Calibri" pitchFamily="34" charset="0"/>
            </a:endParaRPr>
          </a:p>
        </p:txBody>
      </p:sp>
      <p:sp>
        <p:nvSpPr>
          <p:cNvPr id="2053" name="TextBox 4"/>
          <p:cNvSpPr txBox="1">
            <a:spLocks noChangeArrowheads="1"/>
          </p:cNvSpPr>
          <p:nvPr/>
        </p:nvSpPr>
        <p:spPr bwMode="auto">
          <a:xfrm>
            <a:off x="533400" y="5229761"/>
            <a:ext cx="8229600" cy="1323439"/>
          </a:xfrm>
          <a:prstGeom prst="rect">
            <a:avLst/>
          </a:prstGeom>
          <a:noFill/>
          <a:ln w="9525">
            <a:noFill/>
            <a:miter lim="800000"/>
            <a:headEnd/>
            <a:tailEnd/>
          </a:ln>
        </p:spPr>
        <p:txBody>
          <a:bodyPr>
            <a:spAutoFit/>
          </a:bodyPr>
          <a:lstStyle/>
          <a:p>
            <a:pPr algn="ctr"/>
            <a:r>
              <a:rPr lang="es-MX" sz="2800" i="1" dirty="0">
                <a:latin typeface="Calibri" pitchFamily="34" charset="0"/>
              </a:rPr>
              <a:t>De cierto os digo que en cuanto no lo hicisteis a uno de estos más pequeños, tampoco a mí lo hicisteis.</a:t>
            </a:r>
            <a:r>
              <a:rPr lang="en-US" sz="2800" i="1" dirty="0">
                <a:latin typeface="Calibri" pitchFamily="34" charset="0"/>
              </a:rPr>
              <a:t> </a:t>
            </a:r>
          </a:p>
          <a:p>
            <a:pPr algn="ctr"/>
            <a:r>
              <a:rPr lang="en-US" sz="2400" dirty="0">
                <a:solidFill>
                  <a:schemeClr val="accent6"/>
                </a:solidFill>
                <a:latin typeface="Calibri" pitchFamily="34" charset="0"/>
              </a:rPr>
              <a:t>Mateo 25:45</a:t>
            </a:r>
          </a:p>
        </p:txBody>
      </p:sp>
      <p:pic>
        <p:nvPicPr>
          <p:cNvPr id="1026" name="Picture 2" descr="C:\Users\cralston\AppData\Local\Microsoft\Windows\Temporary Internet Files\Content.IE5\G5UWPY2N\MC900318880[1].wmf"/>
          <p:cNvPicPr>
            <a:picLocks noChangeAspect="1" noChangeArrowheads="1"/>
          </p:cNvPicPr>
          <p:nvPr/>
        </p:nvPicPr>
        <p:blipFill>
          <a:blip r:embed="rId3" cstate="print">
            <a:duotone>
              <a:schemeClr val="bg2">
                <a:shade val="45000"/>
                <a:satMod val="135000"/>
              </a:schemeClr>
              <a:prstClr val="white"/>
            </a:duotone>
          </a:blip>
          <a:srcRect/>
          <a:stretch>
            <a:fillRect/>
          </a:stretch>
        </p:blipFill>
        <p:spPr bwMode="auto">
          <a:xfrm>
            <a:off x="3276600" y="685800"/>
            <a:ext cx="2971800" cy="2603863"/>
          </a:xfrm>
          <a:prstGeom prst="rect">
            <a:avLst/>
          </a:prstGeom>
          <a:noFill/>
        </p:spPr>
      </p:pic>
      <p:sp>
        <p:nvSpPr>
          <p:cNvPr id="10" name="TextBox 9"/>
          <p:cNvSpPr txBox="1"/>
          <p:nvPr/>
        </p:nvSpPr>
        <p:spPr>
          <a:xfrm>
            <a:off x="2971800" y="1981200"/>
            <a:ext cx="1981200" cy="461665"/>
          </a:xfrm>
          <a:prstGeom prst="rect">
            <a:avLst/>
          </a:prstGeom>
          <a:noFill/>
        </p:spPr>
        <p:txBody>
          <a:bodyPr wrap="square" rtlCol="0">
            <a:spAutoFit/>
          </a:bodyPr>
          <a:lstStyle/>
          <a:p>
            <a:r>
              <a:rPr lang="en-US" sz="2400" b="1" dirty="0"/>
              <a:t>Organismo</a:t>
            </a:r>
          </a:p>
        </p:txBody>
      </p:sp>
      <p:sp>
        <p:nvSpPr>
          <p:cNvPr id="11" name="TextBox 10"/>
          <p:cNvSpPr txBox="1"/>
          <p:nvPr/>
        </p:nvSpPr>
        <p:spPr>
          <a:xfrm>
            <a:off x="5029200" y="1981200"/>
            <a:ext cx="2133600" cy="461665"/>
          </a:xfrm>
          <a:prstGeom prst="rect">
            <a:avLst/>
          </a:prstGeom>
          <a:noFill/>
        </p:spPr>
        <p:txBody>
          <a:bodyPr wrap="square" rtlCol="0">
            <a:spAutoFit/>
          </a:bodyPr>
          <a:lstStyle/>
          <a:p>
            <a:r>
              <a:rPr lang="en-US" sz="2400" b="1" dirty="0"/>
              <a:t>Organización</a:t>
            </a:r>
          </a:p>
        </p:txBody>
      </p:sp>
    </p:spTree>
    <p:extLst>
      <p:ext uri="{BB962C8B-B14F-4D97-AF65-F5344CB8AC3E}">
        <p14:creationId xmlns:p14="http://schemas.microsoft.com/office/powerpoint/2010/main" val="22342175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2" name="Title 1"/>
          <p:cNvSpPr>
            <a:spLocks noGrp="1"/>
          </p:cNvSpPr>
          <p:nvPr>
            <p:ph type="title"/>
          </p:nvPr>
        </p:nvSpPr>
        <p:spPr>
          <a:xfrm>
            <a:off x="0" y="1371600"/>
            <a:ext cx="9144000" cy="1143000"/>
          </a:xfrm>
        </p:spPr>
        <p:txBody>
          <a:bodyPr rtlCol="0">
            <a:normAutofit fontScale="90000"/>
          </a:bodyPr>
          <a:lstStyle/>
          <a:p>
            <a:pPr eaLnBrk="1" fontAlgn="auto" hangingPunct="1">
              <a:spcAft>
                <a:spcPts val="0"/>
              </a:spcAft>
              <a:defRPr/>
            </a:pPr>
            <a:r>
              <a:rPr lang="en-US" b="1" dirty="0"/>
              <a:t>La identificación del marco teológico de la Iglesia </a:t>
            </a:r>
            <a:endParaRPr lang="en-US" dirty="0"/>
          </a:p>
        </p:txBody>
      </p:sp>
      <p:sp>
        <p:nvSpPr>
          <p:cNvPr id="4099" name="Content Placeholder 2"/>
          <p:cNvSpPr>
            <a:spLocks noGrp="1"/>
          </p:cNvSpPr>
          <p:nvPr>
            <p:ph idx="1"/>
          </p:nvPr>
        </p:nvSpPr>
        <p:spPr>
          <a:xfrm>
            <a:off x="457200" y="3094037"/>
            <a:ext cx="8229600" cy="4525963"/>
          </a:xfrm>
        </p:spPr>
        <p:txBody>
          <a:bodyPr/>
          <a:lstStyle/>
          <a:p>
            <a:pPr marL="514350" indent="-514350" algn="ctr" eaLnBrk="1" hangingPunct="1">
              <a:buNone/>
            </a:pPr>
            <a:r>
              <a:rPr lang="es-MX" i="1" dirty="0"/>
              <a:t>Eclesiología: </a:t>
            </a:r>
            <a:r>
              <a:rPr lang="es-MX" dirty="0"/>
              <a:t>La doctrina de la Iglesia</a:t>
            </a:r>
          </a:p>
          <a:p>
            <a:pPr marL="514350" indent="-514350" algn="ctr" eaLnBrk="1" hangingPunct="1">
              <a:buNone/>
            </a:pPr>
            <a:r>
              <a:rPr lang="es-MX" dirty="0"/>
              <a:t>Somos un "pueblo elegido"</a:t>
            </a:r>
          </a:p>
          <a:p>
            <a:pPr marL="514350" indent="-514350" algn="ctr" eaLnBrk="1" hangingPunct="1">
              <a:buNone/>
            </a:pPr>
            <a:r>
              <a:rPr lang="es-MX" i="1" dirty="0"/>
              <a:t>ekklesia</a:t>
            </a:r>
            <a:r>
              <a:rPr lang="es-MX" dirty="0"/>
              <a:t> que significa "fuera de"</a:t>
            </a:r>
          </a:p>
          <a:p>
            <a:pPr marL="514350" indent="-514350" algn="ctr" eaLnBrk="1" hangingPunct="1">
              <a:buNone/>
            </a:pPr>
            <a:r>
              <a:rPr lang="es-MX" i="1" dirty="0"/>
              <a:t>kaleo</a:t>
            </a:r>
            <a:r>
              <a:rPr lang="es-MX" dirty="0"/>
              <a:t> que significa "llamar"</a:t>
            </a:r>
          </a:p>
          <a:p>
            <a:pPr marL="514350" indent="-514350" algn="ctr" eaLnBrk="1" hangingPunct="1">
              <a:buNone/>
            </a:pPr>
            <a:r>
              <a:rPr lang="es-MX" i="1" dirty="0"/>
              <a:t>kuriakon</a:t>
            </a:r>
            <a:r>
              <a:rPr lang="es-MX" dirty="0"/>
              <a:t> que significa "perteneciente al Señor"</a:t>
            </a:r>
            <a:endParaRPr lang="en-US" dirty="0"/>
          </a:p>
          <a:p>
            <a:pPr marL="514350" indent="-514350" algn="ctr" eaLnBrk="1" hangingPunct="1">
              <a:buFont typeface="Arial" charset="0"/>
              <a:buNone/>
            </a:pPr>
            <a:endParaRPr lang="en-US" i="1" dirty="0"/>
          </a:p>
        </p:txBody>
      </p:sp>
    </p:spTree>
    <p:extLst>
      <p:ext uri="{BB962C8B-B14F-4D97-AF65-F5344CB8AC3E}">
        <p14:creationId xmlns:p14="http://schemas.microsoft.com/office/powerpoint/2010/main" val="17670902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3" name="Content Placeholder 2"/>
          <p:cNvSpPr>
            <a:spLocks noGrp="1"/>
          </p:cNvSpPr>
          <p:nvPr>
            <p:ph idx="1"/>
          </p:nvPr>
        </p:nvSpPr>
        <p:spPr>
          <a:xfrm>
            <a:off x="1066800" y="1981200"/>
            <a:ext cx="8001000" cy="3459162"/>
          </a:xfrm>
        </p:spPr>
        <p:txBody>
          <a:bodyPr rtlCol="0">
            <a:normAutofit/>
          </a:bodyPr>
          <a:lstStyle/>
          <a:p>
            <a:pPr eaLnBrk="1" fontAlgn="auto" hangingPunct="1">
              <a:spcAft>
                <a:spcPts val="0"/>
              </a:spcAft>
              <a:buFont typeface="Arial" pitchFamily="34" charset="0"/>
              <a:buNone/>
              <a:defRPr/>
            </a:pPr>
            <a:r>
              <a:rPr lang="en-US" sz="3600" dirty="0"/>
              <a:t>La naturaleza bíblica de la Iglesia</a:t>
            </a:r>
          </a:p>
          <a:p>
            <a:pPr eaLnBrk="1" fontAlgn="auto" hangingPunct="1">
              <a:spcAft>
                <a:spcPts val="0"/>
              </a:spcAft>
              <a:buFont typeface="Arial" pitchFamily="34" charset="0"/>
              <a:buNone/>
              <a:defRPr/>
            </a:pPr>
            <a:endParaRPr lang="en-US" sz="1000" dirty="0"/>
          </a:p>
          <a:p>
            <a:pPr eaLnBrk="1" fontAlgn="auto" hangingPunct="1">
              <a:spcAft>
                <a:spcPts val="0"/>
              </a:spcAft>
              <a:buFont typeface="Arial" pitchFamily="34" charset="0"/>
              <a:buNone/>
              <a:defRPr/>
            </a:pPr>
            <a:endParaRPr lang="en-US" sz="1000" dirty="0"/>
          </a:p>
          <a:p>
            <a:pPr marL="1771650" lvl="3" indent="-514350" eaLnBrk="1" fontAlgn="auto" hangingPunct="1">
              <a:spcAft>
                <a:spcPts val="0"/>
              </a:spcAft>
              <a:buClr>
                <a:schemeClr val="accent6"/>
              </a:buClr>
              <a:buFont typeface="Arial" pitchFamily="34" charset="0"/>
              <a:buAutoNum type="arabicPeriod"/>
              <a:defRPr/>
            </a:pPr>
            <a:r>
              <a:rPr lang="es-MX" sz="3200" dirty="0"/>
              <a:t>El Pueblo de Dios</a:t>
            </a:r>
          </a:p>
          <a:p>
            <a:pPr marL="1771650" lvl="3" indent="-514350" eaLnBrk="1" fontAlgn="auto" hangingPunct="1">
              <a:spcAft>
                <a:spcPts val="0"/>
              </a:spcAft>
              <a:buClr>
                <a:schemeClr val="accent6"/>
              </a:buClr>
              <a:buFont typeface="Arial" pitchFamily="34" charset="0"/>
              <a:buAutoNum type="arabicPeriod"/>
              <a:defRPr/>
            </a:pPr>
            <a:r>
              <a:rPr lang="es-MX" sz="3200" dirty="0"/>
              <a:t>El Cuerpo de Cristo</a:t>
            </a:r>
          </a:p>
          <a:p>
            <a:pPr marL="1771650" lvl="3" indent="-514350" eaLnBrk="1" fontAlgn="auto" hangingPunct="1">
              <a:spcAft>
                <a:spcPts val="0"/>
              </a:spcAft>
              <a:buClr>
                <a:schemeClr val="accent6"/>
              </a:buClr>
              <a:buFont typeface="Arial" pitchFamily="34" charset="0"/>
              <a:buAutoNum type="arabicPeriod"/>
              <a:defRPr/>
            </a:pPr>
            <a:r>
              <a:rPr lang="es-MX" sz="3200" dirty="0"/>
              <a:t>El templo del Espíritu</a:t>
            </a:r>
            <a:endParaRPr lang="en-US" dirty="0"/>
          </a:p>
        </p:txBody>
      </p:sp>
    </p:spTree>
    <p:extLst>
      <p:ext uri="{BB962C8B-B14F-4D97-AF65-F5344CB8AC3E}">
        <p14:creationId xmlns:p14="http://schemas.microsoft.com/office/powerpoint/2010/main" val="15863741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3" name="Content Placeholder 2"/>
          <p:cNvSpPr>
            <a:spLocks noGrp="1"/>
          </p:cNvSpPr>
          <p:nvPr>
            <p:ph idx="1"/>
          </p:nvPr>
        </p:nvSpPr>
        <p:spPr>
          <a:xfrm>
            <a:off x="1295400" y="1752600"/>
            <a:ext cx="7772400" cy="4267200"/>
          </a:xfrm>
        </p:spPr>
        <p:txBody>
          <a:bodyPr rtlCol="0">
            <a:normAutofit lnSpcReduction="10000"/>
          </a:bodyPr>
          <a:lstStyle/>
          <a:p>
            <a:pPr eaLnBrk="1" fontAlgn="auto" hangingPunct="1">
              <a:spcAft>
                <a:spcPts val="0"/>
              </a:spcAft>
              <a:buFont typeface="Arial" pitchFamily="34" charset="0"/>
              <a:buNone/>
              <a:defRPr/>
            </a:pPr>
            <a:r>
              <a:rPr lang="en-US" sz="3600" dirty="0"/>
              <a:t>Las funciones bíblicas de la Iglesia</a:t>
            </a:r>
          </a:p>
          <a:p>
            <a:pPr eaLnBrk="1" fontAlgn="auto" hangingPunct="1">
              <a:spcAft>
                <a:spcPts val="0"/>
              </a:spcAft>
              <a:buFont typeface="Arial" pitchFamily="34" charset="0"/>
              <a:buNone/>
              <a:defRPr/>
            </a:pPr>
            <a:endParaRPr lang="en-US" sz="2000" dirty="0"/>
          </a:p>
          <a:p>
            <a:pPr marL="2289175" lvl="3" indent="-914400" eaLnBrk="1" fontAlgn="auto" hangingPunct="1">
              <a:spcAft>
                <a:spcPts val="0"/>
              </a:spcAft>
              <a:buClr>
                <a:schemeClr val="accent6"/>
              </a:buClr>
              <a:buFont typeface="+mj-lt"/>
              <a:buAutoNum type="arabicPeriod"/>
              <a:defRPr/>
            </a:pPr>
            <a:r>
              <a:rPr lang="es-MX" sz="3200" dirty="0"/>
              <a:t>Adoración</a:t>
            </a:r>
          </a:p>
          <a:p>
            <a:pPr marL="2289175" lvl="3" indent="-914400" eaLnBrk="1" fontAlgn="auto" hangingPunct="1">
              <a:spcAft>
                <a:spcPts val="0"/>
              </a:spcAft>
              <a:buClr>
                <a:schemeClr val="accent6"/>
              </a:buClr>
              <a:buFont typeface="+mj-lt"/>
              <a:buAutoNum type="arabicPeriod"/>
              <a:defRPr/>
            </a:pPr>
            <a:r>
              <a:rPr lang="es-MX" sz="3200" dirty="0"/>
              <a:t>Instrucción</a:t>
            </a:r>
          </a:p>
          <a:p>
            <a:pPr marL="2289175" lvl="3" indent="-914400" eaLnBrk="1" fontAlgn="auto" hangingPunct="1">
              <a:spcAft>
                <a:spcPts val="0"/>
              </a:spcAft>
              <a:buClr>
                <a:schemeClr val="accent6"/>
              </a:buClr>
              <a:buFont typeface="+mj-lt"/>
              <a:buAutoNum type="arabicPeriod"/>
              <a:defRPr/>
            </a:pPr>
            <a:r>
              <a:rPr lang="es-MX" sz="3200" dirty="0"/>
              <a:t>Edificación</a:t>
            </a:r>
          </a:p>
          <a:p>
            <a:pPr marL="2289175" lvl="3" indent="-914400" eaLnBrk="1" fontAlgn="auto" hangingPunct="1">
              <a:spcAft>
                <a:spcPts val="0"/>
              </a:spcAft>
              <a:buClr>
                <a:schemeClr val="accent6"/>
              </a:buClr>
              <a:buFont typeface="+mj-lt"/>
              <a:buAutoNum type="arabicPeriod"/>
              <a:defRPr/>
            </a:pPr>
            <a:r>
              <a:rPr lang="es-MX" sz="3200" dirty="0"/>
              <a:t>Evangelización</a:t>
            </a:r>
          </a:p>
          <a:p>
            <a:pPr marL="2289175" lvl="3" indent="-914400" eaLnBrk="1" fontAlgn="auto" hangingPunct="1">
              <a:spcAft>
                <a:spcPts val="0"/>
              </a:spcAft>
              <a:buClr>
                <a:schemeClr val="accent6"/>
              </a:buClr>
              <a:buFont typeface="+mj-lt"/>
              <a:buAutoNum type="arabicPeriod"/>
              <a:defRPr/>
            </a:pPr>
            <a:r>
              <a:rPr lang="es-MX" sz="3200" dirty="0"/>
              <a:t>Organización</a:t>
            </a:r>
          </a:p>
          <a:p>
            <a:pPr marL="2289175" lvl="3" indent="-914400" eaLnBrk="1" fontAlgn="auto" hangingPunct="1">
              <a:spcAft>
                <a:spcPts val="0"/>
              </a:spcAft>
              <a:buClr>
                <a:schemeClr val="accent6"/>
              </a:buClr>
              <a:buFont typeface="+mj-lt"/>
              <a:buAutoNum type="arabicPeriod"/>
              <a:defRPr/>
            </a:pPr>
            <a:r>
              <a:rPr lang="es-MX" sz="3200" dirty="0"/>
              <a:t>Ordenanzas</a:t>
            </a:r>
            <a:endParaRPr lang="en-US" sz="3200" dirty="0"/>
          </a:p>
          <a:p>
            <a:pPr marL="514350" indent="-514350" eaLnBrk="1" fontAlgn="auto" hangingPunct="1">
              <a:spcAft>
                <a:spcPts val="0"/>
              </a:spcAft>
              <a:buFont typeface="Arial" pitchFamily="34" charset="0"/>
              <a:buAutoNum type="arabicPeriod"/>
              <a:defRPr/>
            </a:pPr>
            <a:endParaRPr lang="en-US" dirty="0"/>
          </a:p>
        </p:txBody>
      </p:sp>
    </p:spTree>
    <p:extLst>
      <p:ext uri="{BB962C8B-B14F-4D97-AF65-F5344CB8AC3E}">
        <p14:creationId xmlns:p14="http://schemas.microsoft.com/office/powerpoint/2010/main" val="39862137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7171" name="Content Placeholder 2"/>
          <p:cNvSpPr>
            <a:spLocks noGrp="1"/>
          </p:cNvSpPr>
          <p:nvPr>
            <p:ph idx="1"/>
          </p:nvPr>
        </p:nvSpPr>
        <p:spPr>
          <a:xfrm>
            <a:off x="685800" y="1371600"/>
            <a:ext cx="8001000" cy="4267200"/>
          </a:xfrm>
        </p:spPr>
        <p:txBody>
          <a:bodyPr/>
          <a:lstStyle/>
          <a:p>
            <a:pPr marL="514350" indent="-514350" eaLnBrk="1" hangingPunct="1">
              <a:buFont typeface="Arial" charset="0"/>
              <a:buNone/>
            </a:pPr>
            <a:endParaRPr lang="en-US" sz="1000" dirty="0"/>
          </a:p>
          <a:p>
            <a:pPr marL="514350" indent="-514350" eaLnBrk="1" hangingPunct="1">
              <a:buFont typeface="Arial" charset="0"/>
              <a:buNone/>
            </a:pPr>
            <a:endParaRPr lang="en-US" sz="1000" dirty="0"/>
          </a:p>
          <a:p>
            <a:pPr marL="514350" indent="-514350" eaLnBrk="1" hangingPunct="1">
              <a:buFont typeface="Arial" charset="0"/>
              <a:buNone/>
            </a:pPr>
            <a:endParaRPr lang="en-US" sz="1000" dirty="0"/>
          </a:p>
          <a:p>
            <a:pPr marL="514350" indent="-514350" eaLnBrk="1" hangingPunct="1">
              <a:buFont typeface="Arial" charset="0"/>
              <a:buNone/>
            </a:pPr>
            <a:endParaRPr lang="en-US" sz="1000" dirty="0"/>
          </a:p>
          <a:p>
            <a:pPr marL="514350" indent="-514350" eaLnBrk="1" hangingPunct="1">
              <a:buNone/>
            </a:pPr>
            <a:r>
              <a:rPr lang="en-US" i="1" dirty="0"/>
              <a:t>  Koinonia</a:t>
            </a:r>
            <a:r>
              <a:rPr lang="en-US" dirty="0"/>
              <a:t> – </a:t>
            </a:r>
            <a:r>
              <a:rPr lang="es-MX" dirty="0"/>
              <a:t>El Ingrediente para la vida de la comunidad</a:t>
            </a:r>
          </a:p>
          <a:p>
            <a:pPr marL="514350" indent="-514350" algn="ctr" eaLnBrk="1" hangingPunct="1">
              <a:buNone/>
            </a:pPr>
            <a:r>
              <a:rPr lang="en-US" dirty="0"/>
              <a:t>comunión </a:t>
            </a:r>
            <a:r>
              <a:rPr lang="en-US" sz="2000" dirty="0">
                <a:solidFill>
                  <a:schemeClr val="accent6"/>
                </a:solidFill>
                <a:latin typeface="Wingdings" pitchFamily="2" charset="2"/>
              </a:rPr>
              <a:t>l</a:t>
            </a:r>
            <a:r>
              <a:rPr lang="en-US" dirty="0"/>
              <a:t> compañerismo </a:t>
            </a:r>
            <a:r>
              <a:rPr lang="en-US" sz="2000" dirty="0">
                <a:solidFill>
                  <a:schemeClr val="accent6"/>
                </a:solidFill>
                <a:latin typeface="Wingdings" pitchFamily="2" charset="2"/>
              </a:rPr>
              <a:t>l</a:t>
            </a:r>
            <a:r>
              <a:rPr lang="en-US" dirty="0"/>
              <a:t> comunidad compartida</a:t>
            </a:r>
          </a:p>
          <a:p>
            <a:pPr marL="514350" indent="-514350" algn="ctr" eaLnBrk="1" hangingPunct="1">
              <a:buNone/>
            </a:pPr>
            <a:r>
              <a:rPr lang="es-MX" dirty="0"/>
              <a:t>En “el hacer" la iglesia a menudo podemos</a:t>
            </a:r>
          </a:p>
          <a:p>
            <a:pPr marL="514350" indent="-514350" algn="ctr" eaLnBrk="1" hangingPunct="1">
              <a:buNone/>
            </a:pPr>
            <a:r>
              <a:rPr lang="es-MX" dirty="0"/>
              <a:t>se olvidar "ser" la iglesia.</a:t>
            </a:r>
            <a:endParaRPr lang="en-US" sz="2800" dirty="0"/>
          </a:p>
        </p:txBody>
      </p:sp>
    </p:spTree>
    <p:extLst>
      <p:ext uri="{BB962C8B-B14F-4D97-AF65-F5344CB8AC3E}">
        <p14:creationId xmlns:p14="http://schemas.microsoft.com/office/powerpoint/2010/main" val="31627174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Program Files\Microsoft Office\MEDIA\CAGCAT10\j0149407.wmf"/>
          <p:cNvPicPr>
            <a:picLocks noChangeAspect="1" noChangeArrowheads="1"/>
          </p:cNvPicPr>
          <p:nvPr/>
        </p:nvPicPr>
        <p:blipFill>
          <a:blip r:embed="rId2" cstate="print"/>
          <a:srcRect/>
          <a:stretch>
            <a:fillRect/>
          </a:stretch>
        </p:blipFill>
        <p:spPr bwMode="auto">
          <a:xfrm>
            <a:off x="6858000" y="4261630"/>
            <a:ext cx="1988867" cy="2367770"/>
          </a:xfrm>
          <a:prstGeom prst="rect">
            <a:avLst/>
          </a:prstGeom>
          <a:noFill/>
          <a:ln w="28575">
            <a:solidFill>
              <a:schemeClr val="bg1"/>
            </a:solidFill>
          </a:ln>
          <a:effectLst>
            <a:glow rad="139700">
              <a:schemeClr val="tx1">
                <a:lumMod val="65000"/>
                <a:lumOff val="35000"/>
                <a:alpha val="40000"/>
              </a:schemeClr>
            </a:glow>
          </a:effectLst>
        </p:spPr>
      </p:pic>
      <p:pic>
        <p:nvPicPr>
          <p:cNvPr id="4" name="Picture 3" descr="BeyondSufferingPPSideImage.jpg"/>
          <p:cNvPicPr>
            <a:picLocks noChangeAspect="1"/>
          </p:cNvPicPr>
          <p:nvPr/>
        </p:nvPicPr>
        <p:blipFill>
          <a:blip r:embed="rId3" cstate="print"/>
          <a:srcRect/>
          <a:stretch>
            <a:fillRect/>
          </a:stretch>
        </p:blipFill>
        <p:spPr bwMode="auto">
          <a:xfrm>
            <a:off x="0" y="0"/>
            <a:ext cx="3035300" cy="6858000"/>
          </a:xfrm>
          <a:prstGeom prst="rect">
            <a:avLst/>
          </a:prstGeom>
          <a:noFill/>
          <a:ln w="9525">
            <a:noFill/>
            <a:miter lim="800000"/>
            <a:headEnd/>
            <a:tailEnd/>
          </a:ln>
        </p:spPr>
      </p:pic>
      <p:sp>
        <p:nvSpPr>
          <p:cNvPr id="8194" name="Title 1"/>
          <p:cNvSpPr>
            <a:spLocks noGrp="1"/>
          </p:cNvSpPr>
          <p:nvPr>
            <p:ph type="title"/>
          </p:nvPr>
        </p:nvSpPr>
        <p:spPr>
          <a:xfrm>
            <a:off x="0" y="1295400"/>
            <a:ext cx="9144000" cy="1143000"/>
          </a:xfrm>
        </p:spPr>
        <p:txBody>
          <a:bodyPr/>
          <a:lstStyle/>
          <a:p>
            <a:pPr eaLnBrk="1" hangingPunct="1"/>
            <a:r>
              <a:rPr lang="en-US" sz="4000" b="1" dirty="0"/>
              <a:t>¿Dónde se encuentra la Iglesia el día de hoy?</a:t>
            </a:r>
          </a:p>
        </p:txBody>
      </p:sp>
      <p:sp>
        <p:nvSpPr>
          <p:cNvPr id="8195" name="Content Placeholder 2"/>
          <p:cNvSpPr>
            <a:spLocks noGrp="1"/>
          </p:cNvSpPr>
          <p:nvPr>
            <p:ph idx="1"/>
          </p:nvPr>
        </p:nvSpPr>
        <p:spPr>
          <a:xfrm>
            <a:off x="457200" y="2408237"/>
            <a:ext cx="8229600" cy="4525963"/>
          </a:xfrm>
        </p:spPr>
        <p:txBody>
          <a:bodyPr/>
          <a:lstStyle/>
          <a:p>
            <a:pPr marL="514350" indent="-514350" algn="ctr" eaLnBrk="1" hangingPunct="1">
              <a:buNone/>
            </a:pPr>
            <a:r>
              <a:rPr lang="en-US" dirty="0"/>
              <a:t>¿Por qué tantas iglesias han perdido la marca? </a:t>
            </a:r>
          </a:p>
          <a:p>
            <a:pPr marL="0" indent="0" eaLnBrk="1" hangingPunct="1">
              <a:spcBef>
                <a:spcPts val="0"/>
              </a:spcBef>
              <a:buNone/>
            </a:pPr>
            <a:r>
              <a:rPr lang="es-MX" sz="2800" dirty="0"/>
              <a:t>Preferimos que nuestros miembros usen la ropa adecuada, conduzcan los autos adecuados  y que sepan la lengua vernácula adecuada. Pero esto es una ilusión y un malentendido</a:t>
            </a:r>
          </a:p>
          <a:p>
            <a:pPr marL="0" indent="0" eaLnBrk="1" hangingPunct="1">
              <a:spcBef>
                <a:spcPts val="0"/>
              </a:spcBef>
              <a:buNone/>
            </a:pPr>
            <a:r>
              <a:rPr lang="es-MX" sz="2800" dirty="0"/>
              <a:t>de lo que verdaderamente desea Dios...</a:t>
            </a:r>
            <a:endParaRPr lang="en-US" sz="2800" dirty="0"/>
          </a:p>
          <a:p>
            <a:pPr marL="0" indent="0" eaLnBrk="1" hangingPunct="1">
              <a:spcBef>
                <a:spcPts val="0"/>
              </a:spcBef>
              <a:buFont typeface="Arial" charset="0"/>
              <a:buNone/>
            </a:pPr>
            <a:r>
              <a:rPr lang="en-US" sz="2800" dirty="0"/>
              <a:t> </a:t>
            </a:r>
            <a:r>
              <a:rPr lang="en-US" sz="1000" dirty="0"/>
              <a:t>                                                                            </a:t>
            </a:r>
            <a:r>
              <a:rPr lang="en-US" sz="4000" b="1" dirty="0">
                <a:ln>
                  <a:solidFill>
                    <a:schemeClr val="tx1"/>
                  </a:solidFill>
                </a:ln>
                <a:solidFill>
                  <a:schemeClr val="accent6"/>
                </a:solidFill>
              </a:rPr>
              <a:t>nuestro quebrantamiento. </a:t>
            </a:r>
          </a:p>
        </p:txBody>
      </p:sp>
    </p:spTree>
    <p:extLst>
      <p:ext uri="{BB962C8B-B14F-4D97-AF65-F5344CB8AC3E}">
        <p14:creationId xmlns:p14="http://schemas.microsoft.com/office/powerpoint/2010/main" val="27496634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9219" name="Content Placeholder 2"/>
          <p:cNvSpPr>
            <a:spLocks noGrp="1"/>
          </p:cNvSpPr>
          <p:nvPr>
            <p:ph idx="1"/>
          </p:nvPr>
        </p:nvSpPr>
        <p:spPr>
          <a:xfrm>
            <a:off x="457200" y="1524000"/>
            <a:ext cx="8229600" cy="4525963"/>
          </a:xfrm>
        </p:spPr>
        <p:txBody>
          <a:bodyPr/>
          <a:lstStyle/>
          <a:p>
            <a:pPr marL="514350" indent="-514350" eaLnBrk="1" hangingPunct="1">
              <a:buFont typeface="Arial" charset="0"/>
              <a:buNone/>
            </a:pPr>
            <a:endParaRPr lang="en-US" sz="2800" dirty="0"/>
          </a:p>
          <a:p>
            <a:pPr marL="514350" indent="-514350" algn="ctr" eaLnBrk="1" hangingPunct="1">
              <a:buNone/>
            </a:pPr>
            <a:r>
              <a:rPr lang="en-US" sz="3600" dirty="0"/>
              <a:t>La Iglesia como un cuerpo </a:t>
            </a:r>
            <a:r>
              <a:rPr lang="en-US" sz="3600" i="1" dirty="0">
                <a:effectLst>
                  <a:outerShdw blurRad="50800" dist="50800" dir="5400000" algn="ctr" rotWithShape="0">
                    <a:schemeClr val="accent6"/>
                  </a:outerShdw>
                </a:effectLst>
              </a:rPr>
              <a:t>roto</a:t>
            </a:r>
            <a:endParaRPr lang="en-US" sz="3600" i="1" dirty="0"/>
          </a:p>
          <a:p>
            <a:pPr marL="514350" indent="-514350" eaLnBrk="1" hangingPunct="1">
              <a:buFont typeface="Arial" charset="0"/>
              <a:buNone/>
            </a:pPr>
            <a:endParaRPr lang="en-US" sz="2000" dirty="0"/>
          </a:p>
          <a:p>
            <a:pPr marL="463550" indent="-463550" algn="ctr" eaLnBrk="1" hangingPunct="1">
              <a:buClr>
                <a:schemeClr val="accent6"/>
              </a:buClr>
            </a:pPr>
            <a:r>
              <a:rPr lang="es-MX" dirty="0"/>
              <a:t>Cristo es el último ejemplo de identificación.</a:t>
            </a:r>
          </a:p>
          <a:p>
            <a:pPr marL="463550" indent="-463550" algn="ctr" eaLnBrk="1" hangingPunct="1">
              <a:buClr>
                <a:schemeClr val="accent6"/>
              </a:buClr>
            </a:pPr>
            <a:endParaRPr lang="es-MX" dirty="0"/>
          </a:p>
          <a:p>
            <a:pPr marL="463550" indent="-463550" algn="ctr" eaLnBrk="1" hangingPunct="1">
              <a:buClr>
                <a:schemeClr val="accent6"/>
              </a:buClr>
            </a:pPr>
            <a:r>
              <a:rPr lang="es-MX" dirty="0"/>
              <a:t>A través del ministerio relacional para y con la gente rota, Dios se rompe, bendice  y regala vidas transformadas y desinteresadas.</a:t>
            </a:r>
            <a:endParaRPr lang="en-US" dirty="0"/>
          </a:p>
        </p:txBody>
      </p:sp>
    </p:spTree>
    <p:extLst>
      <p:ext uri="{BB962C8B-B14F-4D97-AF65-F5344CB8AC3E}">
        <p14:creationId xmlns:p14="http://schemas.microsoft.com/office/powerpoint/2010/main" val="13563637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0243" name="Content Placeholder 2"/>
          <p:cNvSpPr>
            <a:spLocks noGrp="1"/>
          </p:cNvSpPr>
          <p:nvPr>
            <p:ph idx="1"/>
          </p:nvPr>
        </p:nvSpPr>
        <p:spPr>
          <a:xfrm>
            <a:off x="304800" y="1143000"/>
            <a:ext cx="8229600" cy="2514600"/>
          </a:xfrm>
        </p:spPr>
        <p:txBody>
          <a:bodyPr/>
          <a:lstStyle/>
          <a:p>
            <a:pPr marL="514350" indent="-514350" eaLnBrk="1" hangingPunct="1">
              <a:buNone/>
            </a:pPr>
            <a:r>
              <a:rPr lang="en-US" sz="3600" dirty="0"/>
              <a:t>La Iglesia como cuerpo </a:t>
            </a:r>
            <a:r>
              <a:rPr lang="en-US" sz="3600" i="1" dirty="0">
                <a:effectLst>
                  <a:outerShdw blurRad="50800" dist="50800" dir="5400000" algn="ctr" rotWithShape="0">
                    <a:schemeClr val="accent6"/>
                  </a:outerShdw>
                </a:effectLst>
              </a:rPr>
              <a:t>sufriente</a:t>
            </a:r>
            <a:r>
              <a:rPr lang="en-US" sz="3600" dirty="0"/>
              <a:t> </a:t>
            </a:r>
          </a:p>
          <a:p>
            <a:pPr marL="514350" indent="-514350" eaLnBrk="1" hangingPunct="1">
              <a:buNone/>
            </a:pPr>
            <a:endParaRPr lang="en-US" sz="1000" dirty="0"/>
          </a:p>
          <a:p>
            <a:pPr marL="1377950" lvl="1" indent="-514350" eaLnBrk="1" hangingPunct="1">
              <a:buClr>
                <a:schemeClr val="accent6"/>
              </a:buClr>
              <a:buFont typeface="Calibri" pitchFamily="34" charset="0"/>
              <a:buAutoNum type="arabicPeriod"/>
            </a:pPr>
            <a:r>
              <a:rPr lang="es-MX" sz="3200" dirty="0"/>
              <a:t>Jesús, el Siervo Sufriente</a:t>
            </a:r>
          </a:p>
          <a:p>
            <a:pPr marL="1377950" lvl="1" indent="-514350" eaLnBrk="1" hangingPunct="1">
              <a:buClr>
                <a:schemeClr val="accent6"/>
              </a:buClr>
              <a:buFont typeface="Calibri" pitchFamily="34" charset="0"/>
              <a:buAutoNum type="arabicPeriod"/>
            </a:pPr>
            <a:r>
              <a:rPr lang="es-MX" sz="3200" dirty="0"/>
              <a:t>Llamada de Pablo al sufrimiento</a:t>
            </a:r>
          </a:p>
          <a:p>
            <a:pPr marL="1377950" lvl="1" indent="-514350" eaLnBrk="1" hangingPunct="1">
              <a:buClr>
                <a:schemeClr val="accent6"/>
              </a:buClr>
              <a:buFont typeface="Calibri" pitchFamily="34" charset="0"/>
              <a:buAutoNum type="arabicPeriod"/>
            </a:pPr>
            <a:r>
              <a:rPr lang="es-MX" sz="3200" dirty="0"/>
              <a:t>Llamado de la Iglesia al sufrimiento </a:t>
            </a:r>
            <a:endParaRPr lang="en-US" sz="2400" dirty="0"/>
          </a:p>
          <a:p>
            <a:pPr marL="914400" lvl="1" indent="-514350" algn="ctr" eaLnBrk="1" hangingPunct="1">
              <a:buFont typeface="Arial" charset="0"/>
              <a:buNone/>
            </a:pPr>
            <a:endParaRPr lang="en-US" sz="2400" dirty="0"/>
          </a:p>
          <a:p>
            <a:pPr marL="514350" indent="-514350" eaLnBrk="1" hangingPunct="1">
              <a:buFont typeface="Arial" charset="0"/>
              <a:buNone/>
            </a:pPr>
            <a:endParaRPr lang="en-US" sz="2800" dirty="0"/>
          </a:p>
          <a:p>
            <a:pPr marL="514350" indent="-514350" eaLnBrk="1" hangingPunct="1">
              <a:buFont typeface="Arial" charset="0"/>
              <a:buNone/>
            </a:pPr>
            <a:endParaRPr lang="en-US" sz="2800" dirty="0"/>
          </a:p>
        </p:txBody>
      </p:sp>
      <p:sp>
        <p:nvSpPr>
          <p:cNvPr id="10244" name="TextBox 4"/>
          <p:cNvSpPr txBox="1">
            <a:spLocks noChangeArrowheads="1"/>
          </p:cNvSpPr>
          <p:nvPr/>
        </p:nvSpPr>
        <p:spPr bwMode="auto">
          <a:xfrm>
            <a:off x="0" y="4495800"/>
            <a:ext cx="9144000" cy="1384995"/>
          </a:xfrm>
          <a:prstGeom prst="rect">
            <a:avLst/>
          </a:prstGeom>
          <a:noFill/>
          <a:ln w="9525">
            <a:noFill/>
            <a:miter lim="800000"/>
            <a:headEnd/>
            <a:tailEnd/>
          </a:ln>
        </p:spPr>
        <p:txBody>
          <a:bodyPr wrap="square">
            <a:spAutoFit/>
          </a:bodyPr>
          <a:lstStyle/>
          <a:p>
            <a:pPr algn="ctr"/>
            <a:r>
              <a:rPr lang="es-MX" sz="2800" dirty="0">
                <a:latin typeface="Calibri" pitchFamily="34" charset="0"/>
              </a:rPr>
              <a:t>La intención de Dios para su Iglesia es que nosotros</a:t>
            </a:r>
          </a:p>
          <a:p>
            <a:pPr algn="ctr"/>
            <a:r>
              <a:rPr lang="es-MX" sz="2800" dirty="0">
                <a:latin typeface="Calibri" pitchFamily="34" charset="0"/>
              </a:rPr>
              <a:t>abracemos a nuestro propio sufrimiento, así como</a:t>
            </a:r>
          </a:p>
          <a:p>
            <a:pPr algn="ctr"/>
            <a:r>
              <a:rPr lang="es-MX" sz="2800" dirty="0">
                <a:latin typeface="Calibri" pitchFamily="34" charset="0"/>
              </a:rPr>
              <a:t>abrazamos a los que sufren.</a:t>
            </a:r>
            <a:endParaRPr lang="en-US" sz="2800" dirty="0">
              <a:latin typeface="Calibri" pitchFamily="34" charset="0"/>
            </a:endParaRPr>
          </a:p>
        </p:txBody>
      </p:sp>
    </p:spTree>
    <p:extLst>
      <p:ext uri="{BB962C8B-B14F-4D97-AF65-F5344CB8AC3E}">
        <p14:creationId xmlns:p14="http://schemas.microsoft.com/office/powerpoint/2010/main" val="38154336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0243" name="Content Placeholder 2"/>
          <p:cNvSpPr>
            <a:spLocks noGrp="1"/>
          </p:cNvSpPr>
          <p:nvPr>
            <p:ph idx="1"/>
          </p:nvPr>
        </p:nvSpPr>
        <p:spPr>
          <a:xfrm>
            <a:off x="457200" y="2057400"/>
            <a:ext cx="8229600" cy="3505200"/>
          </a:xfrm>
        </p:spPr>
        <p:txBody>
          <a:bodyPr/>
          <a:lstStyle/>
          <a:p>
            <a:pPr marL="514350" indent="-514350" eaLnBrk="1" hangingPunct="1">
              <a:buNone/>
            </a:pPr>
            <a:r>
              <a:rPr lang="en-US" sz="3600" dirty="0"/>
              <a:t>La Iglesia puede tener un cuerpo </a:t>
            </a:r>
            <a:r>
              <a:rPr lang="en-US" sz="3600" i="1" dirty="0">
                <a:effectLst>
                  <a:outerShdw blurRad="50800" dist="50800" dir="5400000" algn="ctr" rotWithShape="0">
                    <a:schemeClr val="accent6"/>
                  </a:outerShdw>
                </a:effectLst>
              </a:rPr>
              <a:t>maduro</a:t>
            </a:r>
            <a:endParaRPr lang="en-US" sz="3600" dirty="0"/>
          </a:p>
          <a:p>
            <a:pPr marL="514350" indent="-514350" eaLnBrk="1" hangingPunct="1">
              <a:buNone/>
            </a:pPr>
            <a:endParaRPr lang="en-US" sz="1000" dirty="0"/>
          </a:p>
          <a:p>
            <a:pPr marL="1377950" lvl="1" indent="-514350" eaLnBrk="1" hangingPunct="1">
              <a:buClr>
                <a:schemeClr val="accent6"/>
              </a:buClr>
              <a:buFont typeface="Calibri" pitchFamily="34" charset="0"/>
              <a:buAutoNum type="arabicPeriod"/>
            </a:pPr>
            <a:r>
              <a:rPr lang="es-MX" sz="3200" dirty="0"/>
              <a:t>El privilegio de ministerio a los quebrantados</a:t>
            </a:r>
          </a:p>
          <a:p>
            <a:pPr marL="1377950" lvl="1" indent="-514350" eaLnBrk="1" hangingPunct="1">
              <a:buClr>
                <a:schemeClr val="accent6"/>
              </a:buClr>
              <a:buFont typeface="Calibri" pitchFamily="34" charset="0"/>
              <a:buAutoNum type="arabicPeriod"/>
            </a:pPr>
            <a:r>
              <a:rPr lang="es-MX" sz="3200" dirty="0"/>
              <a:t>El privilegio de unirse al sacerdocio</a:t>
            </a:r>
          </a:p>
          <a:p>
            <a:pPr marL="1377950" lvl="1" indent="-514350" eaLnBrk="1" hangingPunct="1">
              <a:buClr>
                <a:schemeClr val="accent6"/>
              </a:buClr>
              <a:buFont typeface="Calibri" pitchFamily="34" charset="0"/>
              <a:buAutoNum type="arabicPeriod"/>
            </a:pPr>
            <a:r>
              <a:rPr lang="es-MX" sz="3200" dirty="0"/>
              <a:t>El privilegio de entender nuestro llamado a servir</a:t>
            </a:r>
            <a:endParaRPr lang="en-US" sz="2400" dirty="0"/>
          </a:p>
          <a:p>
            <a:pPr marL="914400" lvl="1" indent="-514350" algn="ctr" eaLnBrk="1" hangingPunct="1">
              <a:buFont typeface="Arial" charset="0"/>
              <a:buNone/>
            </a:pPr>
            <a:endParaRPr lang="en-US" sz="2400" dirty="0"/>
          </a:p>
          <a:p>
            <a:pPr marL="514350" indent="-514350" eaLnBrk="1" hangingPunct="1">
              <a:buFont typeface="Arial" charset="0"/>
              <a:buNone/>
            </a:pPr>
            <a:endParaRPr lang="en-US" sz="2800" dirty="0"/>
          </a:p>
          <a:p>
            <a:pPr marL="514350" indent="-514350" eaLnBrk="1" hangingPunct="1">
              <a:buFont typeface="Arial" charset="0"/>
              <a:buNone/>
            </a:pPr>
            <a:endParaRPr lang="en-US" sz="2800" dirty="0"/>
          </a:p>
        </p:txBody>
      </p:sp>
    </p:spTree>
    <p:extLst>
      <p:ext uri="{BB962C8B-B14F-4D97-AF65-F5344CB8AC3E}">
        <p14:creationId xmlns:p14="http://schemas.microsoft.com/office/powerpoint/2010/main" val="8663552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2290" name="Title 1"/>
          <p:cNvSpPr>
            <a:spLocks noGrp="1"/>
          </p:cNvSpPr>
          <p:nvPr>
            <p:ph type="title"/>
          </p:nvPr>
        </p:nvSpPr>
        <p:spPr>
          <a:xfrm>
            <a:off x="0" y="1600200"/>
            <a:ext cx="9144000" cy="1143000"/>
          </a:xfrm>
        </p:spPr>
        <p:txBody>
          <a:bodyPr/>
          <a:lstStyle/>
          <a:p>
            <a:pPr eaLnBrk="1" hangingPunct="1"/>
            <a:r>
              <a:rPr lang="en-US" sz="4000" b="1" dirty="0"/>
              <a:t>Aplicaciones prácticas </a:t>
            </a:r>
            <a:br>
              <a:rPr lang="en-US" sz="4000" b="1" dirty="0"/>
            </a:br>
            <a:r>
              <a:rPr lang="en-US" sz="4000" b="1" dirty="0"/>
              <a:t>para la Iglesia</a:t>
            </a:r>
          </a:p>
        </p:txBody>
      </p:sp>
      <p:sp>
        <p:nvSpPr>
          <p:cNvPr id="12291" name="Content Placeholder 2"/>
          <p:cNvSpPr>
            <a:spLocks noGrp="1"/>
          </p:cNvSpPr>
          <p:nvPr>
            <p:ph idx="1"/>
          </p:nvPr>
        </p:nvSpPr>
        <p:spPr>
          <a:xfrm>
            <a:off x="457200" y="3048000"/>
            <a:ext cx="8229600" cy="2362200"/>
          </a:xfrm>
        </p:spPr>
        <p:txBody>
          <a:bodyPr/>
          <a:lstStyle/>
          <a:p>
            <a:pPr algn="ctr" eaLnBrk="1" hangingPunct="1">
              <a:buNone/>
            </a:pPr>
            <a:r>
              <a:rPr lang="es-MX" dirty="0"/>
              <a:t>Es la Iglesia que busca a Dios con la oración para tener un corazón sensible hacia aquellos</a:t>
            </a:r>
          </a:p>
          <a:p>
            <a:pPr algn="ctr" eaLnBrk="1" hangingPunct="1">
              <a:buNone/>
            </a:pPr>
            <a:r>
              <a:rPr lang="es-MX" dirty="0"/>
              <a:t>que se encuentran en necesidad y que halla las oportunidades</a:t>
            </a:r>
          </a:p>
          <a:p>
            <a:pPr algn="ctr" eaLnBrk="1" hangingPunct="1">
              <a:buNone/>
            </a:pPr>
            <a:r>
              <a:rPr lang="es-MX" dirty="0"/>
              <a:t>para el ministerio más rico.</a:t>
            </a:r>
            <a:endParaRPr lang="en-US" dirty="0"/>
          </a:p>
        </p:txBody>
      </p:sp>
    </p:spTree>
    <p:extLst>
      <p:ext uri="{BB962C8B-B14F-4D97-AF65-F5344CB8AC3E}">
        <p14:creationId xmlns:p14="http://schemas.microsoft.com/office/powerpoint/2010/main" val="3836202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4098" name="Title 1"/>
          <p:cNvSpPr>
            <a:spLocks noGrp="1"/>
          </p:cNvSpPr>
          <p:nvPr>
            <p:ph type="title"/>
          </p:nvPr>
        </p:nvSpPr>
        <p:spPr>
          <a:xfrm>
            <a:off x="0" y="1676400"/>
            <a:ext cx="9144000" cy="1143000"/>
          </a:xfrm>
        </p:spPr>
        <p:txBody>
          <a:bodyPr/>
          <a:lstStyle/>
          <a:p>
            <a:pPr eaLnBrk="1" hangingPunct="1"/>
            <a:r>
              <a:rPr lang="en-US" sz="4000" b="1" dirty="0"/>
              <a:t>La concentración de Lucas en el Reino de Dios</a:t>
            </a:r>
          </a:p>
        </p:txBody>
      </p:sp>
      <p:sp>
        <p:nvSpPr>
          <p:cNvPr id="4099" name="Content Placeholder 2"/>
          <p:cNvSpPr>
            <a:spLocks noGrp="1"/>
          </p:cNvSpPr>
          <p:nvPr>
            <p:ph idx="1"/>
          </p:nvPr>
        </p:nvSpPr>
        <p:spPr>
          <a:xfrm>
            <a:off x="457200" y="3276600"/>
            <a:ext cx="8229600" cy="1981200"/>
          </a:xfrm>
        </p:spPr>
        <p:txBody>
          <a:bodyPr/>
          <a:lstStyle/>
          <a:p>
            <a:pPr algn="ctr" eaLnBrk="1" hangingPunct="1">
              <a:buFont typeface="Arial" charset="0"/>
              <a:buNone/>
            </a:pPr>
            <a:r>
              <a:rPr lang="es-MX" dirty="0"/>
              <a:t>Lucas abre la lente a través del cual</a:t>
            </a:r>
          </a:p>
          <a:p>
            <a:pPr algn="ctr" eaLnBrk="1" hangingPunct="1">
              <a:buNone/>
            </a:pPr>
            <a:r>
              <a:rPr lang="es-MX" dirty="0"/>
              <a:t>llegamos a entender la compasión de Dios hacia los marginados y pecadores.</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3314" name="Title 1"/>
          <p:cNvSpPr>
            <a:spLocks noGrp="1"/>
          </p:cNvSpPr>
          <p:nvPr>
            <p:ph type="title"/>
          </p:nvPr>
        </p:nvSpPr>
        <p:spPr>
          <a:xfrm>
            <a:off x="0" y="1265238"/>
            <a:ext cx="9144000" cy="1782762"/>
          </a:xfrm>
        </p:spPr>
        <p:txBody>
          <a:bodyPr/>
          <a:lstStyle/>
          <a:p>
            <a:pPr eaLnBrk="1" hangingPunct="1"/>
            <a:r>
              <a:rPr lang="es-MX" sz="4000" b="1" dirty="0"/>
              <a:t>Siete movimientos de ministerio para  personas con discapacidad</a:t>
            </a:r>
            <a:endParaRPr lang="en-US" sz="4000" b="1" dirty="0"/>
          </a:p>
        </p:txBody>
      </p:sp>
      <p:sp>
        <p:nvSpPr>
          <p:cNvPr id="13315" name="Content Placeholder 2"/>
          <p:cNvSpPr>
            <a:spLocks noGrp="1"/>
          </p:cNvSpPr>
          <p:nvPr>
            <p:ph idx="1"/>
          </p:nvPr>
        </p:nvSpPr>
        <p:spPr>
          <a:xfrm>
            <a:off x="2209800" y="3094037"/>
            <a:ext cx="7086600" cy="4525963"/>
          </a:xfrm>
        </p:spPr>
        <p:txBody>
          <a:bodyPr/>
          <a:lstStyle/>
          <a:p>
            <a:pPr marL="514350" indent="-514350" eaLnBrk="1" hangingPunct="1">
              <a:buFont typeface="Arial" charset="0"/>
              <a:buAutoNum type="arabicPeriod"/>
            </a:pPr>
            <a:r>
              <a:rPr lang="en-US" sz="2800" dirty="0"/>
              <a:t>Ministerio de compañerismo</a:t>
            </a:r>
          </a:p>
          <a:p>
            <a:pPr marL="514350" indent="-514350" eaLnBrk="1" hangingPunct="1">
              <a:buFont typeface="Arial" charset="0"/>
              <a:buNone/>
            </a:pPr>
            <a:r>
              <a:rPr lang="en-US" sz="2800" dirty="0"/>
              <a:t>	 (Programa </a:t>
            </a:r>
            <a:r>
              <a:rPr lang="en-US" sz="2800" b="1" dirty="0">
                <a:solidFill>
                  <a:schemeClr val="accent6"/>
                </a:solidFill>
              </a:rPr>
              <a:t>→ </a:t>
            </a:r>
            <a:r>
              <a:rPr lang="en-US" sz="2800" dirty="0"/>
              <a:t>Presencia)</a:t>
            </a:r>
          </a:p>
          <a:p>
            <a:pPr marL="514350" indent="-514350" eaLnBrk="1" hangingPunct="1">
              <a:buFont typeface="Arial" charset="0"/>
              <a:buNone/>
            </a:pPr>
            <a:r>
              <a:rPr lang="en-US" sz="2800" dirty="0"/>
              <a:t>2.  Ministerio del mundo </a:t>
            </a:r>
          </a:p>
          <a:p>
            <a:pPr marL="514350" indent="-514350" eaLnBrk="1" hangingPunct="1">
              <a:buFont typeface="Arial" charset="0"/>
              <a:buNone/>
            </a:pPr>
            <a:r>
              <a:rPr lang="en-US" sz="2800" dirty="0"/>
              <a:t>	(Cuantitativo</a:t>
            </a:r>
            <a:r>
              <a:rPr lang="en-US" sz="2800" dirty="0">
                <a:solidFill>
                  <a:schemeClr val="accent6"/>
                </a:solidFill>
              </a:rPr>
              <a:t> </a:t>
            </a:r>
            <a:r>
              <a:rPr lang="en-US" sz="2800" b="1" dirty="0">
                <a:solidFill>
                  <a:schemeClr val="accent6"/>
                </a:solidFill>
              </a:rPr>
              <a:t>→</a:t>
            </a:r>
            <a:r>
              <a:rPr lang="en-US" sz="2800" dirty="0">
                <a:solidFill>
                  <a:schemeClr val="accent6"/>
                </a:solidFill>
              </a:rPr>
              <a:t> </a:t>
            </a:r>
            <a:r>
              <a:rPr lang="en-US" sz="2800" dirty="0"/>
              <a:t>Cualitativo)</a:t>
            </a:r>
          </a:p>
          <a:p>
            <a:pPr marL="514350" indent="-514350" eaLnBrk="1" hangingPunct="1">
              <a:buFont typeface="Arial" charset="0"/>
              <a:buNone/>
            </a:pPr>
            <a:r>
              <a:rPr lang="en-US" sz="2800" dirty="0"/>
              <a:t>3.  Ministerio de obediencia</a:t>
            </a:r>
          </a:p>
          <a:p>
            <a:pPr marL="514350" indent="-514350" eaLnBrk="1" hangingPunct="1">
              <a:buFont typeface="Arial" charset="0"/>
              <a:buNone/>
            </a:pPr>
            <a:r>
              <a:rPr lang="en-US" sz="2800" dirty="0"/>
              <a:t>	(Conveniencia </a:t>
            </a:r>
            <a:r>
              <a:rPr lang="en-US" sz="2800" b="1" dirty="0">
                <a:solidFill>
                  <a:schemeClr val="accent6"/>
                </a:solidFill>
              </a:rPr>
              <a:t>→</a:t>
            </a:r>
            <a:r>
              <a:rPr lang="en-US" sz="2800" b="1" dirty="0"/>
              <a:t> </a:t>
            </a:r>
            <a:r>
              <a:rPr lang="en-US" sz="2800" dirty="0"/>
              <a:t>Convicción)</a:t>
            </a:r>
          </a:p>
        </p:txBody>
      </p:sp>
    </p:spTree>
    <p:extLst>
      <p:ext uri="{BB962C8B-B14F-4D97-AF65-F5344CB8AC3E}">
        <p14:creationId xmlns:p14="http://schemas.microsoft.com/office/powerpoint/2010/main" val="8916992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3" name="Content Placeholder 2"/>
          <p:cNvSpPr>
            <a:spLocks noGrp="1"/>
          </p:cNvSpPr>
          <p:nvPr>
            <p:ph idx="1"/>
          </p:nvPr>
        </p:nvSpPr>
        <p:spPr>
          <a:xfrm>
            <a:off x="2133600" y="2027237"/>
            <a:ext cx="6400800" cy="4525963"/>
          </a:xfrm>
        </p:spPr>
        <p:txBody>
          <a:bodyPr rtlCol="0">
            <a:normAutofit lnSpcReduction="10000"/>
          </a:bodyPr>
          <a:lstStyle/>
          <a:p>
            <a:pPr marL="514350" indent="-514350" eaLnBrk="1" fontAlgn="auto" hangingPunct="1">
              <a:spcAft>
                <a:spcPts val="0"/>
              </a:spcAft>
              <a:buFont typeface="Arial" pitchFamily="34" charset="0"/>
              <a:buNone/>
              <a:defRPr/>
            </a:pPr>
            <a:r>
              <a:rPr lang="en-US" sz="2800" dirty="0"/>
              <a:t>4.  Ministerio de identificación</a:t>
            </a:r>
          </a:p>
          <a:p>
            <a:pPr marL="514350" indent="-514350" eaLnBrk="1" fontAlgn="auto" hangingPunct="1">
              <a:spcAft>
                <a:spcPts val="0"/>
              </a:spcAft>
              <a:buFont typeface="Arial" pitchFamily="34" charset="0"/>
              <a:buNone/>
              <a:defRPr/>
            </a:pPr>
            <a:r>
              <a:rPr lang="en-US" sz="2800" dirty="0"/>
              <a:t>	(Ser entendido</a:t>
            </a:r>
            <a:r>
              <a:rPr lang="en-US" sz="2800" b="1" dirty="0">
                <a:solidFill>
                  <a:schemeClr val="accent6"/>
                </a:solidFill>
              </a:rPr>
              <a:t> → </a:t>
            </a:r>
            <a:r>
              <a:rPr lang="en-US" sz="2800" dirty="0"/>
              <a:t>Entendimiento)</a:t>
            </a:r>
          </a:p>
          <a:p>
            <a:pPr marL="514350" indent="-514350" eaLnBrk="1" fontAlgn="auto" hangingPunct="1">
              <a:spcAft>
                <a:spcPts val="0"/>
              </a:spcAft>
              <a:buFont typeface="Arial" pitchFamily="34" charset="0"/>
              <a:buNone/>
              <a:defRPr/>
            </a:pPr>
            <a:r>
              <a:rPr lang="en-US" sz="2800" dirty="0"/>
              <a:t>5.  Ministerio de oración</a:t>
            </a:r>
          </a:p>
          <a:p>
            <a:pPr marL="514350" indent="-514350" eaLnBrk="1" fontAlgn="auto" hangingPunct="1">
              <a:spcAft>
                <a:spcPts val="0"/>
              </a:spcAft>
              <a:buFont typeface="Arial" pitchFamily="34" charset="0"/>
              <a:buNone/>
              <a:defRPr/>
            </a:pPr>
            <a:r>
              <a:rPr lang="en-US" sz="2800" dirty="0"/>
              <a:t>	(Ser importante </a:t>
            </a:r>
            <a:r>
              <a:rPr lang="en-US" sz="2800" b="1" dirty="0">
                <a:solidFill>
                  <a:schemeClr val="accent6"/>
                </a:solidFill>
              </a:rPr>
              <a:t>→ </a:t>
            </a:r>
            <a:r>
              <a:rPr lang="en-US" sz="2800" dirty="0"/>
              <a:t>Estar disponible)</a:t>
            </a:r>
          </a:p>
          <a:p>
            <a:pPr marL="514350" indent="-514350" eaLnBrk="1" fontAlgn="auto" hangingPunct="1">
              <a:spcAft>
                <a:spcPts val="0"/>
              </a:spcAft>
              <a:buFont typeface="Arial" pitchFamily="34" charset="0"/>
              <a:buNone/>
              <a:defRPr/>
            </a:pPr>
            <a:r>
              <a:rPr lang="en-US" sz="2800" dirty="0"/>
              <a:t>6.  Ministerio del espíritu</a:t>
            </a:r>
          </a:p>
          <a:p>
            <a:pPr marL="514350" indent="-514350" eaLnBrk="1" fontAlgn="auto" hangingPunct="1">
              <a:spcAft>
                <a:spcPts val="0"/>
              </a:spcAft>
              <a:buNone/>
              <a:defRPr/>
            </a:pPr>
            <a:r>
              <a:rPr lang="en-US" sz="2800" dirty="0"/>
              <a:t>	(Ser escuchado </a:t>
            </a:r>
            <a:r>
              <a:rPr lang="en-US" sz="2800" b="1" dirty="0">
                <a:solidFill>
                  <a:schemeClr val="accent6"/>
                </a:solidFill>
              </a:rPr>
              <a:t>→ </a:t>
            </a:r>
            <a:r>
              <a:rPr lang="en-US" sz="2800" dirty="0"/>
              <a:t>Escuchar con intención)</a:t>
            </a:r>
          </a:p>
          <a:p>
            <a:pPr marL="514350" indent="-514350" eaLnBrk="1" fontAlgn="auto" hangingPunct="1">
              <a:spcAft>
                <a:spcPts val="0"/>
              </a:spcAft>
              <a:buNone/>
              <a:defRPr/>
            </a:pPr>
            <a:r>
              <a:rPr lang="en-US" sz="2800" dirty="0"/>
              <a:t> 7. Ministerio de reciprocidad</a:t>
            </a:r>
          </a:p>
          <a:p>
            <a:pPr marL="514350" indent="-514350" eaLnBrk="1" fontAlgn="auto" hangingPunct="1">
              <a:spcAft>
                <a:spcPts val="0"/>
              </a:spcAft>
              <a:buNone/>
              <a:defRPr/>
            </a:pPr>
            <a:r>
              <a:rPr lang="en-US" sz="2800" dirty="0"/>
              <a:t>	(Enseñar </a:t>
            </a:r>
            <a:r>
              <a:rPr lang="en-US" sz="2800" b="1" dirty="0">
                <a:solidFill>
                  <a:schemeClr val="accent6"/>
                </a:solidFill>
              </a:rPr>
              <a:t>→ </a:t>
            </a:r>
            <a:r>
              <a:rPr lang="en-US" sz="2800" dirty="0"/>
              <a:t>Ser enseñado)</a:t>
            </a:r>
          </a:p>
        </p:txBody>
      </p:sp>
    </p:spTree>
    <p:extLst>
      <p:ext uri="{BB962C8B-B14F-4D97-AF65-F5344CB8AC3E}">
        <p14:creationId xmlns:p14="http://schemas.microsoft.com/office/powerpoint/2010/main" val="15673530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3" name="Content Placeholder 2"/>
          <p:cNvSpPr>
            <a:spLocks noGrp="1"/>
          </p:cNvSpPr>
          <p:nvPr>
            <p:ph idx="1"/>
          </p:nvPr>
        </p:nvSpPr>
        <p:spPr>
          <a:xfrm>
            <a:off x="609600" y="1493837"/>
            <a:ext cx="8229600" cy="4983163"/>
          </a:xfrm>
        </p:spPr>
        <p:txBody>
          <a:bodyPr rtlCol="0">
            <a:normAutofit/>
          </a:bodyPr>
          <a:lstStyle/>
          <a:p>
            <a:pPr marL="514350" indent="-514350" algn="ctr" eaLnBrk="1" fontAlgn="auto" hangingPunct="1">
              <a:spcAft>
                <a:spcPts val="0"/>
              </a:spcAft>
              <a:buFont typeface="Arial" pitchFamily="34" charset="0"/>
              <a:buNone/>
              <a:defRPr/>
            </a:pPr>
            <a:r>
              <a:rPr lang="en-US" sz="4000" b="1" dirty="0"/>
              <a:t>La historia de dos familias</a:t>
            </a:r>
          </a:p>
          <a:p>
            <a:pPr marL="514350" indent="-514350" eaLnBrk="1" fontAlgn="auto" hangingPunct="1">
              <a:spcAft>
                <a:spcPts val="0"/>
              </a:spcAft>
              <a:buFont typeface="Arial" pitchFamily="34" charset="0"/>
              <a:buNone/>
              <a:defRPr/>
            </a:pPr>
            <a:endParaRPr lang="en-US" sz="1600" dirty="0"/>
          </a:p>
          <a:p>
            <a:pPr marL="1377950" indent="-514350" eaLnBrk="1" fontAlgn="auto" hangingPunct="1">
              <a:spcAft>
                <a:spcPts val="0"/>
              </a:spcAft>
              <a:buClr>
                <a:schemeClr val="accent6"/>
              </a:buClr>
              <a:buNone/>
              <a:defRPr/>
            </a:pPr>
            <a:r>
              <a:rPr lang="es-MX" sz="2600" dirty="0"/>
              <a:t>Discutir la experiencia de la familia Siebels</a:t>
            </a:r>
          </a:p>
          <a:p>
            <a:pPr marL="1377950" indent="-514350" eaLnBrk="1" fontAlgn="auto" hangingPunct="1">
              <a:spcAft>
                <a:spcPts val="0"/>
              </a:spcAft>
              <a:buClr>
                <a:schemeClr val="accent6"/>
              </a:buClr>
              <a:buNone/>
              <a:defRPr/>
            </a:pPr>
            <a:r>
              <a:rPr lang="es-MX" sz="2600" dirty="0"/>
              <a:t>	-¿Cómo te hace sentir su historia?</a:t>
            </a:r>
          </a:p>
          <a:p>
            <a:pPr marL="1377950" indent="-514350" eaLnBrk="1" fontAlgn="auto" hangingPunct="1">
              <a:spcAft>
                <a:spcPts val="0"/>
              </a:spcAft>
              <a:buClr>
                <a:schemeClr val="accent6"/>
              </a:buClr>
              <a:buNone/>
              <a:defRPr/>
            </a:pPr>
            <a:r>
              <a:rPr lang="es-MX" sz="2600" dirty="0"/>
              <a:t>	-¿Qué pudo haber sido diferente?</a:t>
            </a:r>
          </a:p>
          <a:p>
            <a:pPr marL="1377950" indent="-514350" eaLnBrk="1" fontAlgn="auto" hangingPunct="1">
              <a:spcAft>
                <a:spcPts val="0"/>
              </a:spcAft>
              <a:buClr>
                <a:schemeClr val="accent6"/>
              </a:buClr>
              <a:buNone/>
              <a:defRPr/>
            </a:pPr>
            <a:endParaRPr lang="es-MX" sz="2600" dirty="0"/>
          </a:p>
          <a:p>
            <a:pPr marL="1377950" indent="-514350" eaLnBrk="1" fontAlgn="auto" hangingPunct="1">
              <a:spcAft>
                <a:spcPts val="0"/>
              </a:spcAft>
              <a:buClr>
                <a:schemeClr val="accent6"/>
              </a:buClr>
              <a:buNone/>
              <a:defRPr/>
            </a:pPr>
            <a:r>
              <a:rPr lang="es-MX" sz="2600" dirty="0"/>
              <a:t>Discutir la experiencia de la familia Jaramillo</a:t>
            </a:r>
          </a:p>
          <a:p>
            <a:pPr marL="1377950" indent="-514350" eaLnBrk="1" fontAlgn="auto" hangingPunct="1">
              <a:spcAft>
                <a:spcPts val="0"/>
              </a:spcAft>
              <a:buClr>
                <a:schemeClr val="accent6"/>
              </a:buClr>
              <a:buNone/>
              <a:defRPr/>
            </a:pPr>
            <a:r>
              <a:rPr lang="es-MX" sz="2600" dirty="0"/>
              <a:t>    -¿Qué palabras clave de su testimonio llamaron su atención?</a:t>
            </a:r>
          </a:p>
          <a:p>
            <a:pPr marL="1377950" indent="-514350" eaLnBrk="1" fontAlgn="auto" hangingPunct="1">
              <a:spcAft>
                <a:spcPts val="0"/>
              </a:spcAft>
              <a:buClr>
                <a:schemeClr val="accent6"/>
              </a:buClr>
              <a:buNone/>
              <a:defRPr/>
            </a:pPr>
            <a:r>
              <a:rPr lang="es-MX" sz="2600" dirty="0"/>
              <a:t>   -¿De qué manera fue distinta su experiencia?</a:t>
            </a:r>
            <a:endParaRPr lang="en-US" sz="2600" dirty="0"/>
          </a:p>
        </p:txBody>
      </p:sp>
    </p:spTree>
    <p:extLst>
      <p:ext uri="{BB962C8B-B14F-4D97-AF65-F5344CB8AC3E}">
        <p14:creationId xmlns:p14="http://schemas.microsoft.com/office/powerpoint/2010/main" val="24827223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3" name="Content Placeholder 2"/>
          <p:cNvSpPr>
            <a:spLocks noGrp="1"/>
          </p:cNvSpPr>
          <p:nvPr>
            <p:ph idx="1"/>
          </p:nvPr>
        </p:nvSpPr>
        <p:spPr>
          <a:xfrm>
            <a:off x="685800" y="1066800"/>
            <a:ext cx="8001000" cy="4983163"/>
          </a:xfrm>
        </p:spPr>
        <p:txBody>
          <a:bodyPr rtlCol="0">
            <a:normAutofit/>
          </a:bodyPr>
          <a:lstStyle/>
          <a:p>
            <a:pPr marL="514350" indent="-514350" algn="ctr" eaLnBrk="1" fontAlgn="auto" hangingPunct="1">
              <a:spcAft>
                <a:spcPts val="0"/>
              </a:spcAft>
              <a:buClr>
                <a:schemeClr val="accent6"/>
              </a:buClr>
              <a:buNone/>
              <a:defRPr/>
            </a:pPr>
            <a:endParaRPr lang="en-US" dirty="0"/>
          </a:p>
          <a:p>
            <a:pPr marL="514350" indent="-514350" algn="ctr" eaLnBrk="1" fontAlgn="auto" hangingPunct="1">
              <a:spcAft>
                <a:spcPts val="0"/>
              </a:spcAft>
              <a:buClr>
                <a:schemeClr val="accent6"/>
              </a:buClr>
              <a:buNone/>
              <a:defRPr/>
            </a:pPr>
            <a:r>
              <a:rPr lang="en-US" dirty="0"/>
              <a:t>¿A qué iglesia </a:t>
            </a:r>
            <a:r>
              <a:rPr lang="en-US" b="1" dirty="0"/>
              <a:t>te </a:t>
            </a:r>
            <a:r>
              <a:rPr lang="en-US" dirty="0"/>
              <a:t>gustaria pertenecer? </a:t>
            </a:r>
          </a:p>
          <a:p>
            <a:pPr marL="514350" indent="-514350" algn="ctr" eaLnBrk="1" fontAlgn="auto" hangingPunct="1">
              <a:spcAft>
                <a:spcPts val="0"/>
              </a:spcAft>
              <a:buClr>
                <a:schemeClr val="accent6"/>
              </a:buClr>
              <a:buNone/>
              <a:defRPr/>
            </a:pPr>
            <a:r>
              <a:rPr lang="en-US" dirty="0"/>
              <a:t>				            ¿Qué iglesia demostró </a:t>
            </a:r>
            <a:r>
              <a:rPr lang="en-US" i="1" dirty="0"/>
              <a:t>Koinonía</a:t>
            </a:r>
            <a:r>
              <a:rPr lang="en-US" dirty="0"/>
              <a:t>?</a:t>
            </a:r>
          </a:p>
        </p:txBody>
      </p:sp>
      <p:pic>
        <p:nvPicPr>
          <p:cNvPr id="1026" name="Picture 2" descr="http://www.joniandfriends.org/static/photo_gallery/Family_Retreat17_jpg_500x500_max_q85.jpg"/>
          <p:cNvPicPr>
            <a:picLocks noChangeAspect="1" noChangeArrowheads="1"/>
          </p:cNvPicPr>
          <p:nvPr/>
        </p:nvPicPr>
        <p:blipFill>
          <a:blip r:embed="rId3" cstate="print"/>
          <a:srcRect/>
          <a:stretch>
            <a:fillRect/>
          </a:stretch>
        </p:blipFill>
        <p:spPr bwMode="auto">
          <a:xfrm>
            <a:off x="838200" y="2819400"/>
            <a:ext cx="2590800" cy="3198519"/>
          </a:xfrm>
          <a:prstGeom prst="rect">
            <a:avLst/>
          </a:prstGeom>
          <a:noFill/>
          <a:ln w="28575">
            <a:solidFill>
              <a:schemeClr val="bg1"/>
            </a:solidFill>
          </a:ln>
          <a:effectLst>
            <a:glow rad="139700">
              <a:schemeClr val="tx1">
                <a:lumMod val="85000"/>
                <a:lumOff val="15000"/>
                <a:alpha val="40000"/>
              </a:schemeClr>
            </a:glow>
          </a:effectLst>
        </p:spPr>
      </p:pic>
    </p:spTree>
    <p:extLst>
      <p:ext uri="{BB962C8B-B14F-4D97-AF65-F5344CB8AC3E}">
        <p14:creationId xmlns:p14="http://schemas.microsoft.com/office/powerpoint/2010/main" val="19062812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5362" name="Title 1"/>
          <p:cNvSpPr>
            <a:spLocks noGrp="1"/>
          </p:cNvSpPr>
          <p:nvPr>
            <p:ph type="title"/>
          </p:nvPr>
        </p:nvSpPr>
        <p:spPr>
          <a:xfrm>
            <a:off x="0" y="1371600"/>
            <a:ext cx="9144000" cy="1143000"/>
          </a:xfrm>
        </p:spPr>
        <p:txBody>
          <a:bodyPr/>
          <a:lstStyle/>
          <a:p>
            <a:pPr eaLnBrk="1" hangingPunct="1"/>
            <a:r>
              <a:rPr lang="en-US" sz="4000" b="1" dirty="0"/>
              <a:t>¿Dónde está </a:t>
            </a:r>
            <a:r>
              <a:rPr lang="en-US" sz="4000" b="1" i="1" dirty="0">
                <a:ln>
                  <a:solidFill>
                    <a:schemeClr val="tx1"/>
                  </a:solidFill>
                </a:ln>
                <a:solidFill>
                  <a:schemeClr val="accent6"/>
                </a:solidFill>
              </a:rPr>
              <a:t>tu</a:t>
            </a:r>
            <a:r>
              <a:rPr lang="en-US" sz="4000" b="1" dirty="0"/>
              <a:t> iglesia el día de hoy?</a:t>
            </a:r>
          </a:p>
        </p:txBody>
      </p:sp>
      <p:sp>
        <p:nvSpPr>
          <p:cNvPr id="15363" name="Content Placeholder 2"/>
          <p:cNvSpPr>
            <a:spLocks noGrp="1"/>
          </p:cNvSpPr>
          <p:nvPr>
            <p:ph idx="1"/>
          </p:nvPr>
        </p:nvSpPr>
        <p:spPr>
          <a:xfrm>
            <a:off x="457200" y="2408237"/>
            <a:ext cx="8305800" cy="4525963"/>
          </a:xfrm>
        </p:spPr>
        <p:txBody>
          <a:bodyPr/>
          <a:lstStyle/>
          <a:p>
            <a:pPr algn="ctr" eaLnBrk="1" hangingPunct="1">
              <a:buFont typeface="Arial" charset="0"/>
              <a:buNone/>
            </a:pPr>
            <a:endParaRPr lang="en-US" i="1" dirty="0"/>
          </a:p>
          <a:p>
            <a:pPr algn="ctr" eaLnBrk="1" hangingPunct="1">
              <a:buNone/>
            </a:pPr>
            <a:r>
              <a:rPr lang="es-MX" i="1" dirty="0"/>
              <a:t>De manera que si un miembro padece, todos los miembros se duelen con él, y si un miembro recibe honra, todos los miembros gozan con él.</a:t>
            </a:r>
          </a:p>
          <a:p>
            <a:pPr algn="ctr" eaLnBrk="1" hangingPunct="1">
              <a:buNone/>
            </a:pPr>
            <a:r>
              <a:rPr lang="es-MX" i="1" dirty="0"/>
              <a:t> </a:t>
            </a:r>
            <a:r>
              <a:rPr lang="en-US" sz="2400" dirty="0">
                <a:solidFill>
                  <a:schemeClr val="accent6"/>
                </a:solidFill>
              </a:rPr>
              <a:t>1 Corintios 12:26</a:t>
            </a:r>
          </a:p>
          <a:p>
            <a:pPr algn="ctr" eaLnBrk="1" hangingPunct="1">
              <a:buNone/>
            </a:pPr>
            <a:r>
              <a:rPr lang="es-MX" dirty="0"/>
              <a:t>¿Ha sido adaptado Hechos 2: 42-47 en el Ministerio de discapacidad de su iglesia?</a:t>
            </a:r>
            <a:endParaRPr lang="en-US" dirty="0"/>
          </a:p>
        </p:txBody>
      </p:sp>
    </p:spTree>
    <p:extLst>
      <p:ext uri="{BB962C8B-B14F-4D97-AF65-F5344CB8AC3E}">
        <p14:creationId xmlns:p14="http://schemas.microsoft.com/office/powerpoint/2010/main" val="31130516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BeyondSufferingPPSideImage.jpg"/>
          <p:cNvPicPr>
            <a:picLocks noChangeAspect="1"/>
          </p:cNvPicPr>
          <p:nvPr/>
        </p:nvPicPr>
        <p:blipFill>
          <a:blip r:embed="rId3" cstate="print"/>
          <a:srcRect/>
          <a:stretch>
            <a:fillRect/>
          </a:stretch>
        </p:blipFill>
        <p:spPr bwMode="auto">
          <a:xfrm>
            <a:off x="-6350" y="0"/>
            <a:ext cx="3035300" cy="6858000"/>
          </a:xfrm>
          <a:prstGeom prst="rect">
            <a:avLst/>
          </a:prstGeom>
          <a:noFill/>
          <a:ln w="9525">
            <a:noFill/>
            <a:miter lim="800000"/>
            <a:headEnd/>
            <a:tailEnd/>
          </a:ln>
        </p:spPr>
      </p:pic>
      <p:sp>
        <p:nvSpPr>
          <p:cNvPr id="2050" name="TextBox 3"/>
          <p:cNvSpPr txBox="1">
            <a:spLocks noChangeArrowheads="1"/>
          </p:cNvSpPr>
          <p:nvPr/>
        </p:nvSpPr>
        <p:spPr bwMode="auto">
          <a:xfrm>
            <a:off x="746975" y="1568708"/>
            <a:ext cx="7662930" cy="4832092"/>
          </a:xfrm>
          <a:prstGeom prst="rect">
            <a:avLst/>
          </a:prstGeom>
          <a:noFill/>
          <a:ln w="9525">
            <a:noFill/>
            <a:miter lim="800000"/>
            <a:headEnd/>
            <a:tailEnd/>
          </a:ln>
        </p:spPr>
        <p:txBody>
          <a:bodyPr wrap="square">
            <a:spAutoFit/>
          </a:bodyPr>
          <a:lstStyle/>
          <a:p>
            <a:pPr algn="ctr"/>
            <a:endParaRPr lang="en-US" sz="2000" b="1" dirty="0">
              <a:latin typeface="Calibri" charset="0"/>
            </a:endParaRPr>
          </a:p>
          <a:p>
            <a:pPr algn="ctr"/>
            <a:r>
              <a:rPr lang="en-US" sz="4800" cap="all" dirty="0">
                <a:solidFill>
                  <a:schemeClr val="accent6"/>
                </a:solidFill>
                <a:latin typeface="Century Gothic" pitchFamily="34" charset="0"/>
                <a:cs typeface="IrisUPC" pitchFamily="34" charset="-34"/>
              </a:rPr>
              <a:t>Sesión 3</a:t>
            </a:r>
          </a:p>
          <a:p>
            <a:pPr algn="ctr"/>
            <a:endParaRPr lang="en-US" sz="2000" b="1" dirty="0">
              <a:latin typeface="Calibri" charset="0"/>
            </a:endParaRPr>
          </a:p>
          <a:p>
            <a:pPr algn="ctr"/>
            <a:endParaRPr lang="en-US" sz="1000" b="1" dirty="0">
              <a:latin typeface="Calibri" charset="0"/>
            </a:endParaRPr>
          </a:p>
          <a:p>
            <a:pPr algn="ctr"/>
            <a:r>
              <a:rPr lang="es-MX" sz="4800" b="1" dirty="0">
                <a:latin typeface="Calibri" charset="0"/>
              </a:rPr>
              <a:t>Cómo iniciar un Ministerio de Discapacidad en la Iglesia</a:t>
            </a:r>
            <a:endParaRPr lang="en-US" sz="4800" b="1" dirty="0">
              <a:latin typeface="Calibri" charset="0"/>
            </a:endParaRPr>
          </a:p>
          <a:p>
            <a:pPr algn="ctr"/>
            <a:endParaRPr lang="en-US" sz="2800" b="1" dirty="0">
              <a:latin typeface="Calibri" charset="0"/>
            </a:endParaRPr>
          </a:p>
          <a:p>
            <a:pPr algn="ctr"/>
            <a:endParaRPr lang="en-US" sz="5400" b="1" dirty="0">
              <a:solidFill>
                <a:schemeClr val="tx1">
                  <a:lumMod val="85000"/>
                  <a:lumOff val="15000"/>
                </a:schemeClr>
              </a:solidFill>
              <a:effectLst>
                <a:outerShdw blurRad="50800" dist="50800" dir="5400000" algn="ctr" rotWithShape="0">
                  <a:schemeClr val="accent6"/>
                </a:outerShdw>
              </a:effectLst>
              <a:latin typeface="Origins" pitchFamily="50" charset="0"/>
            </a:endParaRPr>
          </a:p>
          <a:p>
            <a:pPr algn="ctr"/>
            <a:endParaRPr lang="en-US" sz="3200" dirty="0">
              <a:latin typeface="Calibri" charset="0"/>
            </a:endParaRPr>
          </a:p>
        </p:txBody>
      </p:sp>
    </p:spTree>
    <p:extLst>
      <p:ext uri="{BB962C8B-B14F-4D97-AF65-F5344CB8AC3E}">
        <p14:creationId xmlns:p14="http://schemas.microsoft.com/office/powerpoint/2010/main" val="25790327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BeyondSufferingPPSideImage.jpg"/>
          <p:cNvPicPr>
            <a:picLocks noChangeAspect="1"/>
          </p:cNvPicPr>
          <p:nvPr/>
        </p:nvPicPr>
        <p:blipFill>
          <a:blip r:embed="rId2" cstate="print"/>
          <a:srcRect/>
          <a:stretch>
            <a:fillRect/>
          </a:stretch>
        </p:blipFill>
        <p:spPr bwMode="auto">
          <a:xfrm>
            <a:off x="-6350" y="0"/>
            <a:ext cx="3035300" cy="6858000"/>
          </a:xfrm>
          <a:prstGeom prst="rect">
            <a:avLst/>
          </a:prstGeom>
          <a:noFill/>
          <a:ln w="9525">
            <a:noFill/>
            <a:miter lim="800000"/>
            <a:headEnd/>
            <a:tailEnd/>
          </a:ln>
        </p:spPr>
      </p:pic>
      <p:sp>
        <p:nvSpPr>
          <p:cNvPr id="5" name="TextBox 3"/>
          <p:cNvSpPr txBox="1">
            <a:spLocks noChangeArrowheads="1"/>
          </p:cNvSpPr>
          <p:nvPr/>
        </p:nvSpPr>
        <p:spPr bwMode="auto">
          <a:xfrm>
            <a:off x="426076" y="1216997"/>
            <a:ext cx="8641724" cy="4955203"/>
          </a:xfrm>
          <a:prstGeom prst="rect">
            <a:avLst/>
          </a:prstGeom>
          <a:noFill/>
          <a:ln w="9525">
            <a:noFill/>
            <a:miter lim="800000"/>
            <a:headEnd/>
            <a:tailEnd/>
          </a:ln>
        </p:spPr>
        <p:txBody>
          <a:bodyPr wrap="square">
            <a:spAutoFit/>
          </a:bodyPr>
          <a:lstStyle/>
          <a:p>
            <a:r>
              <a:rPr lang="en-US" sz="3200" dirty="0">
                <a:latin typeface="+mj-lt"/>
              </a:rPr>
              <a:t>  </a:t>
            </a:r>
          </a:p>
          <a:p>
            <a:pPr marL="1028700" lvl="1" indent="-571500">
              <a:spcBef>
                <a:spcPts val="1800"/>
              </a:spcBef>
              <a:buClr>
                <a:schemeClr val="accent6"/>
              </a:buClr>
              <a:buSzPct val="120000"/>
              <a:buFont typeface="+mj-lt"/>
              <a:buAutoNum type="romanUcPeriod"/>
            </a:pPr>
            <a:r>
              <a:rPr lang="es-MX" sz="3200" dirty="0">
                <a:latin typeface="+mj-lt"/>
              </a:rPr>
              <a:t>Abordar las preocupaciones sobre el Ministerio de Discapacidad</a:t>
            </a:r>
          </a:p>
          <a:p>
            <a:pPr marL="1028700" lvl="1" indent="-571500">
              <a:spcBef>
                <a:spcPts val="1800"/>
              </a:spcBef>
              <a:buClr>
                <a:schemeClr val="accent6"/>
              </a:buClr>
              <a:buSzPct val="120000"/>
              <a:buFont typeface="+mj-lt"/>
              <a:buAutoNum type="romanUcPeriod"/>
            </a:pPr>
            <a:r>
              <a:rPr lang="es-MX" sz="3200" dirty="0">
                <a:latin typeface="+mj-lt"/>
              </a:rPr>
              <a:t>Todo asciende y desciende sobre el liderazgo</a:t>
            </a:r>
          </a:p>
          <a:p>
            <a:pPr marL="1028700" lvl="1" indent="-571500">
              <a:spcBef>
                <a:spcPts val="1800"/>
              </a:spcBef>
              <a:buClr>
                <a:schemeClr val="accent6"/>
              </a:buClr>
              <a:buSzPct val="120000"/>
              <a:buFont typeface="+mj-lt"/>
              <a:buAutoNum type="romanUcPeriod"/>
            </a:pPr>
            <a:r>
              <a:rPr lang="es-MX" sz="3200" dirty="0">
                <a:latin typeface="+mj-lt"/>
              </a:rPr>
              <a:t>Diez consejos prácticos para convertirse en una Iglesia pro discapacidad</a:t>
            </a:r>
          </a:p>
          <a:p>
            <a:pPr marL="1028700" lvl="1" indent="-571500">
              <a:spcBef>
                <a:spcPts val="1800"/>
              </a:spcBef>
              <a:buClr>
                <a:schemeClr val="accent6"/>
              </a:buClr>
              <a:buSzPct val="120000"/>
              <a:buFont typeface="+mj-lt"/>
              <a:buAutoNum type="romanUcPeriod"/>
            </a:pPr>
            <a:r>
              <a:rPr lang="es-MX" sz="3200" dirty="0">
                <a:latin typeface="+mj-lt"/>
              </a:rPr>
              <a:t>  La inclusión intencional</a:t>
            </a:r>
            <a:endParaRPr lang="en-US" sz="3200" dirty="0">
              <a:latin typeface="+mj-lt"/>
            </a:endParaRPr>
          </a:p>
          <a:p>
            <a:pPr algn="ctr"/>
            <a:endParaRPr lang="en-US" sz="3200" dirty="0">
              <a:latin typeface="Calibri" charset="0"/>
            </a:endParaRPr>
          </a:p>
        </p:txBody>
      </p:sp>
    </p:spTree>
    <p:extLst>
      <p:ext uri="{BB962C8B-B14F-4D97-AF65-F5344CB8AC3E}">
        <p14:creationId xmlns:p14="http://schemas.microsoft.com/office/powerpoint/2010/main" val="6067157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3074" name="Title 1"/>
          <p:cNvSpPr>
            <a:spLocks noGrp="1"/>
          </p:cNvSpPr>
          <p:nvPr>
            <p:ph type="title"/>
          </p:nvPr>
        </p:nvSpPr>
        <p:spPr>
          <a:xfrm>
            <a:off x="0" y="1447800"/>
            <a:ext cx="9144000" cy="1143000"/>
          </a:xfrm>
        </p:spPr>
        <p:txBody>
          <a:bodyPr/>
          <a:lstStyle/>
          <a:p>
            <a:pPr eaLnBrk="1" hangingPunct="1"/>
            <a:r>
              <a:rPr lang="en-US" sz="4000" b="1" dirty="0"/>
              <a:t>Los objetivos del Ministerio de Discpacidad</a:t>
            </a:r>
          </a:p>
        </p:txBody>
      </p:sp>
      <p:sp>
        <p:nvSpPr>
          <p:cNvPr id="3" name="Content Placeholder 2"/>
          <p:cNvSpPr>
            <a:spLocks noGrp="1"/>
          </p:cNvSpPr>
          <p:nvPr>
            <p:ph idx="1"/>
          </p:nvPr>
        </p:nvSpPr>
        <p:spPr>
          <a:xfrm>
            <a:off x="457200" y="2713037"/>
            <a:ext cx="8229600" cy="4525963"/>
          </a:xfrm>
        </p:spPr>
        <p:txBody>
          <a:bodyPr rtlCol="0">
            <a:normAutofit/>
          </a:bodyPr>
          <a:lstStyle/>
          <a:p>
            <a:pPr eaLnBrk="1" fontAlgn="auto" hangingPunct="1">
              <a:spcAft>
                <a:spcPts val="0"/>
              </a:spcAft>
              <a:buClr>
                <a:schemeClr val="accent6"/>
              </a:buClr>
              <a:buFont typeface="Arial" pitchFamily="34" charset="0"/>
              <a:buChar char="•"/>
              <a:defRPr/>
            </a:pPr>
            <a:r>
              <a:rPr lang="en-US" sz="2800" dirty="0">
                <a:solidFill>
                  <a:schemeClr val="tx1">
                    <a:lumMod val="95000"/>
                    <a:lumOff val="5000"/>
                  </a:schemeClr>
                </a:solidFill>
              </a:rPr>
              <a:t>Abre la puerta para compartir el evangelio con las personas que tienen discapacidades.</a:t>
            </a:r>
          </a:p>
          <a:p>
            <a:pPr eaLnBrk="1" fontAlgn="auto" hangingPunct="1">
              <a:spcAft>
                <a:spcPts val="0"/>
              </a:spcAft>
              <a:buClr>
                <a:schemeClr val="accent6"/>
              </a:buClr>
              <a:buFont typeface="Arial" pitchFamily="34" charset="0"/>
              <a:buChar char="•"/>
              <a:defRPr/>
            </a:pPr>
            <a:r>
              <a:rPr lang="en-US" sz="2800" dirty="0">
                <a:solidFill>
                  <a:schemeClr val="tx1">
                    <a:lumMod val="95000"/>
                    <a:lumOff val="5000"/>
                  </a:schemeClr>
                </a:solidFill>
              </a:rPr>
              <a:t>Integra a las personas con discapacidades a la vida de la iglesia y les da oportunidades para servir a Dios. </a:t>
            </a:r>
          </a:p>
          <a:p>
            <a:pPr eaLnBrk="1" fontAlgn="auto" hangingPunct="1">
              <a:spcAft>
                <a:spcPts val="0"/>
              </a:spcAft>
              <a:buClr>
                <a:schemeClr val="accent6"/>
              </a:buClr>
              <a:buFont typeface="Arial" pitchFamily="34" charset="0"/>
              <a:buChar char="•"/>
              <a:defRPr/>
            </a:pPr>
            <a:r>
              <a:rPr lang="es-MX" sz="2800" dirty="0">
                <a:solidFill>
                  <a:schemeClr val="tx1">
                    <a:lumMod val="95000"/>
                    <a:lumOff val="5000"/>
                  </a:schemeClr>
                </a:solidFill>
              </a:rPr>
              <a:t>Permite a la iglesia servir como testigo y modelo a la comunidad para satisfacer las necesidades espirituales, físicas y sociales de las personas con discapacidad.</a:t>
            </a:r>
            <a:endParaRPr lang="en-US" sz="2800" dirty="0">
              <a:solidFill>
                <a:schemeClr val="tx1">
                  <a:lumMod val="95000"/>
                  <a:lumOff val="5000"/>
                </a:schemeClr>
              </a:solidFill>
            </a:endParaRPr>
          </a:p>
        </p:txBody>
      </p:sp>
    </p:spTree>
    <p:extLst>
      <p:ext uri="{BB962C8B-B14F-4D97-AF65-F5344CB8AC3E}">
        <p14:creationId xmlns:p14="http://schemas.microsoft.com/office/powerpoint/2010/main" val="36055803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5122" name="Title 1"/>
          <p:cNvSpPr>
            <a:spLocks noGrp="1"/>
          </p:cNvSpPr>
          <p:nvPr>
            <p:ph type="title"/>
          </p:nvPr>
        </p:nvSpPr>
        <p:spPr>
          <a:xfrm>
            <a:off x="0" y="1143000"/>
            <a:ext cx="9144000" cy="1143000"/>
          </a:xfrm>
        </p:spPr>
        <p:txBody>
          <a:bodyPr/>
          <a:lstStyle/>
          <a:p>
            <a:pPr eaLnBrk="1" hangingPunct="1"/>
            <a:r>
              <a:rPr lang="en-US" sz="4000" b="1" dirty="0"/>
              <a:t>Abordar las preocupaciones sobre el Ministerio de Discapacidad</a:t>
            </a:r>
          </a:p>
        </p:txBody>
      </p:sp>
      <p:pic>
        <p:nvPicPr>
          <p:cNvPr id="5123" name="Picture 2"/>
          <p:cNvPicPr>
            <a:picLocks noGrp="1" noChangeAspect="1" noChangeArrowheads="1"/>
          </p:cNvPicPr>
          <p:nvPr>
            <p:ph idx="1"/>
          </p:nvPr>
        </p:nvPicPr>
        <p:blipFill>
          <a:blip r:embed="rId3" cstate="print"/>
          <a:srcRect/>
          <a:stretch>
            <a:fillRect/>
          </a:stretch>
        </p:blipFill>
        <p:spPr>
          <a:xfrm>
            <a:off x="914400" y="2590800"/>
            <a:ext cx="2230934" cy="3133725"/>
          </a:xfrm>
          <a:prstGeom prst="rect">
            <a:avLst/>
          </a:prstGeom>
          <a:ln>
            <a:noFill/>
          </a:ln>
          <a:effectLst>
            <a:outerShdw blurRad="292100" dist="139700" dir="2700000" algn="tl" rotWithShape="0">
              <a:srgbClr val="333333">
                <a:alpha val="65000"/>
              </a:srgbClr>
            </a:outerShdw>
          </a:effectLst>
        </p:spPr>
      </p:pic>
      <p:sp>
        <p:nvSpPr>
          <p:cNvPr id="5125" name="TextBox 5"/>
          <p:cNvSpPr txBox="1">
            <a:spLocks noChangeArrowheads="1"/>
          </p:cNvSpPr>
          <p:nvPr/>
        </p:nvSpPr>
        <p:spPr bwMode="auto">
          <a:xfrm>
            <a:off x="3200400" y="2667000"/>
            <a:ext cx="5562600" cy="3108543"/>
          </a:xfrm>
          <a:prstGeom prst="rect">
            <a:avLst/>
          </a:prstGeom>
          <a:noFill/>
          <a:ln w="9525">
            <a:noFill/>
            <a:miter lim="800000"/>
            <a:headEnd/>
            <a:tailEnd/>
          </a:ln>
        </p:spPr>
        <p:txBody>
          <a:bodyPr wrap="square">
            <a:spAutoFit/>
          </a:bodyPr>
          <a:lstStyle/>
          <a:p>
            <a:pPr algn="ctr"/>
            <a:r>
              <a:rPr lang="es-MX" sz="2800" dirty="0">
                <a:latin typeface="+mn-lt"/>
              </a:rPr>
              <a:t>El amor y la misericordia de Dios permite a los cristianos llegar a sus comunidades donde</a:t>
            </a:r>
          </a:p>
          <a:p>
            <a:pPr algn="ctr"/>
            <a:r>
              <a:rPr lang="es-MX" sz="2800" dirty="0">
                <a:latin typeface="+mn-lt"/>
              </a:rPr>
              <a:t>se estima que el </a:t>
            </a:r>
            <a:r>
              <a:rPr lang="en-US" sz="2800" b="1" dirty="0">
                <a:effectLst>
                  <a:outerShdw blurRad="50800" dist="50800" dir="5400000" algn="ctr" rotWithShape="0">
                    <a:schemeClr val="accent6"/>
                  </a:outerShdw>
                </a:effectLst>
                <a:latin typeface="+mn-lt"/>
              </a:rPr>
              <a:t>20 %</a:t>
            </a:r>
            <a:r>
              <a:rPr lang="es-MX" sz="2800" dirty="0">
                <a:latin typeface="+mn-lt"/>
              </a:rPr>
              <a:t> de sus barrios se ven afectados</a:t>
            </a:r>
          </a:p>
          <a:p>
            <a:pPr algn="ctr"/>
            <a:r>
              <a:rPr lang="es-MX" sz="2800" dirty="0">
                <a:latin typeface="+mn-lt"/>
              </a:rPr>
              <a:t>de alguna manera por la discapacidad.</a:t>
            </a:r>
            <a:endParaRPr lang="en-US" sz="2800" dirty="0">
              <a:latin typeface="+mn-lt"/>
            </a:endParaRPr>
          </a:p>
        </p:txBody>
      </p:sp>
      <p:sp>
        <p:nvSpPr>
          <p:cNvPr id="7" name="TextBox 6"/>
          <p:cNvSpPr txBox="1"/>
          <p:nvPr/>
        </p:nvSpPr>
        <p:spPr>
          <a:xfrm>
            <a:off x="838200" y="5867400"/>
            <a:ext cx="7315200" cy="923330"/>
          </a:xfrm>
          <a:prstGeom prst="rect">
            <a:avLst/>
          </a:prstGeom>
          <a:noFill/>
        </p:spPr>
        <p:txBody>
          <a:bodyPr wrap="square" rtlCol="0">
            <a:spAutoFit/>
          </a:bodyPr>
          <a:lstStyle/>
          <a:p>
            <a:r>
              <a:rPr lang="es-MX" i="1" dirty="0"/>
              <a:t>La casa del Padre</a:t>
            </a:r>
            <a:r>
              <a:rPr lang="es-MX" dirty="0"/>
              <a:t>: Dar la bienvenida e incluir a las personas y familias afectadas por discapacidades </a:t>
            </a:r>
            <a:endParaRPr lang="en-US" dirty="0"/>
          </a:p>
          <a:p>
            <a:endParaRPr lang="en-US" dirty="0"/>
          </a:p>
        </p:txBody>
      </p:sp>
    </p:spTree>
    <p:extLst>
      <p:ext uri="{BB962C8B-B14F-4D97-AF65-F5344CB8AC3E}">
        <p14:creationId xmlns:p14="http://schemas.microsoft.com/office/powerpoint/2010/main" val="17226198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6146" name="Title 1"/>
          <p:cNvSpPr>
            <a:spLocks noGrp="1"/>
          </p:cNvSpPr>
          <p:nvPr>
            <p:ph type="title"/>
          </p:nvPr>
        </p:nvSpPr>
        <p:spPr>
          <a:xfrm>
            <a:off x="0" y="914400"/>
            <a:ext cx="9144000" cy="1143000"/>
          </a:xfrm>
        </p:spPr>
        <p:txBody>
          <a:bodyPr/>
          <a:lstStyle/>
          <a:p>
            <a:pPr eaLnBrk="1" hangingPunct="1"/>
            <a:r>
              <a:rPr lang="es-MX" sz="4000" b="1" dirty="0"/>
              <a:t>Pasar de la convicción a la acción</a:t>
            </a:r>
            <a:r>
              <a:rPr lang="en-US" sz="4000" b="1" dirty="0"/>
              <a:t> </a:t>
            </a:r>
          </a:p>
        </p:txBody>
      </p:sp>
      <p:sp>
        <p:nvSpPr>
          <p:cNvPr id="5" name="TextBox 4"/>
          <p:cNvSpPr txBox="1"/>
          <p:nvPr/>
        </p:nvSpPr>
        <p:spPr>
          <a:xfrm>
            <a:off x="1676400" y="2133600"/>
            <a:ext cx="5486400" cy="738664"/>
          </a:xfrm>
          <a:prstGeom prst="rect">
            <a:avLst/>
          </a:prstGeom>
          <a:noFill/>
        </p:spPr>
        <p:txBody>
          <a:bodyPr wrap="square" rtlCol="0">
            <a:spAutoFit/>
          </a:bodyPr>
          <a:lstStyle/>
          <a:p>
            <a:pPr lvl="0" algn="ctr"/>
            <a:r>
              <a:rPr lang="es-MX" sz="1400" b="1" dirty="0">
                <a:latin typeface="+mn-lt"/>
              </a:rPr>
              <a:t>4. Acción</a:t>
            </a:r>
            <a:endParaRPr lang="en-US" sz="1400" b="1" dirty="0">
              <a:latin typeface="+mn-lt"/>
            </a:endParaRPr>
          </a:p>
          <a:p>
            <a:pPr algn="ctr"/>
            <a:r>
              <a:rPr lang="es-MX" sz="1400" dirty="0">
                <a:latin typeface="+mn-lt"/>
              </a:rPr>
              <a:t>El ministerio de necesidades especiales es reconocido y apoyado por la iglesia; además, es parte integral de la visión y la misión. </a:t>
            </a:r>
            <a:endParaRPr lang="en-US" sz="1400" dirty="0">
              <a:latin typeface="+mn-lt"/>
            </a:endParaRPr>
          </a:p>
        </p:txBody>
      </p:sp>
      <p:sp>
        <p:nvSpPr>
          <p:cNvPr id="7" name="TextBox 6"/>
          <p:cNvSpPr txBox="1"/>
          <p:nvPr/>
        </p:nvSpPr>
        <p:spPr>
          <a:xfrm>
            <a:off x="2019300" y="2895600"/>
            <a:ext cx="4800600" cy="738664"/>
          </a:xfrm>
          <a:prstGeom prst="rect">
            <a:avLst/>
          </a:prstGeom>
          <a:noFill/>
        </p:spPr>
        <p:txBody>
          <a:bodyPr wrap="square" rtlCol="0">
            <a:spAutoFit/>
          </a:bodyPr>
          <a:lstStyle/>
          <a:p>
            <a:pPr lvl="0" algn="ctr"/>
            <a:r>
              <a:rPr lang="es-MX" sz="1400" b="1" dirty="0">
                <a:latin typeface="+mn-lt"/>
              </a:rPr>
              <a:t>3. Propiedad</a:t>
            </a:r>
            <a:endParaRPr lang="en-US" sz="1400" b="1" dirty="0">
              <a:latin typeface="+mn-lt"/>
            </a:endParaRPr>
          </a:p>
          <a:p>
            <a:pPr algn="ctr"/>
            <a:r>
              <a:rPr lang="es-MX" sz="1400" dirty="0">
                <a:latin typeface="+mn-lt"/>
              </a:rPr>
              <a:t>Está en formación. Los miembros de la iglesia trabajan en un ministerio de necesidades especiales. </a:t>
            </a:r>
            <a:endParaRPr lang="en-US" sz="1400" dirty="0">
              <a:latin typeface="+mn-lt"/>
            </a:endParaRPr>
          </a:p>
        </p:txBody>
      </p:sp>
      <p:sp>
        <p:nvSpPr>
          <p:cNvPr id="8" name="TextBox 7"/>
          <p:cNvSpPr txBox="1"/>
          <p:nvPr/>
        </p:nvSpPr>
        <p:spPr>
          <a:xfrm>
            <a:off x="2743200" y="3581400"/>
            <a:ext cx="3352800" cy="954107"/>
          </a:xfrm>
          <a:prstGeom prst="rect">
            <a:avLst/>
          </a:prstGeom>
          <a:noFill/>
        </p:spPr>
        <p:txBody>
          <a:bodyPr wrap="square" rtlCol="0">
            <a:spAutoFit/>
          </a:bodyPr>
          <a:lstStyle/>
          <a:p>
            <a:pPr lvl="0" algn="ctr"/>
            <a:r>
              <a:rPr lang="es-MX" sz="1400" b="1" dirty="0">
                <a:latin typeface="+mn-lt"/>
              </a:rPr>
              <a:t>2. Valor</a:t>
            </a:r>
            <a:endParaRPr lang="en-US" sz="1400" b="1" dirty="0">
              <a:latin typeface="+mn-lt"/>
            </a:endParaRPr>
          </a:p>
          <a:p>
            <a:pPr algn="ctr"/>
            <a:r>
              <a:rPr lang="es-MX" sz="1400" dirty="0">
                <a:latin typeface="+mn-lt"/>
              </a:rPr>
              <a:t>Alcanzar, servir e incluir a las personas con discapacidades refleja la misión y los valores de nuestra iglesia. </a:t>
            </a:r>
            <a:endParaRPr lang="en-US" sz="1400" dirty="0">
              <a:latin typeface="+mn-lt"/>
            </a:endParaRPr>
          </a:p>
        </p:txBody>
      </p:sp>
      <p:sp>
        <p:nvSpPr>
          <p:cNvPr id="9" name="TextBox 8"/>
          <p:cNvSpPr txBox="1"/>
          <p:nvPr/>
        </p:nvSpPr>
        <p:spPr>
          <a:xfrm>
            <a:off x="3314700" y="4495800"/>
            <a:ext cx="2209800" cy="1169551"/>
          </a:xfrm>
          <a:prstGeom prst="rect">
            <a:avLst/>
          </a:prstGeom>
          <a:noFill/>
        </p:spPr>
        <p:txBody>
          <a:bodyPr wrap="square" rtlCol="0">
            <a:spAutoFit/>
          </a:bodyPr>
          <a:lstStyle/>
          <a:p>
            <a:pPr lvl="0" algn="ctr"/>
            <a:r>
              <a:rPr lang="en-US" sz="1400" b="1" dirty="0">
                <a:latin typeface="+mn-lt"/>
              </a:rPr>
              <a:t>1. </a:t>
            </a:r>
            <a:r>
              <a:rPr lang="en-US" sz="1400" b="1" dirty="0" err="1">
                <a:latin typeface="+mn-lt"/>
              </a:rPr>
              <a:t>Convicción</a:t>
            </a:r>
            <a:endParaRPr lang="en-US" sz="1400" b="1" dirty="0">
              <a:latin typeface="+mn-lt"/>
            </a:endParaRPr>
          </a:p>
          <a:p>
            <a:pPr algn="ctr"/>
            <a:r>
              <a:rPr lang="es-MX" sz="1400" dirty="0">
                <a:latin typeface="+mn-lt"/>
              </a:rPr>
              <a:t>Algunas iglesias deberían tener un ministerio de discapacidad, quizás nuestra iglesia no. </a:t>
            </a:r>
            <a:endParaRPr lang="en-US" sz="1400" dirty="0">
              <a:latin typeface="+mn-lt"/>
            </a:endParaRPr>
          </a:p>
        </p:txBody>
      </p:sp>
      <p:sp>
        <p:nvSpPr>
          <p:cNvPr id="10" name="Isosceles Triangle 9"/>
          <p:cNvSpPr/>
          <p:nvPr/>
        </p:nvSpPr>
        <p:spPr>
          <a:xfrm flipV="1">
            <a:off x="1219200" y="2057400"/>
            <a:ext cx="6400800" cy="4572000"/>
          </a:xfrm>
          <a:prstGeom prst="triangl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8273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5122" name="Title 1"/>
          <p:cNvSpPr>
            <a:spLocks noGrp="1"/>
          </p:cNvSpPr>
          <p:nvPr>
            <p:ph type="title"/>
          </p:nvPr>
        </p:nvSpPr>
        <p:spPr>
          <a:xfrm>
            <a:off x="0" y="1600200"/>
            <a:ext cx="9144000" cy="1143000"/>
          </a:xfrm>
        </p:spPr>
        <p:txBody>
          <a:bodyPr/>
          <a:lstStyle/>
          <a:p>
            <a:pPr eaLnBrk="1" hangingPunct="1"/>
            <a:r>
              <a:rPr lang="en-US" sz="4000" b="1" dirty="0"/>
              <a:t>Profecías mesiánicas encontradas en Lucas y Hechos</a:t>
            </a:r>
          </a:p>
        </p:txBody>
      </p:sp>
      <p:sp>
        <p:nvSpPr>
          <p:cNvPr id="5123" name="Content Placeholder 2"/>
          <p:cNvSpPr>
            <a:spLocks noGrp="1"/>
          </p:cNvSpPr>
          <p:nvPr>
            <p:ph idx="1"/>
          </p:nvPr>
        </p:nvSpPr>
        <p:spPr>
          <a:xfrm>
            <a:off x="457200" y="3170237"/>
            <a:ext cx="8229600" cy="3611563"/>
          </a:xfrm>
        </p:spPr>
        <p:txBody>
          <a:bodyPr/>
          <a:lstStyle/>
          <a:p>
            <a:pPr algn="ctr" eaLnBrk="1" hangingPunct="1">
              <a:spcBef>
                <a:spcPts val="0"/>
              </a:spcBef>
              <a:buFont typeface="Arial" charset="0"/>
              <a:buNone/>
            </a:pPr>
            <a:r>
              <a:rPr lang="en-US" dirty="0">
                <a:solidFill>
                  <a:schemeClr val="accent6"/>
                </a:solidFill>
                <a:effectLst>
                  <a:outerShdw blurRad="50800" dist="50800" dir="5400000" algn="ctr" rotWithShape="0">
                    <a:schemeClr val="tx1"/>
                  </a:outerShdw>
                </a:effectLst>
              </a:rPr>
              <a:t>32</a:t>
            </a:r>
            <a:r>
              <a:rPr lang="en-US" dirty="0"/>
              <a:t> Referencias  a las profecías mesiánicas</a:t>
            </a:r>
            <a:endParaRPr lang="en-US" sz="1600" dirty="0"/>
          </a:p>
          <a:p>
            <a:pPr algn="ctr" eaLnBrk="1" hangingPunct="1">
              <a:spcBef>
                <a:spcPts val="0"/>
              </a:spcBef>
              <a:buFont typeface="Arial" charset="0"/>
              <a:buNone/>
            </a:pPr>
            <a:r>
              <a:rPr lang="en-US" dirty="0"/>
              <a:t>Que muestran el ministerio de Cristo a: </a:t>
            </a:r>
          </a:p>
          <a:p>
            <a:pPr lvl="7">
              <a:buClr>
                <a:schemeClr val="accent6"/>
              </a:buClr>
            </a:pPr>
            <a:r>
              <a:rPr lang="en-US" sz="2800" dirty="0"/>
              <a:t>Los gentiles</a:t>
            </a:r>
          </a:p>
          <a:p>
            <a:pPr lvl="7">
              <a:buClr>
                <a:schemeClr val="accent6"/>
              </a:buClr>
            </a:pPr>
            <a:r>
              <a:rPr lang="en-US" sz="2800" dirty="0"/>
              <a:t>Los quebrantados</a:t>
            </a:r>
          </a:p>
          <a:p>
            <a:pPr lvl="7">
              <a:buClr>
                <a:schemeClr val="accent6"/>
              </a:buClr>
            </a:pPr>
            <a:r>
              <a:rPr lang="en-US" sz="2800" dirty="0"/>
              <a:t>Los marginados</a:t>
            </a:r>
            <a:endParaRPr lang="es-MX"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7170" name="Title 1"/>
          <p:cNvSpPr>
            <a:spLocks noGrp="1"/>
          </p:cNvSpPr>
          <p:nvPr>
            <p:ph type="title"/>
          </p:nvPr>
        </p:nvSpPr>
        <p:spPr>
          <a:xfrm>
            <a:off x="0" y="1219200"/>
            <a:ext cx="9144000" cy="1143000"/>
          </a:xfrm>
        </p:spPr>
        <p:txBody>
          <a:bodyPr/>
          <a:lstStyle/>
          <a:p>
            <a:pPr eaLnBrk="1" hangingPunct="1"/>
            <a:r>
              <a:rPr lang="en-US" sz="4000" b="1" dirty="0"/>
              <a:t>Barreras para la participación </a:t>
            </a:r>
          </a:p>
        </p:txBody>
      </p:sp>
      <p:sp>
        <p:nvSpPr>
          <p:cNvPr id="7171" name="Content Placeholder 2"/>
          <p:cNvSpPr>
            <a:spLocks noGrp="1"/>
          </p:cNvSpPr>
          <p:nvPr>
            <p:ph idx="1"/>
          </p:nvPr>
        </p:nvSpPr>
        <p:spPr>
          <a:xfrm>
            <a:off x="1295400" y="2819400"/>
            <a:ext cx="8229600" cy="3581400"/>
          </a:xfrm>
        </p:spPr>
        <p:txBody>
          <a:bodyPr/>
          <a:lstStyle/>
          <a:p>
            <a:pPr marL="514350" indent="-514350" eaLnBrk="1" hangingPunct="1">
              <a:buClr>
                <a:schemeClr val="accent6"/>
              </a:buClr>
              <a:buFont typeface="Calibri" pitchFamily="34" charset="0"/>
              <a:buAutoNum type="arabicPeriod"/>
            </a:pPr>
            <a:r>
              <a:rPr lang="en-US" sz="3000" dirty="0"/>
              <a:t>Arquitectónicas</a:t>
            </a:r>
          </a:p>
          <a:p>
            <a:pPr marL="514350" indent="-514350" eaLnBrk="1" hangingPunct="1">
              <a:buClr>
                <a:schemeClr val="accent6"/>
              </a:buClr>
              <a:buFont typeface="Calibri" pitchFamily="34" charset="0"/>
              <a:buAutoNum type="arabicPeriod"/>
            </a:pPr>
            <a:r>
              <a:rPr lang="en-US" sz="3000" dirty="0"/>
              <a:t>Actitudinales</a:t>
            </a:r>
          </a:p>
          <a:p>
            <a:pPr marL="514350" indent="-514350" eaLnBrk="1" hangingPunct="1">
              <a:buClr>
                <a:schemeClr val="accent6"/>
              </a:buClr>
              <a:buFont typeface="Calibri" pitchFamily="34" charset="0"/>
              <a:buAutoNum type="arabicPeriod"/>
            </a:pPr>
            <a:r>
              <a:rPr lang="en-US" sz="3000" dirty="0"/>
              <a:t>Teológicas</a:t>
            </a:r>
          </a:p>
          <a:p>
            <a:pPr marL="514350" indent="-514350" eaLnBrk="1" hangingPunct="1">
              <a:buClr>
                <a:schemeClr val="accent6"/>
              </a:buClr>
              <a:buFont typeface="Calibri" pitchFamily="34" charset="0"/>
              <a:buAutoNum type="arabicPeriod"/>
            </a:pPr>
            <a:r>
              <a:rPr lang="en-US" sz="3000" dirty="0"/>
              <a:t>Comunicativas</a:t>
            </a:r>
          </a:p>
          <a:p>
            <a:pPr marL="514350" indent="-514350" eaLnBrk="1" hangingPunct="1">
              <a:buClr>
                <a:schemeClr val="accent6"/>
              </a:buClr>
              <a:buFont typeface="Calibri" pitchFamily="34" charset="0"/>
              <a:buAutoNum type="arabicPeriod"/>
            </a:pPr>
            <a:r>
              <a:rPr lang="en-US" sz="3000" dirty="0"/>
              <a:t>Pragmáticas</a:t>
            </a:r>
          </a:p>
          <a:p>
            <a:pPr marL="514350" indent="-514350" eaLnBrk="1" hangingPunct="1">
              <a:buClr>
                <a:schemeClr val="accent6"/>
              </a:buClr>
              <a:buFont typeface="Calibri" pitchFamily="34" charset="0"/>
              <a:buAutoNum type="arabicPeriod"/>
            </a:pPr>
            <a:r>
              <a:rPr lang="en-US" sz="3000" dirty="0"/>
              <a:t>Liturgicas</a:t>
            </a:r>
          </a:p>
        </p:txBody>
      </p:sp>
      <p:sp>
        <p:nvSpPr>
          <p:cNvPr id="7172" name="TextBox 3"/>
          <p:cNvSpPr txBox="1">
            <a:spLocks noChangeArrowheads="1"/>
          </p:cNvSpPr>
          <p:nvPr/>
        </p:nvSpPr>
        <p:spPr bwMode="auto">
          <a:xfrm>
            <a:off x="0" y="7086600"/>
            <a:ext cx="8610600" cy="1938992"/>
          </a:xfrm>
          <a:prstGeom prst="rect">
            <a:avLst/>
          </a:prstGeom>
          <a:noFill/>
          <a:ln w="9525">
            <a:noFill/>
            <a:miter lim="800000"/>
            <a:headEnd/>
            <a:tailEnd/>
          </a:ln>
        </p:spPr>
        <p:txBody>
          <a:bodyPr>
            <a:spAutoFit/>
          </a:bodyPr>
          <a:lstStyle/>
          <a:p>
            <a:pPr algn="ctr"/>
            <a:r>
              <a:rPr lang="es-MX" sz="2400" dirty="0">
                <a:latin typeface="Calibri" pitchFamily="34" charset="0"/>
              </a:rPr>
              <a:t>El ministerio está confuso. Dios deja caer personas con discapacidad en medio de una congregación; una granada de mano que hace estallar la imagen de perfección de la iglesia. Pero estas personas privadas de derechos son la parte "indispensable" del cuerpo. “</a:t>
            </a:r>
          </a:p>
          <a:p>
            <a:pPr algn="ctr"/>
            <a:r>
              <a:rPr lang="es-MX" sz="2400" dirty="0">
                <a:latin typeface="Calibri" pitchFamily="34" charset="0"/>
              </a:rPr>
              <a:t>Joni Eareckson Tada</a:t>
            </a:r>
            <a:endParaRPr lang="en-US" sz="2400" dirty="0">
              <a:latin typeface="Calibri" pitchFamily="34" charset="0"/>
            </a:endParaRPr>
          </a:p>
        </p:txBody>
      </p:sp>
      <p:pic>
        <p:nvPicPr>
          <p:cNvPr id="7174" name="Picture 6"/>
          <p:cNvPicPr>
            <a:picLocks noChangeAspect="1" noChangeArrowheads="1"/>
          </p:cNvPicPr>
          <p:nvPr/>
        </p:nvPicPr>
        <p:blipFill>
          <a:blip r:embed="rId3" cstate="print"/>
          <a:srcRect/>
          <a:stretch>
            <a:fillRect/>
          </a:stretch>
        </p:blipFill>
        <p:spPr bwMode="auto">
          <a:xfrm>
            <a:off x="4876800" y="3220259"/>
            <a:ext cx="3151187" cy="2570941"/>
          </a:xfrm>
          <a:prstGeom prst="rect">
            <a:avLst/>
          </a:prstGeom>
          <a:noFill/>
          <a:ln w="28575">
            <a:solidFill>
              <a:schemeClr val="bg1"/>
            </a:solidFill>
            <a:miter lim="800000"/>
            <a:headEnd/>
            <a:tailEnd/>
          </a:ln>
          <a:effectLst>
            <a:glow rad="139700">
              <a:schemeClr val="tx1">
                <a:lumMod val="65000"/>
                <a:lumOff val="35000"/>
                <a:alpha val="40000"/>
              </a:schemeClr>
            </a:glow>
          </a:effectLst>
        </p:spPr>
      </p:pic>
    </p:spTree>
    <p:extLst>
      <p:ext uri="{BB962C8B-B14F-4D97-AF65-F5344CB8AC3E}">
        <p14:creationId xmlns:p14="http://schemas.microsoft.com/office/powerpoint/2010/main" val="41560070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8194" name="Title 1"/>
          <p:cNvSpPr>
            <a:spLocks noGrp="1"/>
          </p:cNvSpPr>
          <p:nvPr>
            <p:ph type="title"/>
          </p:nvPr>
        </p:nvSpPr>
        <p:spPr>
          <a:xfrm>
            <a:off x="0" y="1524000"/>
            <a:ext cx="9144000" cy="1143000"/>
          </a:xfrm>
        </p:spPr>
        <p:txBody>
          <a:bodyPr/>
          <a:lstStyle/>
          <a:p>
            <a:pPr eaLnBrk="1" hangingPunct="1"/>
            <a:r>
              <a:rPr lang="en-US" sz="4000" b="1" dirty="0"/>
              <a:t>Todo asciende y desciende sobre el liderazgo </a:t>
            </a:r>
          </a:p>
        </p:txBody>
      </p:sp>
      <p:sp>
        <p:nvSpPr>
          <p:cNvPr id="8195" name="Content Placeholder 2"/>
          <p:cNvSpPr>
            <a:spLocks noGrp="1"/>
          </p:cNvSpPr>
          <p:nvPr>
            <p:ph idx="1"/>
          </p:nvPr>
        </p:nvSpPr>
        <p:spPr>
          <a:xfrm>
            <a:off x="914400" y="3246437"/>
            <a:ext cx="7543800" cy="4525963"/>
          </a:xfrm>
        </p:spPr>
        <p:txBody>
          <a:bodyPr/>
          <a:lstStyle/>
          <a:p>
            <a:pPr marL="514350" indent="-514350" eaLnBrk="1" hangingPunct="1">
              <a:spcBef>
                <a:spcPts val="0"/>
              </a:spcBef>
              <a:buClr>
                <a:schemeClr val="accent6"/>
              </a:buClr>
              <a:buFont typeface="Arial" charset="0"/>
              <a:buAutoNum type="alphaUcPeriod"/>
            </a:pPr>
            <a:r>
              <a:rPr lang="es-MX" sz="3000" dirty="0"/>
              <a:t>No hay "Llaneros Solitarios" en el Ministerio</a:t>
            </a:r>
          </a:p>
          <a:p>
            <a:pPr marL="514350" indent="-514350" eaLnBrk="1" hangingPunct="1">
              <a:spcBef>
                <a:spcPts val="0"/>
              </a:spcBef>
              <a:buClr>
                <a:schemeClr val="accent6"/>
              </a:buClr>
              <a:buFont typeface="Arial" charset="0"/>
              <a:buAutoNum type="alphaUcPeriod"/>
            </a:pPr>
            <a:r>
              <a:rPr lang="es-MX" sz="3000" dirty="0"/>
              <a:t>No tienes que buscar mucho para encontrar personas con discapacidad</a:t>
            </a:r>
          </a:p>
          <a:p>
            <a:pPr marL="514350" indent="-514350" eaLnBrk="1" hangingPunct="1">
              <a:spcBef>
                <a:spcPts val="0"/>
              </a:spcBef>
              <a:buClr>
                <a:schemeClr val="accent6"/>
              </a:buClr>
              <a:buFont typeface="Arial" charset="0"/>
              <a:buAutoNum type="alphaUcPeriod"/>
            </a:pPr>
            <a:r>
              <a:rPr lang="es-MX" sz="3000" dirty="0"/>
              <a:t>¿Cuánto costará el Ministerio de Discapacidad?</a:t>
            </a:r>
          </a:p>
          <a:p>
            <a:pPr marL="514350" indent="-514350" eaLnBrk="1" hangingPunct="1">
              <a:spcBef>
                <a:spcPts val="0"/>
              </a:spcBef>
              <a:buClr>
                <a:schemeClr val="accent6"/>
              </a:buClr>
              <a:buFont typeface="Arial" charset="0"/>
              <a:buAutoNum type="alphaUcPeriod"/>
            </a:pPr>
            <a:r>
              <a:rPr lang="es-MX" sz="3000" dirty="0"/>
              <a:t>Son muchos los llamados pero pocos los escogidos</a:t>
            </a:r>
            <a:endParaRPr lang="en-US" sz="3000" dirty="0"/>
          </a:p>
        </p:txBody>
      </p:sp>
    </p:spTree>
    <p:extLst>
      <p:ext uri="{BB962C8B-B14F-4D97-AF65-F5344CB8AC3E}">
        <p14:creationId xmlns:p14="http://schemas.microsoft.com/office/powerpoint/2010/main" val="27172665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2" name="Title 1"/>
          <p:cNvSpPr>
            <a:spLocks noGrp="1"/>
          </p:cNvSpPr>
          <p:nvPr>
            <p:ph type="title"/>
          </p:nvPr>
        </p:nvSpPr>
        <p:spPr>
          <a:xfrm>
            <a:off x="0" y="1447800"/>
            <a:ext cx="9144000" cy="1143000"/>
          </a:xfrm>
        </p:spPr>
        <p:txBody>
          <a:bodyPr rtlCol="0">
            <a:noAutofit/>
          </a:bodyPr>
          <a:lstStyle/>
          <a:p>
            <a:pPr eaLnBrk="1" fontAlgn="auto" hangingPunct="1">
              <a:spcAft>
                <a:spcPts val="0"/>
              </a:spcAft>
              <a:defRPr/>
            </a:pPr>
            <a:r>
              <a:rPr lang="en-US" sz="3800" b="1" dirty="0"/>
              <a:t>Diez consejos prácticos para convertirse en una iglesia pro discapacidad</a:t>
            </a:r>
          </a:p>
        </p:txBody>
      </p:sp>
      <p:sp>
        <p:nvSpPr>
          <p:cNvPr id="3" name="Content Placeholder 2"/>
          <p:cNvSpPr>
            <a:spLocks noGrp="1"/>
          </p:cNvSpPr>
          <p:nvPr>
            <p:ph idx="1"/>
          </p:nvPr>
        </p:nvSpPr>
        <p:spPr>
          <a:xfrm>
            <a:off x="609600" y="3200400"/>
            <a:ext cx="8229600" cy="4525963"/>
          </a:xfrm>
        </p:spPr>
        <p:txBody>
          <a:bodyPr rtlCol="0">
            <a:normAutofit/>
          </a:bodyPr>
          <a:lstStyle/>
          <a:p>
            <a:pPr marL="514350" indent="-514350" eaLnBrk="1" fontAlgn="auto" hangingPunct="1">
              <a:spcBef>
                <a:spcPts val="0"/>
              </a:spcBef>
              <a:spcAft>
                <a:spcPts val="0"/>
              </a:spcAft>
              <a:buClr>
                <a:schemeClr val="accent6"/>
              </a:buClr>
              <a:buFont typeface="Arial" pitchFamily="34" charset="0"/>
              <a:buAutoNum type="arabicPeriod"/>
              <a:defRPr/>
            </a:pPr>
            <a:r>
              <a:rPr lang="en-US" dirty="0"/>
              <a:t>Ambiente acogedor</a:t>
            </a:r>
          </a:p>
          <a:p>
            <a:pPr marL="514350" indent="-514350" eaLnBrk="1" fontAlgn="auto" hangingPunct="1">
              <a:spcBef>
                <a:spcPts val="0"/>
              </a:spcBef>
              <a:spcAft>
                <a:spcPts val="0"/>
              </a:spcAft>
              <a:buClr>
                <a:schemeClr val="accent6"/>
              </a:buClr>
              <a:buFont typeface="Arial" pitchFamily="34" charset="0"/>
              <a:buAutoNum type="arabicPeriod"/>
              <a:defRPr/>
            </a:pPr>
            <a:r>
              <a:rPr lang="en-US" dirty="0"/>
              <a:t>Entrenamiento para el reconocimiento de la discapacidad </a:t>
            </a:r>
          </a:p>
          <a:p>
            <a:pPr marL="514350" indent="-514350" eaLnBrk="1" fontAlgn="auto" hangingPunct="1">
              <a:spcBef>
                <a:spcPts val="0"/>
              </a:spcBef>
              <a:spcAft>
                <a:spcPts val="0"/>
              </a:spcAft>
              <a:buClr>
                <a:schemeClr val="accent6"/>
              </a:buClr>
              <a:buFont typeface="Arial" pitchFamily="34" charset="0"/>
              <a:buAutoNum type="arabicPeriod"/>
              <a:defRPr/>
            </a:pPr>
            <a:r>
              <a:rPr lang="es-MX" dirty="0"/>
              <a:t>Mejorar la accesibilidad</a:t>
            </a:r>
          </a:p>
          <a:p>
            <a:pPr marL="514350" indent="-514350" eaLnBrk="1" fontAlgn="auto" hangingPunct="1">
              <a:spcBef>
                <a:spcPts val="0"/>
              </a:spcBef>
              <a:spcAft>
                <a:spcPts val="0"/>
              </a:spcAft>
              <a:buClr>
                <a:schemeClr val="accent6"/>
              </a:buClr>
              <a:buFont typeface="Arial" pitchFamily="34" charset="0"/>
              <a:buAutoNum type="arabicPeriod"/>
              <a:defRPr/>
            </a:pPr>
            <a:r>
              <a:rPr lang="es-MX" dirty="0"/>
              <a:t>Oportunidades para servir</a:t>
            </a:r>
          </a:p>
          <a:p>
            <a:pPr marL="514350" indent="-514350" eaLnBrk="1" fontAlgn="auto" hangingPunct="1">
              <a:spcBef>
                <a:spcPts val="0"/>
              </a:spcBef>
              <a:spcAft>
                <a:spcPts val="0"/>
              </a:spcAft>
              <a:buClr>
                <a:schemeClr val="accent6"/>
              </a:buClr>
              <a:buFont typeface="Arial" pitchFamily="34" charset="0"/>
              <a:buAutoNum type="arabicPeriod"/>
              <a:defRPr/>
            </a:pPr>
            <a:r>
              <a:rPr lang="es-MX" dirty="0"/>
              <a:t>Materiales para personas con discapacidades</a:t>
            </a:r>
            <a:endParaRPr lang="en-US" dirty="0"/>
          </a:p>
        </p:txBody>
      </p:sp>
    </p:spTree>
    <p:extLst>
      <p:ext uri="{BB962C8B-B14F-4D97-AF65-F5344CB8AC3E}">
        <p14:creationId xmlns:p14="http://schemas.microsoft.com/office/powerpoint/2010/main" val="42467798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2" name="Title 1"/>
          <p:cNvSpPr>
            <a:spLocks noGrp="1"/>
          </p:cNvSpPr>
          <p:nvPr>
            <p:ph type="title"/>
          </p:nvPr>
        </p:nvSpPr>
        <p:spPr>
          <a:xfrm>
            <a:off x="0" y="1447800"/>
            <a:ext cx="9144000" cy="1143000"/>
          </a:xfrm>
        </p:spPr>
        <p:txBody>
          <a:bodyPr rtlCol="0">
            <a:noAutofit/>
          </a:bodyPr>
          <a:lstStyle/>
          <a:p>
            <a:pPr eaLnBrk="1" fontAlgn="auto" hangingPunct="1">
              <a:spcAft>
                <a:spcPts val="0"/>
              </a:spcAft>
              <a:defRPr/>
            </a:pPr>
            <a:r>
              <a:rPr lang="en-US" sz="3800" b="1" dirty="0"/>
              <a:t>Diez consejos prácticos, cont.</a:t>
            </a:r>
          </a:p>
        </p:txBody>
      </p:sp>
      <p:sp>
        <p:nvSpPr>
          <p:cNvPr id="3" name="Content Placeholder 2"/>
          <p:cNvSpPr>
            <a:spLocks noGrp="1"/>
          </p:cNvSpPr>
          <p:nvPr>
            <p:ph idx="1"/>
          </p:nvPr>
        </p:nvSpPr>
        <p:spPr>
          <a:xfrm>
            <a:off x="838200" y="2865437"/>
            <a:ext cx="8229600" cy="4525963"/>
          </a:xfrm>
        </p:spPr>
        <p:txBody>
          <a:bodyPr rtlCol="0">
            <a:normAutofit/>
          </a:bodyPr>
          <a:lstStyle/>
          <a:p>
            <a:pPr marL="514350" indent="-514350" eaLnBrk="1" fontAlgn="auto" hangingPunct="1">
              <a:spcBef>
                <a:spcPts val="0"/>
              </a:spcBef>
              <a:spcAft>
                <a:spcPts val="0"/>
              </a:spcAft>
              <a:buClr>
                <a:schemeClr val="accent6"/>
              </a:buClr>
              <a:buFont typeface="+mj-lt"/>
              <a:buAutoNum type="arabicPeriod" startAt="6"/>
              <a:defRPr/>
            </a:pPr>
            <a:r>
              <a:rPr lang="es-MX" dirty="0"/>
              <a:t>Espacio para sillas de ruedas</a:t>
            </a:r>
          </a:p>
          <a:p>
            <a:pPr marL="514350" indent="-514350" eaLnBrk="1" fontAlgn="auto" hangingPunct="1">
              <a:spcBef>
                <a:spcPts val="0"/>
              </a:spcBef>
              <a:spcAft>
                <a:spcPts val="0"/>
              </a:spcAft>
              <a:buClr>
                <a:schemeClr val="accent6"/>
              </a:buClr>
              <a:buFont typeface="+mj-lt"/>
              <a:buAutoNum type="arabicPeriod" startAt="6"/>
              <a:defRPr/>
            </a:pPr>
            <a:r>
              <a:rPr lang="es-MX" dirty="0"/>
              <a:t>Intérprete de señales</a:t>
            </a:r>
          </a:p>
          <a:p>
            <a:pPr marL="514350" indent="-514350" eaLnBrk="1" fontAlgn="auto" hangingPunct="1">
              <a:spcBef>
                <a:spcPts val="0"/>
              </a:spcBef>
              <a:spcAft>
                <a:spcPts val="0"/>
              </a:spcAft>
              <a:buClr>
                <a:schemeClr val="accent6"/>
              </a:buClr>
              <a:buFont typeface="+mj-lt"/>
              <a:buAutoNum type="arabicPeriod" startAt="6"/>
              <a:defRPr/>
            </a:pPr>
            <a:r>
              <a:rPr lang="es-MX" dirty="0"/>
              <a:t>Consejos de comunicación e interacción </a:t>
            </a:r>
          </a:p>
          <a:p>
            <a:pPr marL="514350" indent="-514350" eaLnBrk="1" fontAlgn="auto" hangingPunct="1">
              <a:spcBef>
                <a:spcPts val="0"/>
              </a:spcBef>
              <a:spcAft>
                <a:spcPts val="0"/>
              </a:spcAft>
              <a:buClr>
                <a:schemeClr val="accent6"/>
              </a:buClr>
              <a:buFont typeface="+mj-lt"/>
              <a:buAutoNum type="arabicPeriod" startAt="6"/>
              <a:defRPr/>
            </a:pPr>
            <a:r>
              <a:rPr lang="es-MX" dirty="0"/>
              <a:t>Ayuda en el estacionamiento</a:t>
            </a:r>
          </a:p>
          <a:p>
            <a:pPr marL="514350" indent="-514350" eaLnBrk="1" fontAlgn="auto" hangingPunct="1">
              <a:spcBef>
                <a:spcPts val="0"/>
              </a:spcBef>
              <a:spcAft>
                <a:spcPts val="0"/>
              </a:spcAft>
              <a:buClr>
                <a:schemeClr val="accent6"/>
              </a:buClr>
              <a:buFont typeface="+mj-lt"/>
              <a:buAutoNum type="arabicPeriod" startAt="6"/>
              <a:defRPr/>
            </a:pPr>
            <a:r>
              <a:rPr lang="es-MX" dirty="0"/>
              <a:t> Disponibilidad de amigos o tutores</a:t>
            </a:r>
            <a:endParaRPr lang="en-US" dirty="0"/>
          </a:p>
        </p:txBody>
      </p:sp>
    </p:spTree>
    <p:extLst>
      <p:ext uri="{BB962C8B-B14F-4D97-AF65-F5344CB8AC3E}">
        <p14:creationId xmlns:p14="http://schemas.microsoft.com/office/powerpoint/2010/main" val="8844275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2" name="Title 1"/>
          <p:cNvSpPr>
            <a:spLocks noGrp="1"/>
          </p:cNvSpPr>
          <p:nvPr>
            <p:ph type="title"/>
          </p:nvPr>
        </p:nvSpPr>
        <p:spPr>
          <a:xfrm>
            <a:off x="0" y="762000"/>
            <a:ext cx="9144000" cy="1143000"/>
          </a:xfrm>
        </p:spPr>
        <p:txBody>
          <a:bodyPr rtlCol="0">
            <a:noAutofit/>
          </a:bodyPr>
          <a:lstStyle/>
          <a:p>
            <a:pPr eaLnBrk="1" fontAlgn="auto" hangingPunct="1">
              <a:spcAft>
                <a:spcPts val="0"/>
              </a:spcAft>
              <a:defRPr/>
            </a:pPr>
            <a:r>
              <a:rPr lang="en-US" sz="3800" b="1" dirty="0"/>
              <a:t>Inclusión intencional </a:t>
            </a:r>
          </a:p>
        </p:txBody>
      </p:sp>
      <p:pic>
        <p:nvPicPr>
          <p:cNvPr id="10244" name="Picture 3"/>
          <p:cNvPicPr>
            <a:picLocks noChangeAspect="1" noChangeArrowheads="1"/>
          </p:cNvPicPr>
          <p:nvPr/>
        </p:nvPicPr>
        <p:blipFill>
          <a:blip r:embed="rId3" cstate="print"/>
          <a:srcRect/>
          <a:stretch>
            <a:fillRect/>
          </a:stretch>
        </p:blipFill>
        <p:spPr bwMode="auto">
          <a:xfrm>
            <a:off x="2209800" y="1828800"/>
            <a:ext cx="4572000" cy="3138985"/>
          </a:xfrm>
          <a:prstGeom prst="rect">
            <a:avLst/>
          </a:prstGeom>
          <a:noFill/>
          <a:ln w="28575">
            <a:solidFill>
              <a:schemeClr val="bg1"/>
            </a:solidFill>
            <a:miter lim="800000"/>
            <a:headEnd/>
            <a:tailEnd/>
          </a:ln>
          <a:effectLst>
            <a:glow rad="139700">
              <a:schemeClr val="tx1">
                <a:lumMod val="65000"/>
                <a:lumOff val="35000"/>
                <a:alpha val="40000"/>
              </a:schemeClr>
            </a:glow>
          </a:effectLst>
        </p:spPr>
      </p:pic>
      <p:sp>
        <p:nvSpPr>
          <p:cNvPr id="6" name="TextBox 5"/>
          <p:cNvSpPr txBox="1"/>
          <p:nvPr/>
        </p:nvSpPr>
        <p:spPr>
          <a:xfrm>
            <a:off x="1371600" y="5181600"/>
            <a:ext cx="6629400" cy="1200329"/>
          </a:xfrm>
          <a:prstGeom prst="rect">
            <a:avLst/>
          </a:prstGeom>
          <a:noFill/>
        </p:spPr>
        <p:txBody>
          <a:bodyPr wrap="square" rtlCol="0">
            <a:spAutoFit/>
          </a:bodyPr>
          <a:lstStyle/>
          <a:p>
            <a:r>
              <a:rPr lang="es-MX" dirty="0">
                <a:latin typeface="+mn-lt"/>
              </a:rPr>
              <a:t>Bienvenidos: Estacionamiento para amigos con discapacidad</a:t>
            </a:r>
            <a:endParaRPr lang="en-US" dirty="0">
              <a:latin typeface="+mn-lt"/>
            </a:endParaRPr>
          </a:p>
          <a:p>
            <a:r>
              <a:rPr lang="es-MX" dirty="0">
                <a:latin typeface="+mn-lt"/>
              </a:rPr>
              <a:t>Te apreciamos: Reservado para la tercera edad </a:t>
            </a:r>
            <a:endParaRPr lang="en-US" dirty="0">
              <a:latin typeface="+mn-lt"/>
            </a:endParaRPr>
          </a:p>
          <a:p>
            <a:r>
              <a:rPr lang="es-MX" dirty="0">
                <a:latin typeface="+mn-lt"/>
              </a:rPr>
              <a:t>Bienvenido: Estacionamientos para las personas de primera vez</a:t>
            </a:r>
          </a:p>
          <a:p>
            <a:r>
              <a:rPr lang="es-MX" dirty="0">
                <a:latin typeface="+mn-lt"/>
              </a:rPr>
              <a:t>Te apreciamos: Reservado para la tercera edad </a:t>
            </a:r>
            <a:endParaRPr lang="en-US" dirty="0">
              <a:latin typeface="+mn-lt"/>
            </a:endParaRPr>
          </a:p>
        </p:txBody>
      </p:sp>
    </p:spTree>
    <p:extLst>
      <p:ext uri="{BB962C8B-B14F-4D97-AF65-F5344CB8AC3E}">
        <p14:creationId xmlns:p14="http://schemas.microsoft.com/office/powerpoint/2010/main" val="9101347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3" name="Content Placeholder 2"/>
          <p:cNvSpPr>
            <a:spLocks noGrp="1"/>
          </p:cNvSpPr>
          <p:nvPr>
            <p:ph idx="1"/>
          </p:nvPr>
        </p:nvSpPr>
        <p:spPr>
          <a:xfrm>
            <a:off x="457200" y="2057400"/>
            <a:ext cx="8229600" cy="4953000"/>
          </a:xfrm>
        </p:spPr>
        <p:txBody>
          <a:bodyPr rtlCol="0">
            <a:normAutofit/>
          </a:bodyPr>
          <a:lstStyle/>
          <a:p>
            <a:pPr algn="ctr" eaLnBrk="1" fontAlgn="auto" hangingPunct="1">
              <a:spcAft>
                <a:spcPts val="0"/>
              </a:spcAft>
              <a:buFont typeface="Arial" pitchFamily="34" charset="0"/>
              <a:buNone/>
              <a:defRPr/>
            </a:pPr>
            <a:endParaRPr lang="en-US" sz="1600" dirty="0"/>
          </a:p>
          <a:p>
            <a:pPr algn="ctr">
              <a:buNone/>
            </a:pPr>
            <a:r>
              <a:rPr lang="es-MX" dirty="0"/>
              <a:t>"No tenemos un ministerio de necesidades especiales para multiplicar</a:t>
            </a:r>
          </a:p>
          <a:p>
            <a:pPr algn="ctr">
              <a:buNone/>
            </a:pPr>
            <a:r>
              <a:rPr lang="es-MX" dirty="0"/>
              <a:t>números. Lo hacemos porque es el mandato bíblico de la iglesia de Jesucristo ".</a:t>
            </a:r>
            <a:endParaRPr lang="en-US" sz="1400" dirty="0"/>
          </a:p>
          <a:p>
            <a:pPr algn="ctr" eaLnBrk="1" fontAlgn="auto" hangingPunct="1">
              <a:spcAft>
                <a:spcPts val="0"/>
              </a:spcAft>
              <a:buFont typeface="Arial" pitchFamily="34" charset="0"/>
              <a:buNone/>
              <a:defRPr/>
            </a:pPr>
            <a:r>
              <a:rPr lang="en-US" sz="2800" dirty="0"/>
              <a:t>—Pastor Spoor</a:t>
            </a:r>
          </a:p>
        </p:txBody>
      </p:sp>
    </p:spTree>
    <p:extLst>
      <p:ext uri="{BB962C8B-B14F-4D97-AF65-F5344CB8AC3E}">
        <p14:creationId xmlns:p14="http://schemas.microsoft.com/office/powerpoint/2010/main" val="21756203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3314" name="Title 1"/>
          <p:cNvSpPr>
            <a:spLocks noGrp="1"/>
          </p:cNvSpPr>
          <p:nvPr>
            <p:ph type="title"/>
          </p:nvPr>
        </p:nvSpPr>
        <p:spPr>
          <a:xfrm>
            <a:off x="0" y="2590800"/>
            <a:ext cx="9144000" cy="1143000"/>
          </a:xfrm>
        </p:spPr>
        <p:txBody>
          <a:bodyPr/>
          <a:lstStyle/>
          <a:p>
            <a:pPr eaLnBrk="1" hangingPunct="1"/>
            <a:r>
              <a:rPr lang="en-US" sz="4000" b="1" dirty="0"/>
              <a:t>¿Estás listo para crear un Plan de acción?</a:t>
            </a:r>
          </a:p>
        </p:txBody>
      </p:sp>
      <p:sp>
        <p:nvSpPr>
          <p:cNvPr id="13315" name="Content Placeholder 2"/>
          <p:cNvSpPr>
            <a:spLocks noGrp="1"/>
          </p:cNvSpPr>
          <p:nvPr>
            <p:ph idx="1"/>
          </p:nvPr>
        </p:nvSpPr>
        <p:spPr>
          <a:xfrm>
            <a:off x="457200" y="4114800"/>
            <a:ext cx="8229600" cy="914400"/>
          </a:xfrm>
        </p:spPr>
        <p:txBody>
          <a:bodyPr/>
          <a:lstStyle/>
          <a:p>
            <a:pPr algn="ctr" eaLnBrk="1" hangingPunct="1">
              <a:buFont typeface="Arial" charset="0"/>
              <a:buNone/>
            </a:pPr>
            <a:r>
              <a:rPr lang="en-US" sz="3000" i="1" dirty="0"/>
              <a:t>Con Dios todas las cosas son posibles</a:t>
            </a:r>
            <a:endParaRPr lang="en-US" sz="3000" dirty="0"/>
          </a:p>
          <a:p>
            <a:pPr algn="ctr" eaLnBrk="1" hangingPunct="1">
              <a:buFont typeface="Arial" charset="0"/>
              <a:buNone/>
            </a:pPr>
            <a:r>
              <a:rPr lang="en-US" sz="2800" dirty="0">
                <a:solidFill>
                  <a:schemeClr val="accent6"/>
                </a:solidFill>
              </a:rPr>
              <a:t>Mateo 19:26</a:t>
            </a:r>
            <a:endParaRPr lang="en-US" sz="2800" i="1" dirty="0">
              <a:solidFill>
                <a:schemeClr val="accent6"/>
              </a:solidFill>
            </a:endParaRPr>
          </a:p>
        </p:txBody>
      </p:sp>
    </p:spTree>
    <p:extLst>
      <p:ext uri="{BB962C8B-B14F-4D97-AF65-F5344CB8AC3E}">
        <p14:creationId xmlns:p14="http://schemas.microsoft.com/office/powerpoint/2010/main" val="14894393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BeyondSufferingPPSideImage.jpg"/>
          <p:cNvPicPr>
            <a:picLocks noChangeAspect="1"/>
          </p:cNvPicPr>
          <p:nvPr/>
        </p:nvPicPr>
        <p:blipFill>
          <a:blip r:embed="rId2" cstate="print"/>
          <a:srcRect/>
          <a:stretch>
            <a:fillRect/>
          </a:stretch>
        </p:blipFill>
        <p:spPr bwMode="auto">
          <a:xfrm>
            <a:off x="-6350" y="0"/>
            <a:ext cx="3035300" cy="6858000"/>
          </a:xfrm>
          <a:prstGeom prst="rect">
            <a:avLst/>
          </a:prstGeom>
          <a:noFill/>
          <a:ln w="9525">
            <a:noFill/>
            <a:miter lim="800000"/>
            <a:headEnd/>
            <a:tailEnd/>
          </a:ln>
        </p:spPr>
      </p:pic>
      <p:sp>
        <p:nvSpPr>
          <p:cNvPr id="2050" name="TextBox 3"/>
          <p:cNvSpPr txBox="1">
            <a:spLocks noChangeArrowheads="1"/>
          </p:cNvSpPr>
          <p:nvPr/>
        </p:nvSpPr>
        <p:spPr bwMode="auto">
          <a:xfrm>
            <a:off x="457200" y="1568708"/>
            <a:ext cx="8153400" cy="5139869"/>
          </a:xfrm>
          <a:prstGeom prst="rect">
            <a:avLst/>
          </a:prstGeom>
          <a:noFill/>
          <a:ln w="9525">
            <a:noFill/>
            <a:miter lim="800000"/>
            <a:headEnd/>
            <a:tailEnd/>
          </a:ln>
        </p:spPr>
        <p:txBody>
          <a:bodyPr wrap="square">
            <a:spAutoFit/>
          </a:bodyPr>
          <a:lstStyle/>
          <a:p>
            <a:pPr algn="ctr"/>
            <a:endParaRPr lang="en-US" sz="2000" b="1" dirty="0">
              <a:latin typeface="Calibri" charset="0"/>
            </a:endParaRPr>
          </a:p>
          <a:p>
            <a:pPr algn="ctr"/>
            <a:r>
              <a:rPr lang="en-US" sz="4800" cap="all" dirty="0">
                <a:solidFill>
                  <a:schemeClr val="accent6"/>
                </a:solidFill>
                <a:latin typeface="Century Gothic" pitchFamily="34" charset="0"/>
                <a:cs typeface="IrisUPC" pitchFamily="34" charset="-34"/>
              </a:rPr>
              <a:t>SESión 4</a:t>
            </a:r>
          </a:p>
          <a:p>
            <a:pPr algn="ctr"/>
            <a:endParaRPr lang="en-US" sz="2000" b="1" dirty="0">
              <a:latin typeface="Calibri" charset="0"/>
            </a:endParaRPr>
          </a:p>
          <a:p>
            <a:pPr algn="ctr"/>
            <a:endParaRPr lang="en-US" sz="1000" b="1" dirty="0">
              <a:latin typeface="Calibri" charset="0"/>
            </a:endParaRPr>
          </a:p>
          <a:p>
            <a:pPr algn="ctr"/>
            <a:r>
              <a:rPr lang="en-US" sz="4800" b="1" dirty="0">
                <a:latin typeface="Calibri" charset="0"/>
              </a:rPr>
              <a:t>Alcance y evangelismo a </a:t>
            </a:r>
            <a:r>
              <a:rPr lang="en-US" sz="4800" b="1" dirty="0" err="1">
                <a:latin typeface="Calibri" charset="0"/>
              </a:rPr>
              <a:t>las</a:t>
            </a:r>
            <a:r>
              <a:rPr lang="en-US" sz="4800" b="1" dirty="0">
                <a:latin typeface="Calibri" charset="0"/>
              </a:rPr>
              <a:t> familias afectadas por discapacidades</a:t>
            </a:r>
            <a:endParaRPr lang="en-US" sz="2800" b="1" dirty="0">
              <a:latin typeface="Calibri" charset="0"/>
            </a:endParaRPr>
          </a:p>
          <a:p>
            <a:pPr algn="ctr"/>
            <a:endParaRPr lang="en-US" sz="5400" b="1" dirty="0">
              <a:solidFill>
                <a:schemeClr val="tx1">
                  <a:lumMod val="85000"/>
                  <a:lumOff val="15000"/>
                </a:schemeClr>
              </a:solidFill>
              <a:effectLst>
                <a:outerShdw blurRad="50800" dist="50800" dir="5400000" algn="ctr" rotWithShape="0">
                  <a:schemeClr val="accent6"/>
                </a:outerShdw>
              </a:effectLst>
              <a:latin typeface="Origins" pitchFamily="50" charset="0"/>
            </a:endParaRPr>
          </a:p>
          <a:p>
            <a:pPr algn="ctr"/>
            <a:endParaRPr lang="en-US" sz="3200" dirty="0">
              <a:latin typeface="Calibri" charset="0"/>
            </a:endParaRPr>
          </a:p>
        </p:txBody>
      </p:sp>
    </p:spTree>
    <p:extLst>
      <p:ext uri="{BB962C8B-B14F-4D97-AF65-F5344CB8AC3E}">
        <p14:creationId xmlns:p14="http://schemas.microsoft.com/office/powerpoint/2010/main" val="3739246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BeyondSufferingPPSideImage.jpg"/>
          <p:cNvPicPr>
            <a:picLocks noChangeAspect="1"/>
          </p:cNvPicPr>
          <p:nvPr/>
        </p:nvPicPr>
        <p:blipFill>
          <a:blip r:embed="rId2" cstate="print"/>
          <a:srcRect/>
          <a:stretch>
            <a:fillRect/>
          </a:stretch>
        </p:blipFill>
        <p:spPr bwMode="auto">
          <a:xfrm>
            <a:off x="-6350" y="0"/>
            <a:ext cx="3035300" cy="6858000"/>
          </a:xfrm>
          <a:prstGeom prst="rect">
            <a:avLst/>
          </a:prstGeom>
          <a:noFill/>
          <a:ln w="9525">
            <a:noFill/>
            <a:miter lim="800000"/>
            <a:headEnd/>
            <a:tailEnd/>
          </a:ln>
        </p:spPr>
      </p:pic>
      <p:sp>
        <p:nvSpPr>
          <p:cNvPr id="5" name="TextBox 3"/>
          <p:cNvSpPr txBox="1">
            <a:spLocks noChangeArrowheads="1"/>
          </p:cNvSpPr>
          <p:nvPr/>
        </p:nvSpPr>
        <p:spPr bwMode="auto">
          <a:xfrm>
            <a:off x="0" y="1323231"/>
            <a:ext cx="8839200" cy="4970591"/>
          </a:xfrm>
          <a:prstGeom prst="rect">
            <a:avLst/>
          </a:prstGeom>
          <a:noFill/>
          <a:ln w="9525">
            <a:noFill/>
            <a:miter lim="800000"/>
            <a:headEnd/>
            <a:tailEnd/>
          </a:ln>
        </p:spPr>
        <p:txBody>
          <a:bodyPr wrap="square">
            <a:spAutoFit/>
          </a:bodyPr>
          <a:lstStyle/>
          <a:p>
            <a:r>
              <a:rPr lang="en-US" sz="3200" dirty="0">
                <a:latin typeface="+mj-lt"/>
              </a:rPr>
              <a:t>  </a:t>
            </a:r>
          </a:p>
          <a:p>
            <a:pPr marL="1028700" lvl="1" indent="-571500">
              <a:spcBef>
                <a:spcPts val="1800"/>
              </a:spcBef>
              <a:buClr>
                <a:schemeClr val="accent6"/>
              </a:buClr>
              <a:buSzPct val="120000"/>
              <a:buFont typeface="+mj-lt"/>
              <a:buAutoNum type="romanUcPeriod"/>
            </a:pPr>
            <a:r>
              <a:rPr lang="es-MX" sz="3000" dirty="0">
                <a:latin typeface="+mj-lt"/>
              </a:rPr>
              <a:t>Dios, abre nuestros ojos a personas sin Cristo</a:t>
            </a:r>
          </a:p>
          <a:p>
            <a:pPr marL="1028700" lvl="1" indent="-571500">
              <a:spcBef>
                <a:spcPts val="1800"/>
              </a:spcBef>
              <a:buClr>
                <a:schemeClr val="accent6"/>
              </a:buClr>
              <a:buSzPct val="120000"/>
              <a:buFont typeface="+mj-lt"/>
              <a:buAutoNum type="romanUcPeriod"/>
            </a:pPr>
            <a:r>
              <a:rPr lang="es-MX" sz="3000" dirty="0">
                <a:latin typeface="+mj-lt"/>
              </a:rPr>
              <a:t>Dios, abre nuestras bocas para hablar del Evangelio</a:t>
            </a:r>
          </a:p>
          <a:p>
            <a:pPr marL="1028700" lvl="1" indent="-571500">
              <a:spcBef>
                <a:spcPts val="1800"/>
              </a:spcBef>
              <a:buClr>
                <a:schemeClr val="accent6"/>
              </a:buClr>
              <a:buSzPct val="120000"/>
              <a:buFont typeface="+mj-lt"/>
              <a:buAutoNum type="romanUcPeriod"/>
            </a:pPr>
            <a:r>
              <a:rPr lang="es-MX" sz="3000" dirty="0">
                <a:latin typeface="+mj-lt"/>
              </a:rPr>
              <a:t>Dios, muéstranos cómo vivir lo que proclamamos</a:t>
            </a:r>
          </a:p>
          <a:p>
            <a:pPr marL="1028700" lvl="1" indent="-571500">
              <a:spcBef>
                <a:spcPts val="1800"/>
              </a:spcBef>
              <a:buClr>
                <a:schemeClr val="accent6"/>
              </a:buClr>
              <a:buSzPct val="120000"/>
              <a:buFont typeface="+mj-lt"/>
              <a:buAutoNum type="romanUcPeriod"/>
            </a:pPr>
            <a:r>
              <a:rPr lang="es-MX" sz="3000" dirty="0">
                <a:latin typeface="+mj-lt"/>
              </a:rPr>
              <a:t>Dios, ayúdanos a enseñar el Evangelio en palabra y obra</a:t>
            </a:r>
          </a:p>
          <a:p>
            <a:pPr marL="1028700" lvl="1" indent="-571500">
              <a:spcBef>
                <a:spcPts val="1800"/>
              </a:spcBef>
              <a:buClr>
                <a:schemeClr val="accent6"/>
              </a:buClr>
              <a:buSzPct val="120000"/>
              <a:buFont typeface="+mj-lt"/>
              <a:buAutoNum type="romanUcPeriod"/>
            </a:pPr>
            <a:r>
              <a:rPr lang="es-MX" sz="3000" dirty="0">
                <a:latin typeface="+mj-lt"/>
              </a:rPr>
              <a:t>Dios, abre nuestras vidas al alcance y discipulado</a:t>
            </a:r>
            <a:endParaRPr lang="en-US" sz="3200" dirty="0">
              <a:latin typeface="Calibri" charset="0"/>
            </a:endParaRPr>
          </a:p>
        </p:txBody>
      </p:sp>
    </p:spTree>
    <p:extLst>
      <p:ext uri="{BB962C8B-B14F-4D97-AF65-F5344CB8AC3E}">
        <p14:creationId xmlns:p14="http://schemas.microsoft.com/office/powerpoint/2010/main" val="35409114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3" name="Subtitle 2"/>
          <p:cNvSpPr>
            <a:spLocks noGrp="1"/>
          </p:cNvSpPr>
          <p:nvPr>
            <p:ph type="subTitle" idx="1"/>
          </p:nvPr>
        </p:nvSpPr>
        <p:spPr>
          <a:xfrm>
            <a:off x="0" y="4191000"/>
            <a:ext cx="9144000" cy="2667000"/>
          </a:xfrm>
        </p:spPr>
        <p:txBody>
          <a:bodyPr rtlCol="0">
            <a:noAutofit/>
          </a:bodyPr>
          <a:lstStyle/>
          <a:p>
            <a:pPr eaLnBrk="1" fontAlgn="auto" hangingPunct="1">
              <a:spcBef>
                <a:spcPts val="0"/>
              </a:spcBef>
              <a:spcAft>
                <a:spcPts val="0"/>
              </a:spcAft>
              <a:buFont typeface="Arial" pitchFamily="34" charset="0"/>
              <a:buNone/>
              <a:defRPr/>
            </a:pPr>
            <a:endParaRPr lang="en-US" sz="1400" dirty="0">
              <a:solidFill>
                <a:schemeClr val="tx1">
                  <a:lumMod val="95000"/>
                  <a:lumOff val="5000"/>
                </a:schemeClr>
              </a:solidFill>
            </a:endParaRPr>
          </a:p>
          <a:p>
            <a:pPr eaLnBrk="1" fontAlgn="auto" hangingPunct="1">
              <a:spcBef>
                <a:spcPts val="0"/>
              </a:spcBef>
              <a:spcAft>
                <a:spcPts val="0"/>
              </a:spcAft>
              <a:defRPr/>
            </a:pPr>
            <a:r>
              <a:rPr lang="es-MX" sz="3000" dirty="0">
                <a:solidFill>
                  <a:schemeClr val="tx1">
                    <a:lumMod val="95000"/>
                    <a:lumOff val="5000"/>
                  </a:schemeClr>
                </a:solidFill>
              </a:rPr>
              <a:t>Cuando alcanzas a una persona afectada por la discapacidad, también alcanzas a las muchas personas involucradas en su vida.</a:t>
            </a:r>
            <a:endParaRPr lang="en-US" sz="3000" dirty="0">
              <a:solidFill>
                <a:schemeClr val="tx1">
                  <a:lumMod val="95000"/>
                  <a:lumOff val="5000"/>
                </a:schemeClr>
              </a:solidFill>
            </a:endParaRPr>
          </a:p>
        </p:txBody>
      </p:sp>
      <p:pic>
        <p:nvPicPr>
          <p:cNvPr id="2052" name="Picture 5"/>
          <p:cNvPicPr>
            <a:picLocks noChangeAspect="1" noChangeArrowheads="1"/>
          </p:cNvPicPr>
          <p:nvPr/>
        </p:nvPicPr>
        <p:blipFill>
          <a:blip r:embed="rId3" cstate="print"/>
          <a:srcRect/>
          <a:stretch>
            <a:fillRect/>
          </a:stretch>
        </p:blipFill>
        <p:spPr bwMode="auto">
          <a:xfrm>
            <a:off x="2643187" y="1447800"/>
            <a:ext cx="3910013" cy="2530475"/>
          </a:xfrm>
          <a:prstGeom prst="rect">
            <a:avLst/>
          </a:prstGeom>
          <a:noFill/>
          <a:ln w="28575">
            <a:solidFill>
              <a:schemeClr val="bg1"/>
            </a:solidFill>
            <a:miter lim="800000"/>
            <a:headEnd/>
            <a:tailEnd/>
          </a:ln>
          <a:effectLst>
            <a:glow rad="139700">
              <a:schemeClr val="tx1">
                <a:lumMod val="65000"/>
                <a:lumOff val="35000"/>
                <a:alpha val="40000"/>
              </a:schemeClr>
            </a:glow>
          </a:effectLst>
        </p:spPr>
      </p:pic>
      <p:cxnSp>
        <p:nvCxnSpPr>
          <p:cNvPr id="7" name="Straight Connector 6"/>
          <p:cNvCxnSpPr/>
          <p:nvPr/>
        </p:nvCxnSpPr>
        <p:spPr>
          <a:xfrm>
            <a:off x="2743200" y="6019800"/>
            <a:ext cx="3581400" cy="0"/>
          </a:xfrm>
          <a:prstGeom prst="line">
            <a:avLst/>
          </a:prstGeom>
          <a:ln w="50800" cap="rnd">
            <a:solidFill>
              <a:schemeClr val="accent6"/>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3707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6146" name="Title 1"/>
          <p:cNvSpPr>
            <a:spLocks noGrp="1"/>
          </p:cNvSpPr>
          <p:nvPr>
            <p:ph type="title"/>
          </p:nvPr>
        </p:nvSpPr>
        <p:spPr>
          <a:xfrm>
            <a:off x="0" y="1371600"/>
            <a:ext cx="9144000" cy="1143000"/>
          </a:xfrm>
        </p:spPr>
        <p:txBody>
          <a:bodyPr/>
          <a:lstStyle/>
          <a:p>
            <a:pPr eaLnBrk="1" hangingPunct="1"/>
            <a:r>
              <a:rPr lang="en-US" sz="4000" b="1" dirty="0"/>
              <a:t>Temas principales en el Evangelio de Lucas </a:t>
            </a:r>
          </a:p>
        </p:txBody>
      </p:sp>
      <p:sp>
        <p:nvSpPr>
          <p:cNvPr id="6147" name="Content Placeholder 2"/>
          <p:cNvSpPr>
            <a:spLocks noGrp="1"/>
          </p:cNvSpPr>
          <p:nvPr>
            <p:ph idx="1"/>
          </p:nvPr>
        </p:nvSpPr>
        <p:spPr>
          <a:xfrm>
            <a:off x="0" y="3094037"/>
            <a:ext cx="9144000" cy="3230563"/>
          </a:xfrm>
        </p:spPr>
        <p:txBody>
          <a:bodyPr/>
          <a:lstStyle/>
          <a:p>
            <a:pPr algn="ctr" eaLnBrk="1" hangingPunct="1">
              <a:buFont typeface="Arial" charset="0"/>
              <a:buNone/>
            </a:pPr>
            <a:r>
              <a:rPr lang="en-US" sz="3600" b="1" dirty="0"/>
              <a:t>Tema central: </a:t>
            </a:r>
          </a:p>
          <a:p>
            <a:pPr algn="ctr" eaLnBrk="1" hangingPunct="1">
              <a:buFont typeface="Arial" charset="0"/>
              <a:buNone/>
            </a:pPr>
            <a:endParaRPr lang="en-US" sz="1000" i="1" dirty="0">
              <a:solidFill>
                <a:schemeClr val="accent6"/>
              </a:solidFill>
              <a:effectLst>
                <a:outerShdw blurRad="38100" dist="38100" dir="2700000" algn="tl">
                  <a:srgbClr val="000000">
                    <a:alpha val="43137"/>
                  </a:srgbClr>
                </a:outerShdw>
              </a:effectLst>
            </a:endParaRPr>
          </a:p>
          <a:p>
            <a:pPr algn="ctr" eaLnBrk="1" hangingPunct="1">
              <a:buFont typeface="Arial" charset="0"/>
              <a:buNone/>
            </a:pPr>
            <a:r>
              <a:rPr lang="en-US" sz="3600" i="1" dirty="0">
                <a:solidFill>
                  <a:schemeClr val="accent6"/>
                </a:solidFill>
                <a:effectLst>
                  <a:outerShdw blurRad="38100" dist="38100" dir="2700000" algn="tl">
                    <a:srgbClr val="000000">
                      <a:alpha val="43137"/>
                    </a:srgbClr>
                  </a:outerShdw>
                </a:effectLst>
              </a:rPr>
              <a:t>¡Jesús es el Salvador de todos!</a:t>
            </a:r>
          </a:p>
          <a:p>
            <a:pPr algn="ctr" eaLnBrk="1" hangingPunct="1">
              <a:buFont typeface="Arial" charset="0"/>
              <a:buNone/>
            </a:pPr>
            <a:endParaRPr lang="en-US" sz="1000" i="1" dirty="0">
              <a:solidFill>
                <a:schemeClr val="accent6"/>
              </a:solidFill>
              <a:effectLst>
                <a:outerShdw blurRad="38100" dist="38100" dir="2700000" algn="tl">
                  <a:srgbClr val="000000">
                    <a:alpha val="43137"/>
                  </a:srgbClr>
                </a:outerShdw>
              </a:effectLst>
            </a:endParaRPr>
          </a:p>
          <a:p>
            <a:pPr algn="ctr" eaLnBrk="1" hangingPunct="1">
              <a:buFont typeface="Arial" charset="0"/>
              <a:buNone/>
            </a:pPr>
            <a:r>
              <a:rPr lang="en-US" sz="2800" dirty="0"/>
              <a:t>Sin importer la etnia, el género, el nivel socioeconómico</a:t>
            </a:r>
          </a:p>
          <a:p>
            <a:pPr algn="ctr" eaLnBrk="1" hangingPunct="1">
              <a:buFont typeface="Arial" charset="0"/>
              <a:buNone/>
            </a:pPr>
            <a:endParaRPr lang="en-US" sz="2800" dirty="0"/>
          </a:p>
          <a:p>
            <a:pPr algn="ctr" eaLnBrk="1" hangingPunct="1">
              <a:buFont typeface="Arial" charset="0"/>
              <a:buNone/>
            </a:pPr>
            <a:r>
              <a:rPr lang="en-US" dirty="0"/>
              <a:t>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4098" name="Title 1"/>
          <p:cNvSpPr>
            <a:spLocks noGrp="1"/>
          </p:cNvSpPr>
          <p:nvPr>
            <p:ph type="title"/>
          </p:nvPr>
        </p:nvSpPr>
        <p:spPr>
          <a:xfrm>
            <a:off x="0" y="1493838"/>
            <a:ext cx="9144000" cy="1249362"/>
          </a:xfrm>
        </p:spPr>
        <p:txBody>
          <a:bodyPr/>
          <a:lstStyle/>
          <a:p>
            <a:pPr eaLnBrk="1" hangingPunct="1"/>
            <a:r>
              <a:rPr lang="en-US" sz="4000" b="1" dirty="0"/>
              <a:t>Dios, abre nuestros ojos ante las personas sin Dios </a:t>
            </a:r>
            <a:br>
              <a:rPr lang="en-US" sz="4000" b="1" dirty="0"/>
            </a:br>
            <a:endParaRPr lang="en-US" sz="4000" b="1" dirty="0"/>
          </a:p>
        </p:txBody>
      </p:sp>
      <p:sp>
        <p:nvSpPr>
          <p:cNvPr id="4100" name="TextBox 3"/>
          <p:cNvSpPr txBox="1">
            <a:spLocks noChangeArrowheads="1"/>
          </p:cNvSpPr>
          <p:nvPr/>
        </p:nvSpPr>
        <p:spPr bwMode="auto">
          <a:xfrm>
            <a:off x="0" y="3200400"/>
            <a:ext cx="9144000" cy="2400657"/>
          </a:xfrm>
          <a:prstGeom prst="rect">
            <a:avLst/>
          </a:prstGeom>
          <a:noFill/>
          <a:ln w="9525">
            <a:noFill/>
            <a:miter lim="800000"/>
            <a:headEnd/>
            <a:tailEnd/>
          </a:ln>
        </p:spPr>
        <p:txBody>
          <a:bodyPr wrap="square">
            <a:spAutoFit/>
          </a:bodyPr>
          <a:lstStyle/>
          <a:p>
            <a:pPr algn="ctr"/>
            <a:r>
              <a:rPr lang="en-US" sz="3200" b="1" dirty="0">
                <a:latin typeface="Calibri" pitchFamily="34" charset="0"/>
              </a:rPr>
              <a:t>La escritura </a:t>
            </a:r>
            <a:r>
              <a:rPr lang="en-US" sz="3200" b="1" dirty="0">
                <a:effectLst>
                  <a:outerShdw blurRad="50800" dist="50800" dir="5400000" algn="ctr" rotWithShape="0">
                    <a:schemeClr val="accent6"/>
                  </a:outerShdw>
                </a:effectLst>
                <a:latin typeface="Calibri" pitchFamily="34" charset="0"/>
              </a:rPr>
              <a:t>Ilumina</a:t>
            </a:r>
            <a:r>
              <a:rPr lang="en-US" sz="3200" b="1" dirty="0">
                <a:latin typeface="Calibri" pitchFamily="34" charset="0"/>
              </a:rPr>
              <a:t> nuestra misión</a:t>
            </a:r>
          </a:p>
          <a:p>
            <a:pPr algn="ctr"/>
            <a:endParaRPr lang="en-US" sz="2800" dirty="0">
              <a:latin typeface="Calibri" pitchFamily="34" charset="0"/>
            </a:endParaRPr>
          </a:p>
          <a:p>
            <a:pPr marL="1428750" lvl="3" indent="-514350">
              <a:buClr>
                <a:schemeClr val="accent6"/>
              </a:buClr>
              <a:buFont typeface="+mj-lt"/>
              <a:buAutoNum type="arabicPeriod"/>
            </a:pPr>
            <a:r>
              <a:rPr lang="es-MX" sz="3000" dirty="0">
                <a:latin typeface="Calibri" pitchFamily="34" charset="0"/>
              </a:rPr>
              <a:t>La "Declaración de la Misión" Lucas 4:18-21</a:t>
            </a:r>
          </a:p>
          <a:p>
            <a:pPr marL="1428750" lvl="3" indent="-514350">
              <a:buClr>
                <a:schemeClr val="accent6"/>
              </a:buClr>
              <a:buFont typeface="+mj-lt"/>
              <a:buAutoNum type="arabicPeriod"/>
            </a:pPr>
            <a:r>
              <a:rPr lang="es-MX" sz="3000" dirty="0">
                <a:latin typeface="Calibri" pitchFamily="34" charset="0"/>
              </a:rPr>
              <a:t>La Gran Comisión-Mateo 28:18-20</a:t>
            </a:r>
          </a:p>
          <a:p>
            <a:pPr marL="1428750" lvl="3" indent="-514350">
              <a:buClr>
                <a:schemeClr val="accent6"/>
              </a:buClr>
              <a:buFont typeface="+mj-lt"/>
              <a:buAutoNum type="arabicPeriod"/>
            </a:pPr>
            <a:r>
              <a:rPr lang="es-MX" sz="3000" dirty="0">
                <a:latin typeface="Calibri" pitchFamily="34" charset="0"/>
              </a:rPr>
              <a:t>El Mandato Lucas 14 -Lucas 14:21-23</a:t>
            </a:r>
            <a:endParaRPr lang="en-US" sz="3000" dirty="0">
              <a:latin typeface="Calibri" pitchFamily="34" charset="0"/>
            </a:endParaRPr>
          </a:p>
        </p:txBody>
      </p:sp>
    </p:spTree>
    <p:extLst>
      <p:ext uri="{BB962C8B-B14F-4D97-AF65-F5344CB8AC3E}">
        <p14:creationId xmlns:p14="http://schemas.microsoft.com/office/powerpoint/2010/main" val="38279487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5123" name="TextBox 3"/>
          <p:cNvSpPr txBox="1">
            <a:spLocks noChangeArrowheads="1"/>
          </p:cNvSpPr>
          <p:nvPr/>
        </p:nvSpPr>
        <p:spPr bwMode="auto">
          <a:xfrm>
            <a:off x="228600" y="1969294"/>
            <a:ext cx="8610600" cy="1723549"/>
          </a:xfrm>
          <a:prstGeom prst="rect">
            <a:avLst/>
          </a:prstGeom>
          <a:noFill/>
          <a:ln w="9525">
            <a:noFill/>
            <a:miter lim="800000"/>
            <a:headEnd/>
            <a:tailEnd/>
          </a:ln>
        </p:spPr>
        <p:txBody>
          <a:bodyPr>
            <a:spAutoFit/>
          </a:bodyPr>
          <a:lstStyle/>
          <a:p>
            <a:pPr marL="514350" indent="-514350" algn="ctr"/>
            <a:r>
              <a:rPr lang="en-US" sz="3200" b="1" dirty="0">
                <a:latin typeface="Calibri" pitchFamily="34" charset="0"/>
              </a:rPr>
              <a:t>La aceptación hace que la luz brille en nuestros corazones </a:t>
            </a:r>
          </a:p>
          <a:p>
            <a:pPr marL="514350" indent="-514350" algn="ctr">
              <a:lnSpc>
                <a:spcPct val="150000"/>
              </a:lnSpc>
            </a:pPr>
            <a:r>
              <a:rPr lang="en-US" sz="2800" dirty="0">
                <a:latin typeface="Calibri" pitchFamily="34" charset="0"/>
              </a:rPr>
              <a:t>	</a:t>
            </a:r>
          </a:p>
        </p:txBody>
      </p:sp>
      <p:sp>
        <p:nvSpPr>
          <p:cNvPr id="5125" name="TextBox 4"/>
          <p:cNvSpPr txBox="1">
            <a:spLocks noChangeArrowheads="1"/>
          </p:cNvSpPr>
          <p:nvPr/>
        </p:nvSpPr>
        <p:spPr bwMode="auto">
          <a:xfrm>
            <a:off x="0" y="3289518"/>
            <a:ext cx="9144000" cy="1938992"/>
          </a:xfrm>
          <a:prstGeom prst="rect">
            <a:avLst/>
          </a:prstGeom>
          <a:noFill/>
          <a:ln w="9525">
            <a:noFill/>
            <a:miter lim="800000"/>
            <a:headEnd/>
            <a:tailEnd/>
          </a:ln>
        </p:spPr>
        <p:txBody>
          <a:bodyPr wrap="square">
            <a:spAutoFit/>
          </a:bodyPr>
          <a:lstStyle/>
          <a:p>
            <a:pPr algn="ctr"/>
            <a:r>
              <a:rPr lang="es-MX" sz="3000" dirty="0">
                <a:latin typeface="Calibri" pitchFamily="34" charset="0"/>
              </a:rPr>
              <a:t>Si juzgamos la fe de nuestros amigos con discapacidades por una mala comprensión de lo que realmente es la fe, los vemos como "incapaces" de convertirse en cristianos que pueden compartir su fe con nosotros.</a:t>
            </a:r>
            <a:r>
              <a:rPr lang="en-US" sz="3000" dirty="0">
                <a:latin typeface="Calibri" pitchFamily="34" charset="0"/>
              </a:rPr>
              <a:t> </a:t>
            </a:r>
          </a:p>
        </p:txBody>
      </p:sp>
    </p:spTree>
    <p:extLst>
      <p:ext uri="{BB962C8B-B14F-4D97-AF65-F5344CB8AC3E}">
        <p14:creationId xmlns:p14="http://schemas.microsoft.com/office/powerpoint/2010/main" val="6748847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3" name="Content Placeholder 2"/>
          <p:cNvSpPr>
            <a:spLocks noGrp="1"/>
          </p:cNvSpPr>
          <p:nvPr>
            <p:ph idx="1"/>
          </p:nvPr>
        </p:nvSpPr>
        <p:spPr>
          <a:xfrm>
            <a:off x="457200" y="3352800"/>
            <a:ext cx="8229600" cy="2590800"/>
          </a:xfrm>
        </p:spPr>
        <p:txBody>
          <a:bodyPr rtlCol="0">
            <a:normAutofit fontScale="85000" lnSpcReduction="10000"/>
          </a:bodyPr>
          <a:lstStyle/>
          <a:p>
            <a:pPr marL="514350" indent="-514350" algn="ctr" eaLnBrk="1" fontAlgn="auto" hangingPunct="1">
              <a:spcAft>
                <a:spcPts val="0"/>
              </a:spcAft>
              <a:buNone/>
              <a:defRPr/>
            </a:pPr>
            <a:r>
              <a:rPr lang="en-US" sz="3500" b="1" dirty="0"/>
              <a:t>La salvación está basada en creencias apropiadas  </a:t>
            </a:r>
          </a:p>
          <a:p>
            <a:pPr marL="514350" indent="-514350" algn="ctr" eaLnBrk="1" fontAlgn="auto" hangingPunct="1">
              <a:spcAft>
                <a:spcPts val="0"/>
              </a:spcAft>
              <a:buNone/>
              <a:defRPr/>
            </a:pPr>
            <a:endParaRPr lang="en-US" sz="1100" dirty="0"/>
          </a:p>
          <a:p>
            <a:pPr marL="1833563" lvl="4" indent="-455613" eaLnBrk="1" fontAlgn="auto" hangingPunct="1">
              <a:spcBef>
                <a:spcPts val="0"/>
              </a:spcBef>
              <a:spcAft>
                <a:spcPts val="0"/>
              </a:spcAft>
              <a:buClr>
                <a:schemeClr val="accent6"/>
              </a:buClr>
              <a:buFont typeface="Arial" pitchFamily="34" charset="0"/>
              <a:buAutoNum type="arabicPeriod"/>
              <a:defRPr/>
            </a:pPr>
            <a:r>
              <a:rPr lang="en-US" sz="3000" dirty="0"/>
              <a:t>¿Quién es Jesucristo? </a:t>
            </a:r>
          </a:p>
          <a:p>
            <a:pPr marL="1833563" lvl="4" indent="-455613" eaLnBrk="1" fontAlgn="auto" hangingPunct="1">
              <a:spcBef>
                <a:spcPts val="0"/>
              </a:spcBef>
              <a:spcAft>
                <a:spcPts val="0"/>
              </a:spcAft>
              <a:buClr>
                <a:schemeClr val="accent6"/>
              </a:buClr>
              <a:buFont typeface="Arial" pitchFamily="34" charset="0"/>
              <a:buAutoNum type="arabicPeriod"/>
              <a:defRPr/>
            </a:pPr>
            <a:r>
              <a:rPr lang="en-US" sz="2800" dirty="0"/>
              <a:t>Jesucristo es totalmente Dios y totalmente hombre. </a:t>
            </a:r>
          </a:p>
          <a:p>
            <a:pPr marL="1833563" lvl="4" indent="-455613" eaLnBrk="1" fontAlgn="auto" hangingPunct="1">
              <a:spcBef>
                <a:spcPts val="0"/>
              </a:spcBef>
              <a:spcAft>
                <a:spcPts val="0"/>
              </a:spcAft>
              <a:buClr>
                <a:schemeClr val="accent6"/>
              </a:buClr>
              <a:buFont typeface="Arial" pitchFamily="34" charset="0"/>
              <a:buAutoNum type="arabicPeriod"/>
              <a:defRPr/>
            </a:pPr>
            <a:r>
              <a:rPr lang="en-US" sz="3000" dirty="0"/>
              <a:t>¿Quién es </a:t>
            </a:r>
            <a:r>
              <a:rPr lang="en-US" sz="3000" b="1" dirty="0"/>
              <a:t>Dios</a:t>
            </a:r>
            <a:r>
              <a:rPr lang="en-US" sz="3000" dirty="0"/>
              <a:t>?</a:t>
            </a:r>
          </a:p>
          <a:p>
            <a:pPr marL="2297113" lvl="4" indent="-455613" eaLnBrk="1" fontAlgn="auto" hangingPunct="1">
              <a:spcBef>
                <a:spcPts val="0"/>
              </a:spcBef>
              <a:spcAft>
                <a:spcPts val="0"/>
              </a:spcAft>
              <a:buClr>
                <a:schemeClr val="accent6"/>
              </a:buClr>
              <a:buFont typeface="Arial" pitchFamily="34" charset="0"/>
              <a:buChar char="•"/>
              <a:defRPr/>
            </a:pPr>
            <a:r>
              <a:rPr lang="en-US" sz="2800" dirty="0"/>
              <a:t>Él es una persona y la Trinidad.</a:t>
            </a:r>
            <a:endParaRPr lang="en-US" dirty="0"/>
          </a:p>
          <a:p>
            <a:pPr marL="514350" indent="-514350" eaLnBrk="1" fontAlgn="auto" hangingPunct="1">
              <a:spcAft>
                <a:spcPts val="0"/>
              </a:spcAft>
              <a:buFont typeface="Arial" pitchFamily="34" charset="0"/>
              <a:buNone/>
              <a:defRPr/>
            </a:pPr>
            <a:endParaRPr lang="en-US" dirty="0"/>
          </a:p>
        </p:txBody>
      </p:sp>
      <p:sp>
        <p:nvSpPr>
          <p:cNvPr id="5" name="Title 1"/>
          <p:cNvSpPr txBox="1">
            <a:spLocks/>
          </p:cNvSpPr>
          <p:nvPr/>
        </p:nvSpPr>
        <p:spPr bwMode="auto">
          <a:xfrm>
            <a:off x="0" y="1676400"/>
            <a:ext cx="9144000" cy="12493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j-lt"/>
                <a:ea typeface="+mj-ea"/>
                <a:cs typeface="+mj-cs"/>
              </a:rPr>
              <a:t>Dios abre nuestras bocas para hablar </a:t>
            </a:r>
            <a:r>
              <a:rPr lang="en-US" sz="4000" b="1" dirty="0">
                <a:latin typeface="+mj-lt"/>
                <a:ea typeface="+mj-ea"/>
                <a:cs typeface="+mj-cs"/>
              </a:rPr>
              <a:t>d</a:t>
            </a:r>
            <a:r>
              <a:rPr kumimoji="0" lang="en-US" sz="4000" b="1" i="0" u="none" strike="noStrike" kern="1200" cap="none" spc="0" normalizeH="0" baseline="0" noProof="0" dirty="0">
                <a:ln>
                  <a:noFill/>
                </a:ln>
                <a:solidFill>
                  <a:schemeClr val="tx1"/>
                </a:solidFill>
                <a:effectLst/>
                <a:uLnTx/>
                <a:uFillTx/>
                <a:latin typeface="+mj-lt"/>
                <a:ea typeface="+mj-ea"/>
                <a:cs typeface="+mj-cs"/>
              </a:rPr>
              <a:t>el Evangelio</a:t>
            </a:r>
          </a:p>
        </p:txBody>
      </p:sp>
    </p:spTree>
    <p:extLst>
      <p:ext uri="{BB962C8B-B14F-4D97-AF65-F5344CB8AC3E}">
        <p14:creationId xmlns:p14="http://schemas.microsoft.com/office/powerpoint/2010/main" val="27475604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3" name="Content Placeholder 2"/>
          <p:cNvSpPr>
            <a:spLocks noGrp="1"/>
          </p:cNvSpPr>
          <p:nvPr>
            <p:ph idx="1"/>
          </p:nvPr>
        </p:nvSpPr>
        <p:spPr>
          <a:xfrm>
            <a:off x="304800" y="1905000"/>
            <a:ext cx="8229600" cy="4724400"/>
          </a:xfrm>
        </p:spPr>
        <p:txBody>
          <a:bodyPr rtlCol="0">
            <a:normAutofit/>
          </a:bodyPr>
          <a:lstStyle/>
          <a:p>
            <a:pPr marL="1833563" lvl="4" indent="-455613" eaLnBrk="1" fontAlgn="auto" hangingPunct="1">
              <a:spcBef>
                <a:spcPts val="0"/>
              </a:spcBef>
              <a:spcAft>
                <a:spcPts val="0"/>
              </a:spcAft>
              <a:buClr>
                <a:schemeClr val="accent6"/>
              </a:buClr>
              <a:buFont typeface="+mj-lt"/>
              <a:buAutoNum type="arabicPeriod" startAt="3"/>
              <a:defRPr/>
            </a:pPr>
            <a:r>
              <a:rPr lang="en-US" sz="3000" dirty="0"/>
              <a:t>¿Quién es el </a:t>
            </a:r>
            <a:r>
              <a:rPr lang="en-US" sz="3000" b="1" dirty="0"/>
              <a:t>Hombre</a:t>
            </a:r>
            <a:r>
              <a:rPr lang="en-US" sz="3000" dirty="0"/>
              <a:t>?</a:t>
            </a:r>
          </a:p>
          <a:p>
            <a:pPr marL="1377950" lvl="4" indent="0" eaLnBrk="1" fontAlgn="auto" hangingPunct="1">
              <a:spcBef>
                <a:spcPts val="0"/>
              </a:spcBef>
              <a:spcAft>
                <a:spcPts val="0"/>
              </a:spcAft>
              <a:buClr>
                <a:schemeClr val="accent6"/>
              </a:buClr>
              <a:buNone/>
              <a:defRPr/>
            </a:pPr>
            <a:endParaRPr lang="en-US" sz="1800" dirty="0"/>
          </a:p>
          <a:p>
            <a:pPr marL="2297113" lvl="6" indent="-468313">
              <a:spcBef>
                <a:spcPts val="0"/>
              </a:spcBef>
              <a:buClr>
                <a:schemeClr val="accent6"/>
              </a:buClr>
              <a:buFont typeface="+mj-lt"/>
              <a:buAutoNum type="alphaLcParenR"/>
              <a:defRPr/>
            </a:pPr>
            <a:r>
              <a:rPr lang="en-US" sz="2800" dirty="0"/>
              <a:t>Creado por Dios</a:t>
            </a:r>
          </a:p>
          <a:p>
            <a:pPr marL="2511425" indent="-219075">
              <a:spcBef>
                <a:spcPts val="0"/>
              </a:spcBef>
              <a:buClr>
                <a:schemeClr val="accent6"/>
              </a:buClr>
            </a:pPr>
            <a:r>
              <a:rPr lang="es-MX" sz="2800" dirty="0"/>
              <a:t>El hombre era el pináculo de la creación de Dios, diseñado para pensar y actuar como Dios aunque no igual de Dios.</a:t>
            </a:r>
          </a:p>
          <a:p>
            <a:pPr marL="2511425" indent="-219075">
              <a:spcBef>
                <a:spcPts val="0"/>
              </a:spcBef>
              <a:buClr>
                <a:schemeClr val="accent6"/>
              </a:buClr>
              <a:buNone/>
            </a:pPr>
            <a:endParaRPr lang="en-US" sz="1000" dirty="0"/>
          </a:p>
          <a:p>
            <a:pPr marL="2287588" lvl="6" indent="-458788">
              <a:spcBef>
                <a:spcPts val="0"/>
              </a:spcBef>
              <a:buClr>
                <a:schemeClr val="accent6"/>
              </a:buClr>
              <a:buFont typeface="+mj-lt"/>
              <a:buAutoNum type="alphaLcParenR" startAt="2"/>
              <a:defRPr/>
            </a:pPr>
            <a:r>
              <a:rPr lang="es-MX" sz="2800" dirty="0"/>
              <a:t>Caído por elección</a:t>
            </a:r>
          </a:p>
          <a:p>
            <a:pPr marL="2286000" lvl="6" indent="-457200">
              <a:spcBef>
                <a:spcPts val="0"/>
              </a:spcBef>
              <a:buClr>
                <a:schemeClr val="accent6"/>
              </a:buClr>
              <a:defRPr/>
            </a:pPr>
            <a:r>
              <a:rPr lang="es-MX" sz="2800" dirty="0">
                <a:solidFill>
                  <a:prstClr val="black"/>
                </a:solidFill>
              </a:rPr>
              <a:t>El hombre no puede salvarse a sí mismo a través de su propio esfuerzo.</a:t>
            </a:r>
            <a:endParaRPr lang="en-US" sz="2800" dirty="0">
              <a:solidFill>
                <a:prstClr val="black"/>
              </a:solidFill>
            </a:endParaRPr>
          </a:p>
          <a:p>
            <a:pPr marL="2506663" lvl="6" indent="-214313">
              <a:spcBef>
                <a:spcPts val="0"/>
              </a:spcBef>
              <a:buClr>
                <a:schemeClr val="accent6"/>
              </a:buClr>
              <a:defRPr/>
            </a:pPr>
            <a:endParaRPr lang="en-US" sz="2800" dirty="0"/>
          </a:p>
          <a:p>
            <a:pPr marL="514350" indent="-514350" eaLnBrk="1" fontAlgn="auto" hangingPunct="1">
              <a:spcAft>
                <a:spcPts val="0"/>
              </a:spcAft>
              <a:buFont typeface="Arial" pitchFamily="34" charset="0"/>
              <a:buNone/>
              <a:defRPr/>
            </a:pPr>
            <a:endParaRPr lang="en-US" dirty="0"/>
          </a:p>
        </p:txBody>
      </p:sp>
    </p:spTree>
    <p:extLst>
      <p:ext uri="{BB962C8B-B14F-4D97-AF65-F5344CB8AC3E}">
        <p14:creationId xmlns:p14="http://schemas.microsoft.com/office/powerpoint/2010/main" val="1489066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7171" name="Content Placeholder 2"/>
          <p:cNvSpPr>
            <a:spLocks noGrp="1"/>
          </p:cNvSpPr>
          <p:nvPr>
            <p:ph idx="1"/>
          </p:nvPr>
        </p:nvSpPr>
        <p:spPr>
          <a:xfrm>
            <a:off x="0" y="1752600"/>
            <a:ext cx="9144000" cy="4724400"/>
          </a:xfrm>
        </p:spPr>
        <p:txBody>
          <a:bodyPr/>
          <a:lstStyle/>
          <a:p>
            <a:pPr marL="514350" indent="-514350" algn="ctr" eaLnBrk="1" hangingPunct="1">
              <a:buFont typeface="Arial" charset="0"/>
              <a:buNone/>
            </a:pPr>
            <a:r>
              <a:rPr lang="en-US" b="1" dirty="0"/>
              <a:t>¿Qué es la salvación?</a:t>
            </a:r>
          </a:p>
          <a:p>
            <a:pPr marL="514350" indent="-514350" eaLnBrk="1" hangingPunct="1">
              <a:buFont typeface="Arial" charset="0"/>
              <a:buNone/>
            </a:pPr>
            <a:endParaRPr lang="en-US" sz="1200" dirty="0"/>
          </a:p>
          <a:p>
            <a:pPr marL="0" indent="0" algn="ctr" eaLnBrk="1" hangingPunct="1">
              <a:spcBef>
                <a:spcPts val="0"/>
              </a:spcBef>
              <a:buNone/>
            </a:pPr>
            <a:r>
              <a:rPr lang="es-MX" sz="2600" i="1" dirty="0"/>
              <a:t>Jesús le dijo: "Yo soy el camino, y la verdad, y la vida, nadie viene al Padre, sino por mí."</a:t>
            </a:r>
          </a:p>
          <a:p>
            <a:pPr marL="0" indent="0" algn="ctr" eaLnBrk="1" hangingPunct="1">
              <a:spcBef>
                <a:spcPts val="0"/>
              </a:spcBef>
              <a:buNone/>
            </a:pPr>
            <a:r>
              <a:rPr lang="en-US" sz="2800" dirty="0">
                <a:solidFill>
                  <a:schemeClr val="accent6"/>
                </a:solidFill>
              </a:rPr>
              <a:t>Juan 14:6, </a:t>
            </a:r>
            <a:r>
              <a:rPr lang="en-US" sz="2800" i="1" dirty="0">
                <a:solidFill>
                  <a:schemeClr val="accent6"/>
                </a:solidFill>
              </a:rPr>
              <a:t>NVI</a:t>
            </a:r>
          </a:p>
          <a:p>
            <a:pPr marL="0" indent="0" algn="ctr" eaLnBrk="1" hangingPunct="1">
              <a:spcBef>
                <a:spcPts val="0"/>
              </a:spcBef>
              <a:buNone/>
            </a:pPr>
            <a:r>
              <a:rPr lang="es-MX" sz="2600" i="1" dirty="0"/>
              <a:t>Si confiesas con tu boca que Jesús es el Señor, y crees en tu corazón que Dios le levantó de los muertos, serás salvo.</a:t>
            </a:r>
          </a:p>
          <a:p>
            <a:pPr marL="0" indent="0" algn="ctr" eaLnBrk="1" hangingPunct="1">
              <a:spcBef>
                <a:spcPts val="0"/>
              </a:spcBef>
              <a:buNone/>
            </a:pPr>
            <a:r>
              <a:rPr lang="es-MX" sz="2600" i="1" dirty="0"/>
              <a:t>Porque con el corazón se cree para justicia, pero con la boca se confiesa para salvación.</a:t>
            </a:r>
          </a:p>
          <a:p>
            <a:pPr marL="0" indent="0" algn="ctr" eaLnBrk="1" hangingPunct="1">
              <a:spcBef>
                <a:spcPts val="0"/>
              </a:spcBef>
              <a:buNone/>
            </a:pPr>
            <a:r>
              <a:rPr lang="en-US" sz="2400" dirty="0">
                <a:solidFill>
                  <a:schemeClr val="accent6"/>
                </a:solidFill>
              </a:rPr>
              <a:t>Romanos 10:9-10, </a:t>
            </a:r>
            <a:r>
              <a:rPr lang="en-US" sz="2400" i="1" dirty="0">
                <a:solidFill>
                  <a:schemeClr val="accent6"/>
                </a:solidFill>
              </a:rPr>
              <a:t>NVI</a:t>
            </a:r>
          </a:p>
        </p:txBody>
      </p:sp>
    </p:spTree>
    <p:extLst>
      <p:ext uri="{BB962C8B-B14F-4D97-AF65-F5344CB8AC3E}">
        <p14:creationId xmlns:p14="http://schemas.microsoft.com/office/powerpoint/2010/main" val="178350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pic>
        <p:nvPicPr>
          <p:cNvPr id="10244" name="Picture 4" descr="http://www.joniandfriends.org/static/photo_gallery/ES_WFTW_jpg_500x500_max_q85.jpg"/>
          <p:cNvPicPr>
            <a:picLocks noChangeAspect="1" noChangeArrowheads="1"/>
          </p:cNvPicPr>
          <p:nvPr/>
        </p:nvPicPr>
        <p:blipFill>
          <a:blip r:embed="rId3" cstate="print"/>
          <a:srcRect l="6522" r="10870" b="1449"/>
          <a:stretch>
            <a:fillRect/>
          </a:stretch>
        </p:blipFill>
        <p:spPr bwMode="auto">
          <a:xfrm>
            <a:off x="838200" y="3429000"/>
            <a:ext cx="2895600" cy="2590800"/>
          </a:xfrm>
          <a:prstGeom prst="rect">
            <a:avLst/>
          </a:prstGeom>
          <a:noFill/>
          <a:ln w="28575">
            <a:solidFill>
              <a:schemeClr val="bg1"/>
            </a:solidFill>
          </a:ln>
          <a:effectLst>
            <a:glow rad="139700">
              <a:schemeClr val="tx1">
                <a:lumMod val="65000"/>
                <a:lumOff val="35000"/>
                <a:alpha val="40000"/>
              </a:schemeClr>
            </a:glow>
          </a:effectLst>
        </p:spPr>
      </p:pic>
      <p:pic>
        <p:nvPicPr>
          <p:cNvPr id="10242" name="Picture 2" descr="http://www.joniandfriends.org/static/photo_gallery/Ghana_WFTW_0822_jpg_500x500_max_q85.jpg"/>
          <p:cNvPicPr>
            <a:picLocks noChangeAspect="1" noChangeArrowheads="1"/>
          </p:cNvPicPr>
          <p:nvPr/>
        </p:nvPicPr>
        <p:blipFill>
          <a:blip r:embed="rId4" cstate="print"/>
          <a:srcRect l="8223" r="19777"/>
          <a:stretch>
            <a:fillRect/>
          </a:stretch>
        </p:blipFill>
        <p:spPr bwMode="auto">
          <a:xfrm>
            <a:off x="5410200" y="3429000"/>
            <a:ext cx="2819400" cy="2571397"/>
          </a:xfrm>
          <a:prstGeom prst="rect">
            <a:avLst/>
          </a:prstGeom>
          <a:noFill/>
          <a:ln w="28575">
            <a:solidFill>
              <a:schemeClr val="bg1"/>
            </a:solidFill>
          </a:ln>
          <a:effectLst>
            <a:glow rad="139700">
              <a:schemeClr val="tx1">
                <a:lumMod val="65000"/>
                <a:lumOff val="35000"/>
                <a:alpha val="40000"/>
              </a:schemeClr>
            </a:glow>
          </a:effectLst>
        </p:spPr>
      </p:pic>
      <p:sp>
        <p:nvSpPr>
          <p:cNvPr id="8194" name="Title 1"/>
          <p:cNvSpPr>
            <a:spLocks noGrp="1"/>
          </p:cNvSpPr>
          <p:nvPr>
            <p:ph type="title"/>
          </p:nvPr>
        </p:nvSpPr>
        <p:spPr>
          <a:xfrm>
            <a:off x="0" y="1189038"/>
            <a:ext cx="9144000" cy="1554162"/>
          </a:xfrm>
        </p:spPr>
        <p:txBody>
          <a:bodyPr/>
          <a:lstStyle/>
          <a:p>
            <a:pPr eaLnBrk="1" hangingPunct="1"/>
            <a:r>
              <a:rPr lang="en-US" sz="4000" b="1" dirty="0"/>
              <a:t>Dios, enséñanos a vivir lo que proclamamos </a:t>
            </a:r>
          </a:p>
        </p:txBody>
      </p:sp>
      <p:sp>
        <p:nvSpPr>
          <p:cNvPr id="8195" name="Content Placeholder 2"/>
          <p:cNvSpPr>
            <a:spLocks noGrp="1"/>
          </p:cNvSpPr>
          <p:nvPr>
            <p:ph idx="1"/>
          </p:nvPr>
        </p:nvSpPr>
        <p:spPr>
          <a:xfrm>
            <a:off x="0" y="2743200"/>
            <a:ext cx="9144000" cy="792163"/>
          </a:xfrm>
        </p:spPr>
        <p:txBody>
          <a:bodyPr>
            <a:scene3d>
              <a:camera prst="obliqueBottomRight"/>
              <a:lightRig rig="threePt" dir="t"/>
            </a:scene3d>
          </a:bodyPr>
          <a:lstStyle/>
          <a:p>
            <a:pPr algn="ctr" eaLnBrk="1" hangingPunct="1">
              <a:buFont typeface="Arial" charset="0"/>
              <a:buNone/>
            </a:pPr>
            <a:r>
              <a:rPr lang="en-US" sz="2800" dirty="0"/>
              <a:t>He aquí dos maneras principales para proclamar el Evangelio </a:t>
            </a:r>
          </a:p>
        </p:txBody>
      </p:sp>
      <p:sp>
        <p:nvSpPr>
          <p:cNvPr id="7" name="Content Placeholder 2"/>
          <p:cNvSpPr txBox="1">
            <a:spLocks/>
          </p:cNvSpPr>
          <p:nvPr/>
        </p:nvSpPr>
        <p:spPr bwMode="auto">
          <a:xfrm>
            <a:off x="228600" y="6019800"/>
            <a:ext cx="8763000" cy="83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scene3d>
              <a:camera prst="obliqueBottomRight"/>
              <a:lightRig rig="threePt" dir="t"/>
            </a:scene3d>
          </a:bodyPr>
          <a:lstStyle/>
          <a:p>
            <a:pPr marL="0" marR="0" lvl="0" indent="1588" algn="ctr" defTabSz="914400" rtl="0" eaLnBrk="1" fontAlgn="base" latinLnBrk="0" hangingPunct="1">
              <a:lnSpc>
                <a:spcPct val="100000"/>
              </a:lnSpc>
              <a:spcBef>
                <a:spcPct val="20000"/>
              </a:spcBef>
              <a:spcAft>
                <a:spcPct val="0"/>
              </a:spcAft>
              <a:buClrTx/>
              <a:buSzTx/>
              <a:buFont typeface="Arial" charset="0"/>
              <a:buNone/>
              <a:tabLst/>
              <a:defRPr/>
            </a:pPr>
            <a:r>
              <a:rPr lang="en-US" sz="4400" b="1" dirty="0">
                <a:effectLst>
                  <a:outerShdw blurRad="50800" dist="50800" dir="5400000" algn="ctr" rotWithShape="0">
                    <a:schemeClr val="accent6"/>
                  </a:outerShdw>
                </a:effectLst>
                <a:latin typeface="Calibri" pitchFamily="34" charset="0"/>
                <a:cs typeface="+mn-cs"/>
              </a:rPr>
              <a:t>Palabra</a:t>
            </a:r>
            <a:r>
              <a:rPr kumimoji="0" lang="en-US" sz="4400" b="1" i="0" u="none" strike="noStrike" kern="1200" cap="none" spc="0" normalizeH="0" baseline="0" noProof="0" dirty="0">
                <a:ln>
                  <a:noFill/>
                </a:ln>
                <a:solidFill>
                  <a:schemeClr val="tx1"/>
                </a:solidFill>
                <a:effectLst>
                  <a:outerShdw blurRad="50800" dist="50800" dir="5400000" algn="ctr" rotWithShape="0">
                    <a:schemeClr val="accent6"/>
                  </a:outerShdw>
                </a:effectLst>
                <a:uLnTx/>
                <a:uFillTx/>
                <a:latin typeface="Origins" pitchFamily="50" charset="0"/>
                <a:ea typeface="+mn-ea"/>
                <a:cs typeface="+mn-cs"/>
              </a:rPr>
              <a:t> </a:t>
            </a:r>
            <a:r>
              <a:rPr kumimoji="0" lang="en-US" sz="4400" b="0" i="0" u="none" strike="noStrike" kern="1200" cap="none" spc="0" normalizeH="0" baseline="0" noProof="0" dirty="0">
                <a:ln>
                  <a:noFill/>
                </a:ln>
                <a:solidFill>
                  <a:schemeClr val="tx1"/>
                </a:solidFill>
                <a:effectLst>
                  <a:outerShdw blurRad="50800" dist="50800" dir="5400000" algn="ctr" rotWithShape="0">
                    <a:schemeClr val="accent6"/>
                  </a:outerShdw>
                </a:effectLst>
                <a:uLnTx/>
                <a:uFillTx/>
                <a:latin typeface="Origins" pitchFamily="50" charset="0"/>
                <a:ea typeface="+mn-ea"/>
                <a:cs typeface="+mn-cs"/>
              </a:rPr>
              <a:t> </a:t>
            </a:r>
            <a:r>
              <a:rPr kumimoji="0" lang="en-US" sz="4400" b="0" i="0" u="none" strike="noStrike" kern="1200" cap="none" spc="0" normalizeH="0" baseline="0" noProof="0" dirty="0">
                <a:ln>
                  <a:noFill/>
                </a:ln>
                <a:solidFill>
                  <a:schemeClr val="tx1"/>
                </a:solidFill>
                <a:effectLst/>
                <a:uLnTx/>
                <a:uFillTx/>
                <a:latin typeface="Origins" pitchFamily="50" charset="0"/>
                <a:ea typeface="+mn-ea"/>
                <a:cs typeface="+mn-cs"/>
              </a:rPr>
              <a:t>   </a:t>
            </a:r>
            <a:r>
              <a:rPr lang="en-US" sz="3600" dirty="0">
                <a:latin typeface="+mn-lt"/>
                <a:cs typeface="+mn-cs"/>
              </a:rPr>
              <a:t>y</a:t>
            </a:r>
            <a:r>
              <a:rPr kumimoji="0" lang="en-US" sz="3600" b="0" i="0" u="none" strike="noStrike" kern="1200" cap="none" spc="0" normalizeH="0" baseline="0" noProof="0" dirty="0">
                <a:ln>
                  <a:noFill/>
                </a:ln>
                <a:solidFill>
                  <a:schemeClr val="tx1"/>
                </a:solidFill>
                <a:effectLst/>
                <a:uLnTx/>
                <a:uFillTx/>
                <a:latin typeface="+mn-lt"/>
                <a:ea typeface="+mn-ea"/>
                <a:cs typeface="+mn-cs"/>
              </a:rPr>
              <a:t> </a:t>
            </a:r>
            <a:r>
              <a:rPr kumimoji="0" lang="en-US" sz="3600" b="1" i="0" u="none" strike="noStrike" kern="1200" cap="none" spc="0" normalizeH="0" baseline="0" noProof="0" dirty="0">
                <a:ln>
                  <a:noFill/>
                </a:ln>
                <a:solidFill>
                  <a:schemeClr val="tx1"/>
                </a:solidFill>
                <a:effectLst/>
                <a:uLnTx/>
                <a:uFillTx/>
                <a:latin typeface="+mn-lt"/>
                <a:ea typeface="+mn-ea"/>
                <a:cs typeface="+mn-cs"/>
              </a:rPr>
              <a:t>             </a:t>
            </a:r>
            <a:r>
              <a:rPr lang="en-US" sz="4400" b="1" dirty="0">
                <a:effectLst>
                  <a:outerShdw blurRad="50800" dist="50800" dir="5400000" algn="ctr" rotWithShape="0">
                    <a:schemeClr val="accent6"/>
                  </a:outerShdw>
                </a:effectLst>
                <a:latin typeface="+mn-lt"/>
                <a:cs typeface="+mn-cs"/>
              </a:rPr>
              <a:t>Obra</a:t>
            </a:r>
            <a:endParaRPr kumimoji="0" lang="en-US" sz="4400" b="1" i="0" u="none" strike="noStrike" kern="1200" cap="none" spc="0" normalizeH="0" baseline="0" noProof="0" dirty="0">
              <a:ln>
                <a:noFill/>
              </a:ln>
              <a:solidFill>
                <a:schemeClr val="tx1"/>
              </a:solidFill>
              <a:effectLst>
                <a:outerShdw blurRad="50800" dist="50800" dir="5400000" algn="ctr" rotWithShape="0">
                  <a:schemeClr val="accent6"/>
                </a:outerShdw>
              </a:effectLst>
              <a:uLnTx/>
              <a:uFillTx/>
              <a:latin typeface="+mn-lt"/>
              <a:ea typeface="+mn-ea"/>
              <a:cs typeface="+mn-cs"/>
            </a:endParaRPr>
          </a:p>
        </p:txBody>
      </p:sp>
    </p:spTree>
    <p:extLst>
      <p:ext uri="{BB962C8B-B14F-4D97-AF65-F5344CB8AC3E}">
        <p14:creationId xmlns:p14="http://schemas.microsoft.com/office/powerpoint/2010/main" val="24964221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9219" name="Content Placeholder 3"/>
          <p:cNvSpPr>
            <a:spLocks noGrp="1"/>
          </p:cNvSpPr>
          <p:nvPr>
            <p:ph idx="1"/>
          </p:nvPr>
        </p:nvSpPr>
        <p:spPr>
          <a:xfrm>
            <a:off x="762000" y="1905000"/>
            <a:ext cx="8229600" cy="1600200"/>
          </a:xfrm>
        </p:spPr>
        <p:txBody>
          <a:bodyPr/>
          <a:lstStyle/>
          <a:p>
            <a:pPr marL="514350" indent="-514350" eaLnBrk="1" hangingPunct="1">
              <a:buNone/>
            </a:pPr>
            <a:r>
              <a:rPr lang="en-US" b="1" dirty="0">
                <a:effectLst>
                  <a:outerShdw blurRad="50800" dist="50800" dir="5400000" algn="ctr" rotWithShape="0">
                    <a:schemeClr val="accent6"/>
                  </a:outerShdw>
                </a:effectLst>
              </a:rPr>
              <a:t>Palabra</a:t>
            </a:r>
            <a:r>
              <a:rPr lang="en-US" dirty="0">
                <a:effectLst>
                  <a:outerShdw blurRad="50800" dist="50800" dir="5400000" algn="ctr" rotWithShape="0">
                    <a:schemeClr val="accent6"/>
                  </a:outerShdw>
                </a:effectLst>
              </a:rPr>
              <a:t>: </a:t>
            </a:r>
            <a:r>
              <a:rPr lang="en-US" sz="2800" dirty="0"/>
              <a:t>Escuchar y leer</a:t>
            </a:r>
          </a:p>
          <a:p>
            <a:pPr marL="514350" indent="-514350" eaLnBrk="1" hangingPunct="1">
              <a:buNone/>
            </a:pPr>
            <a:r>
              <a:rPr lang="en-US" sz="2800" dirty="0"/>
              <a:t>	Proclamar con palabra sin obra conlleva a un Evangelio irrelevante.</a:t>
            </a:r>
            <a:endParaRPr lang="en-US" sz="2400" dirty="0"/>
          </a:p>
        </p:txBody>
      </p:sp>
      <p:sp>
        <p:nvSpPr>
          <p:cNvPr id="6" name="TextBox 5"/>
          <p:cNvSpPr txBox="1"/>
          <p:nvPr/>
        </p:nvSpPr>
        <p:spPr>
          <a:xfrm>
            <a:off x="0" y="3962400"/>
            <a:ext cx="9144000" cy="1661993"/>
          </a:xfrm>
          <a:prstGeom prst="rect">
            <a:avLst/>
          </a:prstGeom>
          <a:noFill/>
        </p:spPr>
        <p:txBody>
          <a:bodyPr wrap="square" rtlCol="0">
            <a:spAutoFit/>
          </a:bodyPr>
          <a:lstStyle/>
          <a:p>
            <a:pPr marL="0" indent="0" algn="ctr" eaLnBrk="1" hangingPunct="1">
              <a:spcBef>
                <a:spcPts val="0"/>
              </a:spcBef>
              <a:buFont typeface="Arial" charset="0"/>
              <a:buNone/>
            </a:pPr>
            <a:r>
              <a:rPr lang="en-US" sz="2800" i="1" dirty="0">
                <a:latin typeface="+mn-lt"/>
              </a:rPr>
              <a:t>“Él era un profeta, poderoso en </a:t>
            </a:r>
            <a:r>
              <a:rPr lang="en-US" sz="2800" b="1" i="1" dirty="0">
                <a:effectLst>
                  <a:outerShdw blurRad="50800" dist="50800" dir="5400000" algn="ctr" rotWithShape="0">
                    <a:schemeClr val="accent6"/>
                  </a:outerShdw>
                </a:effectLst>
                <a:latin typeface="+mn-lt"/>
              </a:rPr>
              <a:t>palabra y obra</a:t>
            </a:r>
            <a:r>
              <a:rPr lang="en-US" sz="2800" i="1" dirty="0">
                <a:latin typeface="+mn-lt"/>
              </a:rPr>
              <a:t> ante Dios y todas las personas. </a:t>
            </a:r>
            <a:endParaRPr lang="en-US" sz="1200" i="1" dirty="0">
              <a:latin typeface="+mn-lt"/>
            </a:endParaRPr>
          </a:p>
          <a:p>
            <a:pPr marL="0" indent="0" algn="ctr" eaLnBrk="1" hangingPunct="1">
              <a:spcBef>
                <a:spcPts val="0"/>
              </a:spcBef>
              <a:buFont typeface="Arial" charset="0"/>
              <a:buNone/>
            </a:pPr>
            <a:r>
              <a:rPr lang="en-US" sz="2800" dirty="0">
                <a:solidFill>
                  <a:schemeClr val="accent6"/>
                </a:solidFill>
                <a:latin typeface="+mn-lt"/>
              </a:rPr>
              <a:t>Lucas 24:19 </a:t>
            </a:r>
          </a:p>
          <a:p>
            <a:endParaRPr lang="en-US" dirty="0"/>
          </a:p>
        </p:txBody>
      </p:sp>
    </p:spTree>
    <p:extLst>
      <p:ext uri="{BB962C8B-B14F-4D97-AF65-F5344CB8AC3E}">
        <p14:creationId xmlns:p14="http://schemas.microsoft.com/office/powerpoint/2010/main" val="34846767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yondSufferingPPSideImage.jpg"/>
          <p:cNvPicPr>
            <a:picLocks noChangeAspect="1"/>
          </p:cNvPicPr>
          <p:nvPr/>
        </p:nvPicPr>
        <p:blipFill>
          <a:blip r:embed="rId3" cstate="print"/>
          <a:srcRect/>
          <a:stretch>
            <a:fillRect/>
          </a:stretch>
        </p:blipFill>
        <p:spPr bwMode="auto">
          <a:xfrm>
            <a:off x="0" y="0"/>
            <a:ext cx="3035300" cy="6858000"/>
          </a:xfrm>
          <a:prstGeom prst="rect">
            <a:avLst/>
          </a:prstGeom>
          <a:noFill/>
          <a:ln w="9525">
            <a:noFill/>
            <a:miter lim="800000"/>
            <a:headEnd/>
            <a:tailEnd/>
          </a:ln>
        </p:spPr>
      </p:pic>
      <p:sp>
        <p:nvSpPr>
          <p:cNvPr id="4" name="Content Placeholder 3"/>
          <p:cNvSpPr>
            <a:spLocks noGrp="1"/>
          </p:cNvSpPr>
          <p:nvPr>
            <p:ph idx="1"/>
          </p:nvPr>
        </p:nvSpPr>
        <p:spPr>
          <a:xfrm>
            <a:off x="762000" y="1828800"/>
            <a:ext cx="8382000" cy="1858963"/>
          </a:xfrm>
        </p:spPr>
        <p:txBody>
          <a:bodyPr rtlCol="0">
            <a:normAutofit/>
          </a:bodyPr>
          <a:lstStyle/>
          <a:p>
            <a:pPr marL="514350" indent="-514350" eaLnBrk="1" fontAlgn="auto" hangingPunct="1">
              <a:spcAft>
                <a:spcPts val="0"/>
              </a:spcAft>
              <a:buFont typeface="Arial" pitchFamily="34" charset="0"/>
              <a:buNone/>
              <a:defRPr/>
            </a:pPr>
            <a:r>
              <a:rPr lang="en-US" b="1" dirty="0">
                <a:effectLst>
                  <a:outerShdw blurRad="50800" dist="50800" dir="5400000" algn="ctr" rotWithShape="0">
                    <a:schemeClr val="accent6"/>
                  </a:outerShdw>
                </a:effectLst>
              </a:rPr>
              <a:t>Deed</a:t>
            </a:r>
            <a:r>
              <a:rPr lang="en-US" dirty="0">
                <a:effectLst>
                  <a:outerShdw blurRad="50800" dist="50800" dir="5400000" algn="ctr" rotWithShape="0">
                    <a:schemeClr val="accent6"/>
                  </a:outerShdw>
                </a:effectLst>
              </a:rPr>
              <a:t>:  </a:t>
            </a:r>
            <a:r>
              <a:rPr lang="en-US" sz="2800" dirty="0"/>
              <a:t>V</a:t>
            </a:r>
            <a:r>
              <a:rPr lang="es-MX" sz="2800" dirty="0"/>
              <a:t>er y experimentar</a:t>
            </a:r>
          </a:p>
          <a:p>
            <a:pPr marL="514350" indent="-514350" eaLnBrk="1" fontAlgn="auto" hangingPunct="1">
              <a:spcAft>
                <a:spcPts val="0"/>
              </a:spcAft>
              <a:buFont typeface="Arial" pitchFamily="34" charset="0"/>
              <a:buNone/>
              <a:defRPr/>
            </a:pPr>
            <a:r>
              <a:rPr lang="es-MX" sz="2800" dirty="0"/>
              <a:t>Proclamación de obra sin palabras resulta en un Evangelio sin poder.</a:t>
            </a:r>
            <a:endParaRPr lang="en-US" sz="2800" dirty="0"/>
          </a:p>
          <a:p>
            <a:pPr marL="514350" indent="-514350" eaLnBrk="1" fontAlgn="auto" hangingPunct="1">
              <a:spcAft>
                <a:spcPts val="0"/>
              </a:spcAft>
              <a:buFont typeface="Arial" pitchFamily="34" charset="0"/>
              <a:buNone/>
              <a:defRPr/>
            </a:pPr>
            <a:endParaRPr lang="en-US" sz="2000" i="1" dirty="0"/>
          </a:p>
        </p:txBody>
      </p:sp>
      <p:sp>
        <p:nvSpPr>
          <p:cNvPr id="7" name="TextBox 6"/>
          <p:cNvSpPr txBox="1"/>
          <p:nvPr/>
        </p:nvSpPr>
        <p:spPr>
          <a:xfrm>
            <a:off x="0" y="3810000"/>
            <a:ext cx="9144000" cy="2092881"/>
          </a:xfrm>
          <a:prstGeom prst="rect">
            <a:avLst/>
          </a:prstGeom>
          <a:noFill/>
        </p:spPr>
        <p:txBody>
          <a:bodyPr wrap="square" rtlCol="0">
            <a:spAutoFit/>
          </a:bodyPr>
          <a:lstStyle/>
          <a:p>
            <a:pPr marL="0" indent="0" algn="ctr" eaLnBrk="1" fontAlgn="auto" hangingPunct="1">
              <a:spcBef>
                <a:spcPts val="0"/>
              </a:spcBef>
              <a:spcAft>
                <a:spcPts val="0"/>
              </a:spcAft>
              <a:buFont typeface="Arial" pitchFamily="34" charset="0"/>
              <a:buNone/>
              <a:defRPr/>
            </a:pPr>
            <a:r>
              <a:rPr lang="es-MX" sz="2800" i="1" dirty="0">
                <a:latin typeface="+mn-lt"/>
              </a:rPr>
              <a:t>Sabes… de cómo Dios ungió con el Espíritu Santo y con poder a Jesús de Nazaret, y cómo éste </a:t>
            </a:r>
            <a:r>
              <a:rPr lang="en-US" sz="2800" b="1" i="1" dirty="0">
                <a:effectLst>
                  <a:outerShdw blurRad="50800" dist="50800" dir="5400000" algn="ctr" rotWithShape="0">
                    <a:schemeClr val="accent6"/>
                  </a:outerShdw>
                </a:effectLst>
                <a:latin typeface="+mn-lt"/>
              </a:rPr>
              <a:t>hizo el bien </a:t>
            </a:r>
            <a:r>
              <a:rPr lang="es-MX" sz="2800" i="1" dirty="0">
                <a:latin typeface="+mn-lt"/>
              </a:rPr>
              <a:t>y </a:t>
            </a:r>
            <a:r>
              <a:rPr lang="en-US" sz="2800" b="1" i="1" dirty="0">
                <a:effectLst>
                  <a:outerShdw blurRad="50800" dist="50800" dir="5400000" algn="ctr" rotWithShape="0">
                    <a:schemeClr val="accent6"/>
                  </a:outerShdw>
                </a:effectLst>
                <a:latin typeface="+mn-lt"/>
              </a:rPr>
              <a:t>sanó a todos </a:t>
            </a:r>
            <a:r>
              <a:rPr lang="es-MX" sz="2800" i="1" dirty="0">
                <a:latin typeface="+mn-lt"/>
              </a:rPr>
              <a:t>los oprimidos por el diablo, porque Dios estaba con él.</a:t>
            </a:r>
          </a:p>
          <a:p>
            <a:pPr marL="0" indent="0" algn="ctr" eaLnBrk="1" fontAlgn="auto" hangingPunct="1">
              <a:spcBef>
                <a:spcPts val="0"/>
              </a:spcBef>
              <a:spcAft>
                <a:spcPts val="0"/>
              </a:spcAft>
              <a:buFont typeface="Arial" pitchFamily="34" charset="0"/>
              <a:buNone/>
              <a:defRPr/>
            </a:pPr>
            <a:r>
              <a:rPr lang="en-US" sz="2800" i="1" dirty="0">
                <a:latin typeface="+mn-lt"/>
              </a:rPr>
              <a:t> </a:t>
            </a:r>
            <a:r>
              <a:rPr lang="en-US" sz="2800" dirty="0">
                <a:solidFill>
                  <a:schemeClr val="accent6"/>
                </a:solidFill>
                <a:latin typeface="+mn-lt"/>
              </a:rPr>
              <a:t>Hechos 10:37-38</a:t>
            </a:r>
            <a:endParaRPr lang="en-US" sz="2800" i="1" dirty="0">
              <a:solidFill>
                <a:schemeClr val="accent6"/>
              </a:solidFill>
              <a:latin typeface="+mn-lt"/>
            </a:endParaRPr>
          </a:p>
          <a:p>
            <a:endParaRPr lang="en-US" dirty="0"/>
          </a:p>
        </p:txBody>
      </p:sp>
    </p:spTree>
    <p:extLst>
      <p:ext uri="{BB962C8B-B14F-4D97-AF65-F5344CB8AC3E}">
        <p14:creationId xmlns:p14="http://schemas.microsoft.com/office/powerpoint/2010/main" val="17081440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4" name="Content Placeholder 3"/>
          <p:cNvSpPr>
            <a:spLocks noGrp="1"/>
          </p:cNvSpPr>
          <p:nvPr>
            <p:ph idx="1"/>
          </p:nvPr>
        </p:nvSpPr>
        <p:spPr>
          <a:xfrm>
            <a:off x="0" y="1828800"/>
            <a:ext cx="9144000" cy="1858963"/>
          </a:xfrm>
        </p:spPr>
        <p:txBody>
          <a:bodyPr rtlCol="0">
            <a:normAutofit/>
          </a:bodyPr>
          <a:lstStyle/>
          <a:p>
            <a:pPr marL="514350" indent="-514350" algn="ctr" eaLnBrk="1" fontAlgn="auto" hangingPunct="1">
              <a:spcAft>
                <a:spcPts val="0"/>
              </a:spcAft>
              <a:buFont typeface="Arial" pitchFamily="34" charset="0"/>
              <a:buNone/>
              <a:defRPr/>
            </a:pPr>
            <a:r>
              <a:rPr lang="en-US" b="1" dirty="0">
                <a:effectLst>
                  <a:outerShdw blurRad="50800" dist="50800" dir="5400000" algn="ctr" rotWithShape="0">
                    <a:schemeClr val="accent6"/>
                  </a:outerShdw>
                </a:effectLst>
              </a:rPr>
              <a:t>Unirse a la obra del Reino</a:t>
            </a:r>
            <a:endParaRPr lang="en-US" sz="2800" dirty="0"/>
          </a:p>
          <a:p>
            <a:pPr marL="514350" indent="-514350" algn="ctr" eaLnBrk="1" fontAlgn="auto" hangingPunct="1">
              <a:spcAft>
                <a:spcPts val="0"/>
              </a:spcAft>
              <a:buFont typeface="Arial" pitchFamily="34" charset="0"/>
              <a:buNone/>
              <a:defRPr/>
            </a:pPr>
            <a:endParaRPr lang="en-US" sz="2000" i="1" dirty="0"/>
          </a:p>
        </p:txBody>
      </p:sp>
      <p:sp>
        <p:nvSpPr>
          <p:cNvPr id="7" name="TextBox 6"/>
          <p:cNvSpPr txBox="1"/>
          <p:nvPr/>
        </p:nvSpPr>
        <p:spPr>
          <a:xfrm>
            <a:off x="0" y="3048000"/>
            <a:ext cx="9144000" cy="1384995"/>
          </a:xfrm>
          <a:prstGeom prst="rect">
            <a:avLst/>
          </a:prstGeom>
          <a:noFill/>
        </p:spPr>
        <p:txBody>
          <a:bodyPr wrap="square" rtlCol="0">
            <a:spAutoFit/>
          </a:bodyPr>
          <a:lstStyle/>
          <a:p>
            <a:pPr algn="ctr"/>
            <a:r>
              <a:rPr lang="es-MX" sz="2800" dirty="0">
                <a:latin typeface="+mn-lt"/>
              </a:rPr>
              <a:t>En la iglesia estamos preparados para salir al mundo y lograr que Cristo sea real y reclamar el territorio del diablo</a:t>
            </a:r>
          </a:p>
          <a:p>
            <a:pPr algn="ctr"/>
            <a:r>
              <a:rPr lang="es-MX" sz="2800" dirty="0">
                <a:latin typeface="+mn-lt"/>
              </a:rPr>
              <a:t>bajo el estandarte de Cristo.</a:t>
            </a:r>
            <a:endParaRPr lang="en-US" sz="2800" dirty="0">
              <a:latin typeface="+mn-lt"/>
            </a:endParaRPr>
          </a:p>
        </p:txBody>
      </p:sp>
    </p:spTree>
    <p:extLst>
      <p:ext uri="{BB962C8B-B14F-4D97-AF65-F5344CB8AC3E}">
        <p14:creationId xmlns:p14="http://schemas.microsoft.com/office/powerpoint/2010/main" val="34428932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2290" name="Title 1"/>
          <p:cNvSpPr>
            <a:spLocks noGrp="1"/>
          </p:cNvSpPr>
          <p:nvPr>
            <p:ph type="title"/>
          </p:nvPr>
        </p:nvSpPr>
        <p:spPr>
          <a:xfrm>
            <a:off x="0" y="1493838"/>
            <a:ext cx="9144000" cy="1325562"/>
          </a:xfrm>
        </p:spPr>
        <p:txBody>
          <a:bodyPr/>
          <a:lstStyle/>
          <a:p>
            <a:pPr eaLnBrk="1" hangingPunct="1"/>
            <a:r>
              <a:rPr lang="es-MX" sz="4000" b="1" dirty="0"/>
              <a:t>Dios, ayúdanos a compartir el Evangelio en palabra y obra</a:t>
            </a:r>
            <a:endParaRPr lang="en-US" sz="4000" b="1" dirty="0"/>
          </a:p>
        </p:txBody>
      </p:sp>
      <p:sp>
        <p:nvSpPr>
          <p:cNvPr id="12291" name="Content Placeholder 2"/>
          <p:cNvSpPr>
            <a:spLocks noGrp="1"/>
          </p:cNvSpPr>
          <p:nvPr>
            <p:ph idx="1"/>
          </p:nvPr>
        </p:nvSpPr>
        <p:spPr>
          <a:xfrm>
            <a:off x="0" y="2941637"/>
            <a:ext cx="9144000" cy="4297363"/>
          </a:xfrm>
        </p:spPr>
        <p:txBody>
          <a:bodyPr/>
          <a:lstStyle/>
          <a:p>
            <a:pPr marL="514350" indent="0" eaLnBrk="1" hangingPunct="1">
              <a:buNone/>
            </a:pPr>
            <a:r>
              <a:rPr lang="es-MX" sz="3000" dirty="0"/>
              <a:t>Principios para adaptar el mensaje para nuestros amigos con discapacidades:</a:t>
            </a:r>
          </a:p>
          <a:p>
            <a:pPr marL="514350" indent="0" eaLnBrk="1" hangingPunct="1">
              <a:buNone/>
            </a:pPr>
            <a:endParaRPr lang="en-US" sz="1400" b="1" dirty="0"/>
          </a:p>
          <a:p>
            <a:pPr marL="1833563" lvl="4" indent="-455613" eaLnBrk="1" hangingPunct="1">
              <a:spcBef>
                <a:spcPts val="0"/>
              </a:spcBef>
              <a:buClr>
                <a:schemeClr val="accent6"/>
              </a:buClr>
              <a:buFont typeface="Arial" charset="0"/>
              <a:buAutoNum type="arabicPeriod"/>
            </a:pPr>
            <a:r>
              <a:rPr lang="en-US" sz="3000" b="1" dirty="0"/>
              <a:t>Amigos con Discapacidad Intelectual</a:t>
            </a:r>
          </a:p>
          <a:p>
            <a:pPr marL="514350" lvl="0" indent="0" eaLnBrk="1" hangingPunct="1">
              <a:buNone/>
            </a:pPr>
            <a:r>
              <a:rPr lang="es-MX" sz="2800" dirty="0">
                <a:solidFill>
                  <a:prstClr val="black"/>
                </a:solidFill>
              </a:rPr>
              <a:t>La mayoría de las personas con discapacidad mental</a:t>
            </a:r>
          </a:p>
          <a:p>
            <a:pPr marL="514350" lvl="0" indent="0" eaLnBrk="1" hangingPunct="1">
              <a:buNone/>
            </a:pPr>
            <a:r>
              <a:rPr lang="es-MX" sz="2800" dirty="0">
                <a:solidFill>
                  <a:prstClr val="black"/>
                </a:solidFill>
              </a:rPr>
              <a:t>pueden entender las Escrituras en un nivel de tercer grado.</a:t>
            </a:r>
          </a:p>
          <a:p>
            <a:pPr marL="514350" indent="0" algn="ctr" eaLnBrk="1" hangingPunct="1">
              <a:buNone/>
            </a:pPr>
            <a:r>
              <a:rPr lang="en-US" sz="2800" dirty="0"/>
              <a:t>          —Dr. Jim Pierson</a:t>
            </a:r>
          </a:p>
          <a:p>
            <a:pPr marL="514350" lvl="0" indent="0" eaLnBrk="1" hangingPunct="1">
              <a:buNone/>
            </a:pPr>
            <a:endParaRPr lang="en-US" sz="3000" dirty="0">
              <a:solidFill>
                <a:prstClr val="black"/>
              </a:solidFill>
            </a:endParaRPr>
          </a:p>
          <a:p>
            <a:pPr marL="1833563" lvl="4" indent="-455613" eaLnBrk="1" hangingPunct="1">
              <a:spcBef>
                <a:spcPts val="0"/>
              </a:spcBef>
              <a:buClr>
                <a:schemeClr val="accent6"/>
              </a:buClr>
              <a:buFont typeface="Arial" charset="0"/>
              <a:buAutoNum type="arabicPeriod"/>
            </a:pPr>
            <a:endParaRPr lang="en-US" sz="3000" b="1" dirty="0"/>
          </a:p>
          <a:p>
            <a:pPr marL="0" indent="0" algn="ctr">
              <a:lnSpc>
                <a:spcPct val="114000"/>
              </a:lnSpc>
              <a:spcBef>
                <a:spcPts val="0"/>
              </a:spcBef>
              <a:buNone/>
            </a:pPr>
            <a:endParaRPr lang="en-US" sz="1000" dirty="0">
              <a:effectLst>
                <a:outerShdw blurRad="50800" dist="50800" dir="5400000" algn="ctr" rotWithShape="0">
                  <a:schemeClr val="accent6"/>
                </a:outerShdw>
              </a:effectLst>
            </a:endParaRPr>
          </a:p>
          <a:p>
            <a:pPr marL="0" indent="0" algn="ctr">
              <a:lnSpc>
                <a:spcPct val="114000"/>
              </a:lnSpc>
              <a:spcBef>
                <a:spcPts val="0"/>
              </a:spcBef>
              <a:buNone/>
            </a:pPr>
            <a:endParaRPr lang="en-US" sz="1000" dirty="0">
              <a:effectLst>
                <a:outerShdw blurRad="50800" dist="50800" dir="5400000" algn="ctr" rotWithShape="0">
                  <a:schemeClr val="accent6"/>
                </a:outerShdw>
              </a:effectLst>
            </a:endParaRPr>
          </a:p>
        </p:txBody>
      </p:sp>
    </p:spTree>
    <p:extLst>
      <p:ext uri="{BB962C8B-B14F-4D97-AF65-F5344CB8AC3E}">
        <p14:creationId xmlns:p14="http://schemas.microsoft.com/office/powerpoint/2010/main" val="3582292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6147" name="Content Placeholder 2"/>
          <p:cNvSpPr>
            <a:spLocks noGrp="1"/>
          </p:cNvSpPr>
          <p:nvPr>
            <p:ph idx="1"/>
          </p:nvPr>
        </p:nvSpPr>
        <p:spPr>
          <a:xfrm>
            <a:off x="0" y="2057400"/>
            <a:ext cx="9144000" cy="4525963"/>
          </a:xfrm>
        </p:spPr>
        <p:txBody>
          <a:bodyPr/>
          <a:lstStyle/>
          <a:p>
            <a:pPr algn="ctr" eaLnBrk="1" hangingPunct="1">
              <a:buFont typeface="Arial" charset="0"/>
              <a:buNone/>
            </a:pPr>
            <a:r>
              <a:rPr lang="en-US" sz="3600" b="1" dirty="0"/>
              <a:t>Temas secundarios: </a:t>
            </a:r>
          </a:p>
          <a:p>
            <a:pPr algn="ctr" eaLnBrk="1" hangingPunct="1">
              <a:buFont typeface="Arial" charset="0"/>
              <a:buNone/>
            </a:pPr>
            <a:endParaRPr lang="en-US" b="1" dirty="0"/>
          </a:p>
          <a:p>
            <a:pPr algn="ctr" eaLnBrk="1" hangingPunct="1">
              <a:buNone/>
            </a:pPr>
            <a:r>
              <a:rPr lang="en-US" i="1" dirty="0"/>
              <a:t>La salvación para todos </a:t>
            </a:r>
            <a:r>
              <a:rPr lang="en-US" i="1" dirty="0">
                <a:solidFill>
                  <a:schemeClr val="accent6"/>
                </a:solidFill>
              </a:rPr>
              <a:t>–</a:t>
            </a:r>
            <a:r>
              <a:rPr lang="en-US" i="1" dirty="0"/>
              <a:t> la oración </a:t>
            </a:r>
            <a:r>
              <a:rPr lang="en-US" i="1" dirty="0">
                <a:solidFill>
                  <a:schemeClr val="accent6"/>
                </a:solidFill>
              </a:rPr>
              <a:t>– </a:t>
            </a:r>
            <a:r>
              <a:rPr lang="en-US" i="1" dirty="0"/>
              <a:t>la </a:t>
            </a:r>
            <a:r>
              <a:rPr lang="en-US" i="1" dirty="0" err="1"/>
              <a:t>historia</a:t>
            </a:r>
            <a:r>
              <a:rPr lang="en-US" i="1" dirty="0"/>
              <a:t> del </a:t>
            </a:r>
            <a:r>
              <a:rPr lang="en-US" i="1" dirty="0" err="1"/>
              <a:t>cristianismo</a:t>
            </a:r>
            <a:r>
              <a:rPr lang="es-ES_tradnl" i="1" dirty="0"/>
              <a:t> </a:t>
            </a:r>
            <a:r>
              <a:rPr lang="en-US" i="1" dirty="0">
                <a:solidFill>
                  <a:schemeClr val="accent6"/>
                </a:solidFill>
              </a:rPr>
              <a:t>– </a:t>
            </a:r>
            <a:r>
              <a:rPr lang="es-ES_tradnl" i="1" dirty="0"/>
              <a:t>mayordomía</a:t>
            </a:r>
            <a:r>
              <a:rPr lang="en-US" i="1" dirty="0">
                <a:solidFill>
                  <a:schemeClr val="accent6"/>
                </a:solidFill>
              </a:rPr>
              <a:t> – </a:t>
            </a:r>
            <a:r>
              <a:rPr lang="en-US" i="1" dirty="0"/>
              <a:t>las mujeres en ministerio de Cristo</a:t>
            </a:r>
            <a:endParaRPr lang="en-US" sz="3600" i="1" dirty="0"/>
          </a:p>
          <a:p>
            <a:pPr algn="ctr" eaLnBrk="1" hangingPunct="1">
              <a:buFont typeface="Arial" charset="0"/>
              <a:buNone/>
            </a:pPr>
            <a:endParaRPr lang="en-US" sz="2800" dirty="0"/>
          </a:p>
          <a:p>
            <a:pPr algn="ctr" eaLnBrk="1" hangingPunct="1">
              <a:buFont typeface="Arial" charset="0"/>
              <a:buNone/>
            </a:pPr>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2291" name="Content Placeholder 2"/>
          <p:cNvSpPr>
            <a:spLocks noGrp="1"/>
          </p:cNvSpPr>
          <p:nvPr>
            <p:ph idx="1"/>
          </p:nvPr>
        </p:nvSpPr>
        <p:spPr>
          <a:xfrm>
            <a:off x="0" y="1280318"/>
            <a:ext cx="9144000" cy="4297363"/>
          </a:xfrm>
        </p:spPr>
        <p:txBody>
          <a:bodyPr/>
          <a:lstStyle/>
          <a:p>
            <a:pPr marL="514350" indent="0" eaLnBrk="1" hangingPunct="1">
              <a:buNone/>
            </a:pPr>
            <a:endParaRPr lang="en-US" sz="1400" dirty="0"/>
          </a:p>
          <a:p>
            <a:pPr marL="1824038" lvl="4" indent="-446088" eaLnBrk="1" hangingPunct="1">
              <a:spcBef>
                <a:spcPts val="0"/>
              </a:spcBef>
              <a:buClr>
                <a:schemeClr val="accent6"/>
              </a:buClr>
              <a:buFont typeface="+mj-lt"/>
              <a:buAutoNum type="arabicPeriod" startAt="2"/>
            </a:pPr>
            <a:r>
              <a:rPr lang="en-US" sz="3000" b="1" dirty="0"/>
              <a:t>Amigos con discapacidades de desarrollo </a:t>
            </a:r>
          </a:p>
          <a:p>
            <a:pPr marL="1377950" lvl="4" indent="0" eaLnBrk="1" hangingPunct="1">
              <a:spcBef>
                <a:spcPts val="0"/>
              </a:spcBef>
              <a:buClr>
                <a:schemeClr val="accent6"/>
              </a:buClr>
              <a:buNone/>
            </a:pPr>
            <a:r>
              <a:rPr lang="en-US" sz="2800" dirty="0"/>
              <a:t>	El evangelismo sucede cuando “salimos” con 	estos amigos y “hacemos una vida” juntos. </a:t>
            </a:r>
          </a:p>
          <a:p>
            <a:pPr marL="2292350" indent="-231775">
              <a:lnSpc>
                <a:spcPct val="114000"/>
              </a:lnSpc>
              <a:spcBef>
                <a:spcPts val="0"/>
              </a:spcBef>
              <a:buNone/>
            </a:pPr>
            <a:endParaRPr lang="en-US" sz="2800" b="1" dirty="0"/>
          </a:p>
          <a:p>
            <a:pPr marL="1824038" lvl="4" indent="-446088" eaLnBrk="1" hangingPunct="1">
              <a:spcBef>
                <a:spcPts val="0"/>
              </a:spcBef>
              <a:buClr>
                <a:schemeClr val="accent6"/>
              </a:buClr>
              <a:buFont typeface="+mj-lt"/>
              <a:buAutoNum type="arabicPeriod" startAt="3"/>
            </a:pPr>
            <a:r>
              <a:rPr lang="en-US" sz="3000" b="1" dirty="0"/>
              <a:t>Amigos con problemas auditivos y visuales </a:t>
            </a:r>
            <a:r>
              <a:rPr lang="es-MX" sz="2800" dirty="0"/>
              <a:t>Utilice una sencilla explicación del plan de salvación con el uso de recursos como la Biblia en braille  e intérpretes de lenguaje.</a:t>
            </a:r>
            <a:endParaRPr lang="en-US" sz="2800" b="1" dirty="0"/>
          </a:p>
        </p:txBody>
      </p:sp>
    </p:spTree>
    <p:extLst>
      <p:ext uri="{BB962C8B-B14F-4D97-AF65-F5344CB8AC3E}">
        <p14:creationId xmlns:p14="http://schemas.microsoft.com/office/powerpoint/2010/main" val="14446870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3315" name="Content Placeholder 2"/>
          <p:cNvSpPr>
            <a:spLocks noGrp="1"/>
          </p:cNvSpPr>
          <p:nvPr>
            <p:ph idx="1"/>
          </p:nvPr>
        </p:nvSpPr>
        <p:spPr>
          <a:xfrm>
            <a:off x="457200" y="1828800"/>
            <a:ext cx="8229600" cy="4297363"/>
          </a:xfrm>
        </p:spPr>
        <p:txBody>
          <a:bodyPr/>
          <a:lstStyle/>
          <a:p>
            <a:pPr marL="514350" indent="-514350" eaLnBrk="1" hangingPunct="1">
              <a:buFont typeface="Arial" charset="0"/>
              <a:buNone/>
            </a:pPr>
            <a:endParaRPr lang="en-US" dirty="0"/>
          </a:p>
          <a:p>
            <a:pPr marL="514350" indent="-514350" eaLnBrk="1" hangingPunct="1">
              <a:buFont typeface="Arial" charset="0"/>
              <a:buNone/>
            </a:pPr>
            <a:endParaRPr lang="en-US" dirty="0"/>
          </a:p>
        </p:txBody>
      </p:sp>
      <p:sp>
        <p:nvSpPr>
          <p:cNvPr id="10" name="Rectangle 9"/>
          <p:cNvSpPr/>
          <p:nvPr/>
        </p:nvSpPr>
        <p:spPr>
          <a:xfrm>
            <a:off x="0" y="1752600"/>
            <a:ext cx="9144000" cy="3963008"/>
          </a:xfrm>
          <a:prstGeom prst="rect">
            <a:avLst/>
          </a:prstGeom>
        </p:spPr>
        <p:txBody>
          <a:bodyPr wrap="square">
            <a:spAutoFit/>
          </a:bodyPr>
          <a:lstStyle/>
          <a:p>
            <a:pPr marL="1892300" lvl="4" indent="-514350" eaLnBrk="1" hangingPunct="1">
              <a:spcBef>
                <a:spcPts val="0"/>
              </a:spcBef>
              <a:buClr>
                <a:schemeClr val="accent6"/>
              </a:buClr>
              <a:buFont typeface="+mj-lt"/>
              <a:buAutoNum type="arabicPeriod" startAt="4"/>
            </a:pPr>
            <a:r>
              <a:rPr lang="en-US" sz="3000" b="1" dirty="0">
                <a:latin typeface="+mn-lt"/>
              </a:rPr>
              <a:t>Amigos que son no verbales</a:t>
            </a:r>
          </a:p>
          <a:p>
            <a:pPr marL="1833563" indent="3175">
              <a:lnSpc>
                <a:spcPct val="114000"/>
              </a:lnSpc>
            </a:pPr>
            <a:r>
              <a:rPr lang="en-US" sz="2800" dirty="0">
                <a:latin typeface="+mn-lt"/>
              </a:rPr>
              <a:t>Solo porque una persona es no verbal no significa que es incapaz de comunicarse. </a:t>
            </a:r>
          </a:p>
          <a:p>
            <a:pPr marL="2292350" indent="-231775">
              <a:lnSpc>
                <a:spcPct val="114000"/>
              </a:lnSpc>
            </a:pPr>
            <a:endParaRPr lang="en-US" sz="2800" b="1" dirty="0">
              <a:latin typeface="+mn-lt"/>
            </a:endParaRPr>
          </a:p>
          <a:p>
            <a:pPr marL="1892300" lvl="4" indent="-514350" eaLnBrk="1" hangingPunct="1">
              <a:spcBef>
                <a:spcPts val="0"/>
              </a:spcBef>
              <a:buClr>
                <a:schemeClr val="accent6"/>
              </a:buClr>
              <a:buFont typeface="+mj-lt"/>
              <a:buAutoNum type="arabicPeriod" startAt="5"/>
            </a:pPr>
            <a:r>
              <a:rPr lang="en-US" sz="3000" b="1" dirty="0">
                <a:latin typeface="+mn-lt"/>
              </a:rPr>
              <a:t>Amigos con discapacidades físicas</a:t>
            </a:r>
          </a:p>
          <a:p>
            <a:pPr marL="1833563" indent="-12700">
              <a:lnSpc>
                <a:spcPct val="114000"/>
              </a:lnSpc>
            </a:pPr>
            <a:r>
              <a:rPr lang="en-US" sz="2800" dirty="0">
                <a:latin typeface="+mn-lt"/>
              </a:rPr>
              <a:t>Nunca dar por hecho que una persona con discapacidad física </a:t>
            </a:r>
            <a:r>
              <a:rPr lang="en-US" sz="2800" i="1" dirty="0">
                <a:latin typeface="+mn-lt"/>
              </a:rPr>
              <a:t>puede</a:t>
            </a:r>
            <a:r>
              <a:rPr lang="en-US" sz="2800" dirty="0">
                <a:latin typeface="+mn-lt"/>
              </a:rPr>
              <a:t> o </a:t>
            </a:r>
            <a:r>
              <a:rPr lang="en-US" sz="2800" i="1" dirty="0">
                <a:latin typeface="+mn-lt"/>
              </a:rPr>
              <a:t>no puede </a:t>
            </a:r>
            <a:r>
              <a:rPr lang="en-US" sz="2800" dirty="0">
                <a:latin typeface="+mn-lt"/>
              </a:rPr>
              <a:t>participar en determinada actividad. </a:t>
            </a:r>
            <a:endParaRPr lang="en-US" sz="2800" b="1" dirty="0">
              <a:latin typeface="+mn-lt"/>
            </a:endParaRPr>
          </a:p>
        </p:txBody>
      </p:sp>
    </p:spTree>
    <p:extLst>
      <p:ext uri="{BB962C8B-B14F-4D97-AF65-F5344CB8AC3E}">
        <p14:creationId xmlns:p14="http://schemas.microsoft.com/office/powerpoint/2010/main" val="47838024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3315" name="Content Placeholder 2"/>
          <p:cNvSpPr>
            <a:spLocks noGrp="1"/>
          </p:cNvSpPr>
          <p:nvPr>
            <p:ph idx="1"/>
          </p:nvPr>
        </p:nvSpPr>
        <p:spPr>
          <a:xfrm>
            <a:off x="457200" y="1828800"/>
            <a:ext cx="8229600" cy="4297363"/>
          </a:xfrm>
        </p:spPr>
        <p:txBody>
          <a:bodyPr/>
          <a:lstStyle/>
          <a:p>
            <a:pPr marL="514350" indent="-514350" eaLnBrk="1" hangingPunct="1">
              <a:buFont typeface="Arial" charset="0"/>
              <a:buNone/>
            </a:pPr>
            <a:endParaRPr lang="en-US" dirty="0"/>
          </a:p>
          <a:p>
            <a:pPr marL="514350" indent="-514350" eaLnBrk="1" hangingPunct="1">
              <a:buFont typeface="Arial" charset="0"/>
              <a:buNone/>
            </a:pPr>
            <a:endParaRPr lang="en-US" dirty="0"/>
          </a:p>
        </p:txBody>
      </p:sp>
      <p:pic>
        <p:nvPicPr>
          <p:cNvPr id="13318" name="Picture 3"/>
          <p:cNvPicPr>
            <a:picLocks noChangeAspect="1" noChangeArrowheads="1"/>
          </p:cNvPicPr>
          <p:nvPr/>
        </p:nvPicPr>
        <p:blipFill>
          <a:blip r:embed="rId3" cstate="print"/>
          <a:srcRect/>
          <a:stretch>
            <a:fillRect/>
          </a:stretch>
        </p:blipFill>
        <p:spPr bwMode="auto">
          <a:xfrm>
            <a:off x="5181600" y="1524000"/>
            <a:ext cx="2057400" cy="1447800"/>
          </a:xfrm>
          <a:prstGeom prst="rect">
            <a:avLst/>
          </a:prstGeom>
          <a:ln>
            <a:noFill/>
          </a:ln>
          <a:effectLst>
            <a:outerShdw blurRad="292100" dist="139700" dir="2700000" algn="tl" rotWithShape="0">
              <a:srgbClr val="333333">
                <a:alpha val="65000"/>
              </a:srgbClr>
            </a:outerShdw>
          </a:effectLst>
        </p:spPr>
      </p:pic>
      <p:pic>
        <p:nvPicPr>
          <p:cNvPr id="13320" name="Picture 9" descr="created in the miage.JPG"/>
          <p:cNvPicPr>
            <a:picLocks noChangeAspect="1"/>
          </p:cNvPicPr>
          <p:nvPr/>
        </p:nvPicPr>
        <p:blipFill>
          <a:blip r:embed="rId4" cstate="print"/>
          <a:srcRect/>
          <a:stretch>
            <a:fillRect/>
          </a:stretch>
        </p:blipFill>
        <p:spPr bwMode="auto">
          <a:xfrm>
            <a:off x="6781800" y="3352800"/>
            <a:ext cx="1828800" cy="2590800"/>
          </a:xfrm>
          <a:prstGeom prst="rect">
            <a:avLst/>
          </a:prstGeom>
          <a:ln>
            <a:noFill/>
          </a:ln>
          <a:effectLst>
            <a:outerShdw blurRad="292100" dist="139700" dir="2700000" algn="tl" rotWithShape="0">
              <a:srgbClr val="333333">
                <a:alpha val="65000"/>
              </a:srgbClr>
            </a:outerShdw>
          </a:effectLst>
        </p:spPr>
      </p:pic>
      <p:sp>
        <p:nvSpPr>
          <p:cNvPr id="12" name="Rectangle 11"/>
          <p:cNvSpPr/>
          <p:nvPr/>
        </p:nvSpPr>
        <p:spPr>
          <a:xfrm>
            <a:off x="152400" y="2180034"/>
            <a:ext cx="9144000" cy="3077766"/>
          </a:xfrm>
          <a:prstGeom prst="rect">
            <a:avLst/>
          </a:prstGeom>
        </p:spPr>
        <p:txBody>
          <a:bodyPr wrap="square">
            <a:spAutoFit/>
          </a:bodyPr>
          <a:lstStyle/>
          <a:p>
            <a:pPr marL="514350" indent="0" eaLnBrk="1" hangingPunct="1">
              <a:buNone/>
            </a:pPr>
            <a:r>
              <a:rPr lang="en-US" sz="3000" dirty="0">
                <a:latin typeface="+mn-lt"/>
              </a:rPr>
              <a:t>Evangelism Tools:</a:t>
            </a:r>
          </a:p>
          <a:p>
            <a:pPr marL="514350" indent="0" eaLnBrk="1" hangingPunct="1">
              <a:buNone/>
            </a:pPr>
            <a:endParaRPr lang="en-US" sz="1400" b="1" dirty="0"/>
          </a:p>
          <a:p>
            <a:pPr marL="1833563" lvl="4" indent="-455613" eaLnBrk="1" hangingPunct="1">
              <a:spcBef>
                <a:spcPts val="0"/>
              </a:spcBef>
              <a:buClr>
                <a:schemeClr val="accent6"/>
              </a:buClr>
              <a:buFont typeface="Arial" charset="0"/>
              <a:buAutoNum type="arabicPeriod"/>
            </a:pPr>
            <a:r>
              <a:rPr lang="en-US" sz="3000" b="1" dirty="0">
                <a:latin typeface="+mn-lt"/>
              </a:rPr>
              <a:t>Camino de Romanos </a:t>
            </a:r>
          </a:p>
          <a:p>
            <a:pPr marL="1833563" lvl="4" indent="-455613" eaLnBrk="1" hangingPunct="1">
              <a:spcBef>
                <a:spcPts val="0"/>
              </a:spcBef>
              <a:buClr>
                <a:schemeClr val="accent6"/>
              </a:buClr>
              <a:buFont typeface="Arial" charset="0"/>
              <a:buAutoNum type="arabicPeriod"/>
            </a:pPr>
            <a:r>
              <a:rPr lang="en-US" sz="3000" b="1" dirty="0">
                <a:latin typeface="+mn-lt"/>
              </a:rPr>
              <a:t>El libro sin palabras</a:t>
            </a:r>
          </a:p>
          <a:p>
            <a:pPr marL="1833563" lvl="4" indent="-455613" eaLnBrk="1" hangingPunct="1">
              <a:spcBef>
                <a:spcPts val="0"/>
              </a:spcBef>
              <a:buClr>
                <a:schemeClr val="accent6"/>
              </a:buClr>
              <a:buFont typeface="Arial" charset="0"/>
              <a:buAutoNum type="arabicPeriod"/>
            </a:pPr>
            <a:r>
              <a:rPr lang="en-US" sz="3000" b="1" dirty="0">
                <a:latin typeface="+mn-lt"/>
              </a:rPr>
              <a:t>Brazaletes del Evangelio</a:t>
            </a:r>
          </a:p>
          <a:p>
            <a:pPr marL="1833563" lvl="4" indent="-455613" eaLnBrk="1" hangingPunct="1">
              <a:spcBef>
                <a:spcPts val="0"/>
              </a:spcBef>
              <a:buClr>
                <a:schemeClr val="accent6"/>
              </a:buClr>
              <a:buFont typeface="Arial" charset="0"/>
              <a:buAutoNum type="arabicPeriod"/>
            </a:pPr>
            <a:r>
              <a:rPr lang="en-US" sz="3000" b="1" dirty="0">
                <a:latin typeface="+mn-lt"/>
              </a:rPr>
              <a:t>Las cuatro Leyes espirituales</a:t>
            </a:r>
          </a:p>
          <a:p>
            <a:pPr marL="1833563" lvl="4" indent="-455613" eaLnBrk="1" hangingPunct="1">
              <a:spcBef>
                <a:spcPts val="0"/>
              </a:spcBef>
              <a:buClr>
                <a:schemeClr val="accent6"/>
              </a:buClr>
              <a:buFont typeface="Arial" charset="0"/>
              <a:buAutoNum type="arabicPeriod"/>
            </a:pPr>
            <a:r>
              <a:rPr lang="en-US" sz="3000" b="1" dirty="0">
                <a:latin typeface="+mn-lt"/>
              </a:rPr>
              <a:t>Creado a imagen de Dios</a:t>
            </a:r>
          </a:p>
        </p:txBody>
      </p:sp>
    </p:spTree>
    <p:extLst>
      <p:ext uri="{BB962C8B-B14F-4D97-AF65-F5344CB8AC3E}">
        <p14:creationId xmlns:p14="http://schemas.microsoft.com/office/powerpoint/2010/main" val="417341616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4338" name="Title 1"/>
          <p:cNvSpPr>
            <a:spLocks noGrp="1"/>
          </p:cNvSpPr>
          <p:nvPr>
            <p:ph type="title"/>
          </p:nvPr>
        </p:nvSpPr>
        <p:spPr>
          <a:xfrm>
            <a:off x="0" y="1341438"/>
            <a:ext cx="9144000" cy="1477962"/>
          </a:xfrm>
        </p:spPr>
        <p:txBody>
          <a:bodyPr/>
          <a:lstStyle/>
          <a:p>
            <a:pPr eaLnBrk="1" hangingPunct="1"/>
            <a:r>
              <a:rPr lang="en-US" sz="4000" b="1" dirty="0"/>
              <a:t>Dios, abre nuestras vidas hacia el alcance y discipulado</a:t>
            </a:r>
          </a:p>
        </p:txBody>
      </p:sp>
      <p:sp>
        <p:nvSpPr>
          <p:cNvPr id="14339" name="Content Placeholder 2"/>
          <p:cNvSpPr>
            <a:spLocks noGrp="1"/>
          </p:cNvSpPr>
          <p:nvPr>
            <p:ph idx="1"/>
          </p:nvPr>
        </p:nvSpPr>
        <p:spPr>
          <a:xfrm>
            <a:off x="0" y="2895600"/>
            <a:ext cx="9144000" cy="762000"/>
          </a:xfrm>
        </p:spPr>
        <p:txBody>
          <a:bodyPr/>
          <a:lstStyle/>
          <a:p>
            <a:pPr algn="ctr" eaLnBrk="1" hangingPunct="1">
              <a:buFont typeface="Arial" charset="0"/>
              <a:buNone/>
            </a:pPr>
            <a:r>
              <a:rPr lang="en-US" dirty="0"/>
              <a:t>Grupos de apoyo familiar </a:t>
            </a:r>
          </a:p>
        </p:txBody>
      </p:sp>
      <p:pic>
        <p:nvPicPr>
          <p:cNvPr id="4098" name="Picture 2" descr="http://www.joniandfriends.org/static/photo_gallery/JAFK_WFTW_015_jpg_500x500_max_q85.jpg"/>
          <p:cNvPicPr>
            <a:picLocks noChangeAspect="1" noChangeArrowheads="1"/>
          </p:cNvPicPr>
          <p:nvPr/>
        </p:nvPicPr>
        <p:blipFill>
          <a:blip r:embed="rId3" cstate="print"/>
          <a:srcRect/>
          <a:stretch>
            <a:fillRect/>
          </a:stretch>
        </p:blipFill>
        <p:spPr bwMode="auto">
          <a:xfrm>
            <a:off x="2667000" y="3657600"/>
            <a:ext cx="3810000" cy="2697480"/>
          </a:xfrm>
          <a:prstGeom prst="rect">
            <a:avLst/>
          </a:prstGeom>
          <a:noFill/>
          <a:ln w="28575">
            <a:solidFill>
              <a:schemeClr val="bg1"/>
            </a:solidFill>
          </a:ln>
          <a:effectLst>
            <a:glow rad="139700">
              <a:schemeClr val="tx1">
                <a:lumMod val="65000"/>
                <a:lumOff val="35000"/>
                <a:alpha val="40000"/>
              </a:schemeClr>
            </a:glow>
          </a:effectLst>
        </p:spPr>
      </p:pic>
    </p:spTree>
    <p:extLst>
      <p:ext uri="{BB962C8B-B14F-4D97-AF65-F5344CB8AC3E}">
        <p14:creationId xmlns:p14="http://schemas.microsoft.com/office/powerpoint/2010/main" val="392755795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3" name="Content Placeholder 2"/>
          <p:cNvSpPr>
            <a:spLocks noGrp="1"/>
          </p:cNvSpPr>
          <p:nvPr>
            <p:ph idx="1"/>
          </p:nvPr>
        </p:nvSpPr>
        <p:spPr>
          <a:xfrm>
            <a:off x="0" y="2209800"/>
            <a:ext cx="9144000" cy="4038600"/>
          </a:xfrm>
        </p:spPr>
        <p:txBody>
          <a:bodyPr rtlCol="0">
            <a:normAutofit/>
          </a:bodyPr>
          <a:lstStyle/>
          <a:p>
            <a:pPr algn="ctr" eaLnBrk="1" fontAlgn="auto" hangingPunct="1">
              <a:spcAft>
                <a:spcPts val="0"/>
              </a:spcAft>
              <a:buFont typeface="Arial" pitchFamily="34" charset="0"/>
              <a:buNone/>
              <a:defRPr/>
            </a:pPr>
            <a:r>
              <a:rPr lang="es-MX" sz="3000" dirty="0"/>
              <a:t>"Cuando en el mundo vivimos como Cristo quisiera que lo hiciéramos, se suscita la pregunta “¿Qué debo hacer para salvarme como tú’”</a:t>
            </a:r>
          </a:p>
          <a:p>
            <a:pPr algn="ctr" eaLnBrk="1" fontAlgn="auto" hangingPunct="1">
              <a:spcAft>
                <a:spcPts val="0"/>
              </a:spcAft>
              <a:buFont typeface="Arial" pitchFamily="34" charset="0"/>
              <a:buNone/>
              <a:defRPr/>
            </a:pPr>
            <a:r>
              <a:rPr lang="en-US" sz="2800" dirty="0"/>
              <a:t>—Joni Eareckson Tada</a:t>
            </a:r>
          </a:p>
        </p:txBody>
      </p:sp>
    </p:spTree>
    <p:extLst>
      <p:ext uri="{BB962C8B-B14F-4D97-AF65-F5344CB8AC3E}">
        <p14:creationId xmlns:p14="http://schemas.microsoft.com/office/powerpoint/2010/main" val="1293912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2" name="Title 1"/>
          <p:cNvSpPr>
            <a:spLocks noGrp="1"/>
          </p:cNvSpPr>
          <p:nvPr>
            <p:ph type="title"/>
          </p:nvPr>
        </p:nvSpPr>
        <p:spPr>
          <a:xfrm>
            <a:off x="0" y="1524000"/>
            <a:ext cx="9144000" cy="914400"/>
          </a:xfrm>
        </p:spPr>
        <p:txBody>
          <a:bodyPr rtlCol="0">
            <a:noAutofit/>
          </a:bodyPr>
          <a:lstStyle/>
          <a:p>
            <a:pPr eaLnBrk="1" fontAlgn="auto" hangingPunct="1">
              <a:spcAft>
                <a:spcPts val="0"/>
              </a:spcAft>
              <a:defRPr/>
            </a:pPr>
            <a:r>
              <a:rPr lang="en-US" sz="4000" b="1" dirty="0"/>
              <a:t>El mandato de Lucas 14</a:t>
            </a:r>
            <a:br>
              <a:rPr lang="en-US" sz="4000" b="1" dirty="0"/>
            </a:br>
            <a:endParaRPr lang="en-US" sz="2800" b="1" dirty="0"/>
          </a:p>
        </p:txBody>
      </p:sp>
      <p:sp>
        <p:nvSpPr>
          <p:cNvPr id="3" name="Content Placeholder 2"/>
          <p:cNvSpPr>
            <a:spLocks noGrp="1"/>
          </p:cNvSpPr>
          <p:nvPr>
            <p:ph idx="1"/>
          </p:nvPr>
        </p:nvSpPr>
        <p:spPr>
          <a:xfrm>
            <a:off x="381000" y="2590800"/>
            <a:ext cx="8229600" cy="3200400"/>
          </a:xfrm>
        </p:spPr>
        <p:txBody>
          <a:bodyPr rtlCol="0">
            <a:normAutofit/>
          </a:bodyPr>
          <a:lstStyle/>
          <a:p>
            <a:pPr algn="ctr" eaLnBrk="1" fontAlgn="auto" hangingPunct="1">
              <a:spcAft>
                <a:spcPts val="0"/>
              </a:spcAft>
              <a:buFont typeface="Arial" pitchFamily="34" charset="0"/>
              <a:buNone/>
              <a:defRPr/>
            </a:pPr>
            <a:r>
              <a:rPr lang="en-US" sz="3000" i="1" dirty="0"/>
              <a:t>“</a:t>
            </a:r>
            <a:r>
              <a:rPr lang="es-MX" sz="3000" i="1" dirty="0"/>
              <a:t>Cuando des un banquete, invita a pobres, lisiados, cojos y ciegos… Sal por los caminos y cercados y oblígalos a entrar, para que mi casa se llene”</a:t>
            </a:r>
            <a:endParaRPr lang="en-US" sz="3000" i="1" dirty="0"/>
          </a:p>
          <a:p>
            <a:pPr algn="ctr" eaLnBrk="1" fontAlgn="auto" hangingPunct="1">
              <a:spcAft>
                <a:spcPts val="0"/>
              </a:spcAft>
              <a:buFont typeface="Arial" pitchFamily="34" charset="0"/>
              <a:buNone/>
              <a:defRPr/>
            </a:pPr>
            <a:r>
              <a:rPr lang="en-US" sz="2600" dirty="0">
                <a:solidFill>
                  <a:schemeClr val="accent6"/>
                </a:solidFill>
              </a:rPr>
              <a:t>Lucas 14:13, 23b</a:t>
            </a:r>
          </a:p>
          <a:p>
            <a:pPr algn="ctr" eaLnBrk="1" fontAlgn="auto" hangingPunct="1">
              <a:spcAft>
                <a:spcPts val="0"/>
              </a:spcAft>
              <a:buFont typeface="Arial" pitchFamily="34" charset="0"/>
              <a:buNone/>
              <a:defRPr/>
            </a:pPr>
            <a:endParaRPr lang="en-US" sz="1900" dirty="0"/>
          </a:p>
          <a:p>
            <a:pPr algn="ctr" eaLnBrk="1" fontAlgn="auto" hangingPunct="1">
              <a:spcAft>
                <a:spcPts val="0"/>
              </a:spcAft>
              <a:buFont typeface="Arial" pitchFamily="34" charset="0"/>
              <a:buNone/>
              <a:defRPr/>
            </a:pPr>
            <a:endParaRPr lang="en-US" sz="3600" dirty="0"/>
          </a:p>
          <a:p>
            <a:pPr algn="ctr" eaLnBrk="1" fontAlgn="auto" hangingPunct="1">
              <a:spcAft>
                <a:spcPts val="0"/>
              </a:spcAft>
              <a:buFont typeface="Arial" pitchFamily="34" charset="0"/>
              <a:buNone/>
              <a:defRPr/>
            </a:pPr>
            <a:endParaRPr lang="en-US" sz="3600" dirty="0"/>
          </a:p>
          <a:p>
            <a:pPr algn="ctr" eaLnBrk="1" fontAlgn="auto" hangingPunct="1">
              <a:spcAft>
                <a:spcPts val="0"/>
              </a:spcAft>
              <a:buFont typeface="Arial" pitchFamily="34" charset="0"/>
              <a:buNone/>
              <a:defRPr/>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3" name="Content Placeholder 2"/>
          <p:cNvSpPr>
            <a:spLocks noGrp="1"/>
          </p:cNvSpPr>
          <p:nvPr>
            <p:ph idx="1"/>
          </p:nvPr>
        </p:nvSpPr>
        <p:spPr>
          <a:xfrm>
            <a:off x="457200" y="2286000"/>
            <a:ext cx="8229600" cy="3200400"/>
          </a:xfrm>
        </p:spPr>
        <p:txBody>
          <a:bodyPr rtlCol="0">
            <a:normAutofit/>
          </a:bodyPr>
          <a:lstStyle/>
          <a:p>
            <a:pPr algn="ctr" eaLnBrk="1" fontAlgn="auto" hangingPunct="1">
              <a:spcAft>
                <a:spcPts val="0"/>
              </a:spcAft>
              <a:buFont typeface="Arial" pitchFamily="34" charset="0"/>
              <a:buNone/>
              <a:defRPr/>
            </a:pPr>
            <a:r>
              <a:rPr lang="en-US" sz="4000" dirty="0"/>
              <a:t>“La gran comisión perdida”</a:t>
            </a:r>
          </a:p>
          <a:p>
            <a:pPr algn="ctr" eaLnBrk="1" fontAlgn="auto" hangingPunct="1">
              <a:spcAft>
                <a:spcPts val="0"/>
              </a:spcAft>
              <a:buFont typeface="Arial" pitchFamily="34" charset="0"/>
              <a:buNone/>
              <a:defRPr/>
            </a:pPr>
            <a:endParaRPr lang="en-US" sz="2400" dirty="0"/>
          </a:p>
          <a:p>
            <a:pPr algn="ctr" eaLnBrk="1" fontAlgn="auto" hangingPunct="1">
              <a:spcAft>
                <a:spcPts val="0"/>
              </a:spcAft>
              <a:buFont typeface="Arial" pitchFamily="34" charset="0"/>
              <a:buNone/>
              <a:defRPr/>
            </a:pPr>
            <a:r>
              <a:rPr lang="en-US" sz="2800" dirty="0"/>
              <a:t>Es la puerta del Reino abierta para todos; los débiles y los fuertes, los pobres y los ricos,  los saludables y los enfermos, y las personas con o sin discapacidades. </a:t>
            </a:r>
            <a:endParaRPr lang="en-US" sz="4000" dirty="0"/>
          </a:p>
          <a:p>
            <a:pPr algn="ctr" eaLnBrk="1" fontAlgn="auto" hangingPunct="1">
              <a:spcAft>
                <a:spcPts val="0"/>
              </a:spcAft>
              <a:buFont typeface="Arial" pitchFamily="34" charset="0"/>
              <a:buNone/>
              <a:defRPr/>
            </a:pPr>
            <a:endParaRPr lang="en-US" sz="1900" dirty="0"/>
          </a:p>
          <a:p>
            <a:pPr algn="ctr" eaLnBrk="1" fontAlgn="auto" hangingPunct="1">
              <a:spcAft>
                <a:spcPts val="0"/>
              </a:spcAft>
              <a:buFont typeface="Arial" pitchFamily="34" charset="0"/>
              <a:buNone/>
              <a:defRPr/>
            </a:pPr>
            <a:endParaRPr lang="en-US" sz="3600" dirty="0"/>
          </a:p>
          <a:p>
            <a:pPr algn="ctr" eaLnBrk="1" fontAlgn="auto" hangingPunct="1">
              <a:spcAft>
                <a:spcPts val="0"/>
              </a:spcAft>
              <a:buFont typeface="Arial" pitchFamily="34" charset="0"/>
              <a:buNone/>
              <a:defRPr/>
            </a:pPr>
            <a:endParaRPr lang="en-US" sz="3600" dirty="0"/>
          </a:p>
          <a:p>
            <a:pPr algn="ctr" eaLnBrk="1" fontAlgn="auto" hangingPunct="1">
              <a:spcAft>
                <a:spcPts val="0"/>
              </a:spcAft>
              <a:buFont typeface="Arial" pitchFamily="34" charset="0"/>
              <a:buNone/>
              <a:defRPr/>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2290" name="Title 1"/>
          <p:cNvSpPr>
            <a:spLocks noGrp="1"/>
          </p:cNvSpPr>
          <p:nvPr>
            <p:ph type="title"/>
          </p:nvPr>
        </p:nvSpPr>
        <p:spPr>
          <a:xfrm>
            <a:off x="0" y="2667000"/>
            <a:ext cx="9144000" cy="1143000"/>
          </a:xfrm>
        </p:spPr>
        <p:txBody>
          <a:bodyPr/>
          <a:lstStyle/>
          <a:p>
            <a:pPr eaLnBrk="1" hangingPunct="1"/>
            <a:r>
              <a:rPr lang="en-US" sz="4000" b="1" dirty="0"/>
              <a:t>Los contrastes y reversos del Reino</a:t>
            </a:r>
            <a:br>
              <a:rPr lang="en-US" sz="4000" b="1" dirty="0"/>
            </a:br>
            <a:br>
              <a:rPr lang="en-US" sz="4000" b="1" dirty="0"/>
            </a:br>
            <a:r>
              <a:rPr lang="en-US" sz="4000" b="1" dirty="0">
                <a:solidFill>
                  <a:schemeClr val="accent6"/>
                </a:solidFill>
              </a:rPr>
              <a:t>Lucas 14:7-24</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1034</TotalTime>
  <Words>2172</Words>
  <Application>Microsoft Office PowerPoint</Application>
  <PresentationFormat>On-screen Show (4:3)</PresentationFormat>
  <Paragraphs>335</Paragraphs>
  <Slides>64</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64</vt:i4>
      </vt:variant>
    </vt:vector>
  </HeadingPairs>
  <TitlesOfParts>
    <vt:vector size="71" baseType="lpstr">
      <vt:lpstr>Origins</vt:lpstr>
      <vt:lpstr>Arial</vt:lpstr>
      <vt:lpstr>Calibri</vt:lpstr>
      <vt:lpstr>Century Gothic</vt:lpstr>
      <vt:lpstr>IrisUPC</vt:lpstr>
      <vt:lpstr>Wingdings</vt:lpstr>
      <vt:lpstr>Office Theme</vt:lpstr>
      <vt:lpstr>PowerPoint Presentation</vt:lpstr>
      <vt:lpstr>PowerPoint Presentation</vt:lpstr>
      <vt:lpstr>La concentración de Lucas en el Reino de Dios</vt:lpstr>
      <vt:lpstr>Profecías mesiánicas encontradas en Lucas y Hechos</vt:lpstr>
      <vt:lpstr>Temas principales en el Evangelio de Lucas </vt:lpstr>
      <vt:lpstr>PowerPoint Presentation</vt:lpstr>
      <vt:lpstr>El mandato de Lucas 14 </vt:lpstr>
      <vt:lpstr>PowerPoint Presentation</vt:lpstr>
      <vt:lpstr>Los contrastes y reversos del Reino  Lucas 14:7-24</vt:lpstr>
      <vt:lpstr>¿Quién es el mayor en el Reino?  Lucas 14:7-11  </vt:lpstr>
      <vt:lpstr>¿Cuál es la naturaleza del Reino? Lucas 14:12-14</vt:lpstr>
      <vt:lpstr>La Ley de la reciprocidad - Lucas 14:14</vt:lpstr>
      <vt:lpstr>El gran banquete –  ¿Quién ocupará los lugares en la mesa? Lucas 14:15-24</vt:lpstr>
      <vt:lpstr>PowerPoint Presentation</vt:lpstr>
      <vt:lpstr>PowerPoint Presentation</vt:lpstr>
      <vt:lpstr>Ser anfitrión del gran banquete de Lucas 14</vt:lpstr>
      <vt:lpstr>¿Vives un estilo de vida como en el Reino? </vt:lpstr>
      <vt:lpstr>PowerPoint Presentation</vt:lpstr>
      <vt:lpstr>PowerPoint Presentation</vt:lpstr>
      <vt:lpstr>PowerPoint Presentation</vt:lpstr>
      <vt:lpstr>La identificación del marco teológico de la Iglesia </vt:lpstr>
      <vt:lpstr>PowerPoint Presentation</vt:lpstr>
      <vt:lpstr>PowerPoint Presentation</vt:lpstr>
      <vt:lpstr>PowerPoint Presentation</vt:lpstr>
      <vt:lpstr>¿Dónde se encuentra la Iglesia el día de hoy?</vt:lpstr>
      <vt:lpstr>PowerPoint Presentation</vt:lpstr>
      <vt:lpstr>PowerPoint Presentation</vt:lpstr>
      <vt:lpstr>PowerPoint Presentation</vt:lpstr>
      <vt:lpstr>Aplicaciones prácticas  para la Iglesia</vt:lpstr>
      <vt:lpstr>Siete movimientos de ministerio para  personas con discapacidad</vt:lpstr>
      <vt:lpstr>PowerPoint Presentation</vt:lpstr>
      <vt:lpstr>PowerPoint Presentation</vt:lpstr>
      <vt:lpstr>PowerPoint Presentation</vt:lpstr>
      <vt:lpstr>¿Dónde está tu iglesia el día de hoy?</vt:lpstr>
      <vt:lpstr>PowerPoint Presentation</vt:lpstr>
      <vt:lpstr>PowerPoint Presentation</vt:lpstr>
      <vt:lpstr>Los objetivos del Ministerio de Discpacidad</vt:lpstr>
      <vt:lpstr>Abordar las preocupaciones sobre el Ministerio de Discapacidad</vt:lpstr>
      <vt:lpstr>Pasar de la convicción a la acción </vt:lpstr>
      <vt:lpstr>Barreras para la participación </vt:lpstr>
      <vt:lpstr>Todo asciende y desciende sobre el liderazgo </vt:lpstr>
      <vt:lpstr>Diez consejos prácticos para convertirse en una iglesia pro discapacidad</vt:lpstr>
      <vt:lpstr>Diez consejos prácticos, cont.</vt:lpstr>
      <vt:lpstr>Inclusión intencional </vt:lpstr>
      <vt:lpstr>PowerPoint Presentation</vt:lpstr>
      <vt:lpstr>¿Estás listo para crear un Plan de acción?</vt:lpstr>
      <vt:lpstr>PowerPoint Presentation</vt:lpstr>
      <vt:lpstr>PowerPoint Presentation</vt:lpstr>
      <vt:lpstr>PowerPoint Presentation</vt:lpstr>
      <vt:lpstr>Dios, abre nuestros ojos ante las personas sin Dios  </vt:lpstr>
      <vt:lpstr>PowerPoint Presentation</vt:lpstr>
      <vt:lpstr>PowerPoint Presentation</vt:lpstr>
      <vt:lpstr>PowerPoint Presentation</vt:lpstr>
      <vt:lpstr>PowerPoint Presentation</vt:lpstr>
      <vt:lpstr>Dios, enséñanos a vivir lo que proclamamos </vt:lpstr>
      <vt:lpstr>PowerPoint Presentation</vt:lpstr>
      <vt:lpstr>PowerPoint Presentation</vt:lpstr>
      <vt:lpstr>PowerPoint Presentation</vt:lpstr>
      <vt:lpstr>Dios, ayúdanos a compartir el Evangelio en palabra y obra</vt:lpstr>
      <vt:lpstr>PowerPoint Presentation</vt:lpstr>
      <vt:lpstr>PowerPoint Presentation</vt:lpstr>
      <vt:lpstr>PowerPoint Presentation</vt:lpstr>
      <vt:lpstr>Dios, abre nuestras vidas hacia el alcance y discipulado</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Gospel of Luke: A Framework for a Theology of Suffering &amp; Disability Lesson 8</dc:title>
  <dc:creator>Rachel Olstad</dc:creator>
  <cp:lastModifiedBy>Wendy Caskey</cp:lastModifiedBy>
  <cp:revision>80</cp:revision>
  <dcterms:created xsi:type="dcterms:W3CDTF">2011-05-04T20:55:57Z</dcterms:created>
  <dcterms:modified xsi:type="dcterms:W3CDTF">2017-09-29T18:16:31Z</dcterms:modified>
</cp:coreProperties>
</file>