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9"/>
  </p:notesMasterIdLst>
  <p:sldIdLst>
    <p:sldId id="272" r:id="rId2"/>
    <p:sldId id="273" r:id="rId3"/>
    <p:sldId id="258" r:id="rId4"/>
    <p:sldId id="259" r:id="rId5"/>
    <p:sldId id="260" r:id="rId6"/>
    <p:sldId id="279" r:id="rId7"/>
    <p:sldId id="265" r:id="rId8"/>
    <p:sldId id="280" r:id="rId9"/>
    <p:sldId id="266" r:id="rId10"/>
    <p:sldId id="267" r:id="rId11"/>
    <p:sldId id="275" r:id="rId12"/>
    <p:sldId id="268" r:id="rId13"/>
    <p:sldId id="274" r:id="rId14"/>
    <p:sldId id="277" r:id="rId15"/>
    <p:sldId id="278" r:id="rId16"/>
    <p:sldId id="270" r:id="rId17"/>
    <p:sldId id="271" r:id="rId18"/>
    <p:sldId id="328" r:id="rId19"/>
    <p:sldId id="281" r:id="rId20"/>
    <p:sldId id="282" r:id="rId21"/>
    <p:sldId id="283" r:id="rId22"/>
    <p:sldId id="284" r:id="rId23"/>
    <p:sldId id="285" r:id="rId24"/>
    <p:sldId id="286" r:id="rId25"/>
    <p:sldId id="287" r:id="rId26"/>
    <p:sldId id="288" r:id="rId27"/>
    <p:sldId id="289" r:id="rId28"/>
    <p:sldId id="290" r:id="rId29"/>
    <p:sldId id="291" r:id="rId30"/>
    <p:sldId id="292" r:id="rId31"/>
    <p:sldId id="293" r:id="rId32"/>
    <p:sldId id="294" r:id="rId33"/>
    <p:sldId id="295" r:id="rId34"/>
    <p:sldId id="296" r:id="rId35"/>
    <p:sldId id="297" r:id="rId36"/>
    <p:sldId id="329" r:id="rId37"/>
    <p:sldId id="298" r:id="rId38"/>
    <p:sldId id="299" r:id="rId39"/>
    <p:sldId id="300" r:id="rId40"/>
    <p:sldId id="301" r:id="rId41"/>
    <p:sldId id="302" r:id="rId42"/>
    <p:sldId id="303" r:id="rId43"/>
    <p:sldId id="304" r:id="rId44"/>
    <p:sldId id="305" r:id="rId45"/>
    <p:sldId id="306" r:id="rId46"/>
    <p:sldId id="307" r:id="rId47"/>
    <p:sldId id="308" r:id="rId48"/>
    <p:sldId id="309" r:id="rId49"/>
    <p:sldId id="330" r:id="rId50"/>
    <p:sldId id="310" r:id="rId51"/>
    <p:sldId id="311" r:id="rId52"/>
    <p:sldId id="312" r:id="rId53"/>
    <p:sldId id="313" r:id="rId54"/>
    <p:sldId id="314" r:id="rId55"/>
    <p:sldId id="315" r:id="rId56"/>
    <p:sldId id="316" r:id="rId57"/>
    <p:sldId id="317" r:id="rId58"/>
    <p:sldId id="318" r:id="rId59"/>
    <p:sldId id="319" r:id="rId60"/>
    <p:sldId id="320" r:id="rId61"/>
    <p:sldId id="321" r:id="rId62"/>
    <p:sldId id="322" r:id="rId63"/>
    <p:sldId id="323" r:id="rId64"/>
    <p:sldId id="324" r:id="rId65"/>
    <p:sldId id="325" r:id="rId66"/>
    <p:sldId id="326" r:id="rId67"/>
    <p:sldId id="327" r:id="rId68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5" d="100"/>
          <a:sy n="95" d="100"/>
        </p:scale>
        <p:origin x="1458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" Type="http://schemas.openxmlformats.org/officeDocument/2006/relationships/slide" Target="slides/slide6.xml"/><Relationship Id="rId71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2500EB-CCB0-44FF-BD8B-0DE47650D2F0}" type="datetimeFigureOut">
              <a:rPr lang="en-US" smtClean="0"/>
              <a:pPr/>
              <a:t>4/19/2017</a:t>
            </a:fld>
            <a:endParaRPr lang="zh-C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D45C32-B2ED-43C3-A6F8-FA60EFB863D9}" type="slidenum">
              <a:rPr lang="en-US" smtClean="0"/>
              <a:pPr/>
              <a:t>‹#›</a:t>
            </a:fld>
            <a:endParaRPr lang="zh-CN"/>
          </a:p>
        </p:txBody>
      </p:sp>
    </p:spTree>
    <p:extLst>
      <p:ext uri="{BB962C8B-B14F-4D97-AF65-F5344CB8AC3E}">
        <p14:creationId xmlns:p14="http://schemas.microsoft.com/office/powerpoint/2010/main" val="42242646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AF63F8-5EB6-4F33-93AD-5411944176C7}" type="datetimeFigureOut">
              <a:rPr lang="en-US"/>
              <a:pPr>
                <a:defRPr/>
              </a:pPr>
              <a:t>4/19/2017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3EE836-4696-46CA-99CE-D8987214A27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CEA1C0-A4BF-471A-AE44-01C0FF46D7E8}" type="datetimeFigureOut">
              <a:rPr lang="en-US"/>
              <a:pPr>
                <a:defRPr/>
              </a:pPr>
              <a:t>4/19/2017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29335C-2D8B-4F9D-BD80-EE5CBABB15C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A6B351-8774-4C1B-9322-8AB965699A28}" type="datetimeFigureOut">
              <a:rPr lang="en-US"/>
              <a:pPr>
                <a:defRPr/>
              </a:pPr>
              <a:t>4/19/2017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D8FD38-0D93-4949-85E9-C1221A639DF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CF9AF2-406D-4F74-B57A-8527022AB076}" type="datetimeFigureOut">
              <a:rPr lang="en-US"/>
              <a:pPr>
                <a:defRPr/>
              </a:pPr>
              <a:t>4/19/2017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98E2A9-A6A4-462F-BBBD-7E4AE70E1EC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4E252F-3AEE-46EC-B9E7-08D0633BB6F7}" type="datetimeFigureOut">
              <a:rPr lang="en-US"/>
              <a:pPr>
                <a:defRPr/>
              </a:pPr>
              <a:t>4/19/2017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69AAE9-BC23-4EC3-A1F1-E42F892E92B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1054D9-E7A5-485B-91BB-5F639300772E}" type="datetimeFigureOut">
              <a:rPr lang="en-US"/>
              <a:pPr>
                <a:defRPr/>
              </a:pPr>
              <a:t>4/19/2017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A50551-32FC-4793-A6E2-81DDF45C532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2C1ADB-9034-4955-87E4-7A7D08788BA4}" type="datetimeFigureOut">
              <a:rPr lang="en-US"/>
              <a:pPr>
                <a:defRPr/>
              </a:pPr>
              <a:t>4/19/2017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90B8F2-F5BE-450B-B690-B6A02D22B5E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30C481-DF7F-4A8F-A0B4-6672611E5D9E}" type="datetimeFigureOut">
              <a:rPr lang="en-US"/>
              <a:pPr>
                <a:defRPr/>
              </a:pPr>
              <a:t>4/19/2017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5A3EAE-0289-44C1-B8D6-8ABC4D69DC2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9C6BB6-8DB8-4EA0-83D4-E6257935FD94}" type="datetimeFigureOut">
              <a:rPr lang="en-US"/>
              <a:pPr>
                <a:defRPr/>
              </a:pPr>
              <a:t>4/19/2017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BC9457-CA3B-414E-B435-3FFAA1A774E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F512D5-7B94-46D5-8F5F-2E7816705EFB}" type="datetimeFigureOut">
              <a:rPr lang="en-US"/>
              <a:pPr>
                <a:defRPr/>
              </a:pPr>
              <a:t>4/19/2017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CFE38D-794D-4625-AB83-74248F328EB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AC1520-5A5B-456F-B12A-711F57538FD9}" type="datetimeFigureOut">
              <a:rPr lang="en-US"/>
              <a:pPr>
                <a:defRPr/>
              </a:pPr>
              <a:t>4/19/2017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1483D1-E787-4F8D-8268-2C5870F4A4E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BF329A4-440A-46F4-8F36-30B91C23F07C}" type="datetimeFigureOut">
              <a:rPr lang="en-US"/>
              <a:pPr>
                <a:defRPr/>
              </a:pPr>
              <a:t>4/19/2017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3C7087E-3A1D-4E08-8A73-59A257C9FD5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5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635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0" name="TextBox 3"/>
          <p:cNvSpPr txBox="1">
            <a:spLocks noChangeArrowheads="1"/>
          </p:cNvSpPr>
          <p:nvPr/>
        </p:nvSpPr>
        <p:spPr bwMode="auto">
          <a:xfrm>
            <a:off x="0" y="1989415"/>
            <a:ext cx="9144000" cy="32316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4800" cap="all" dirty="0">
                <a:solidFill>
                  <a:schemeClr val="accent6"/>
                </a:solidFill>
                <a:latin typeface="SimSun"/>
                <a:cs typeface="SimSun"/>
              </a:rPr>
              <a:t>第一节</a:t>
            </a:r>
          </a:p>
          <a:p>
            <a:pPr algn="ctr"/>
            <a:endParaRPr lang="zh-CN" sz="2000" b="1" dirty="0">
              <a:latin typeface="SimSun"/>
            </a:endParaRPr>
          </a:p>
          <a:p>
            <a:pPr algn="ctr"/>
            <a:r>
              <a:rPr lang="zh-CN" altLang="en-US" sz="4200" b="1">
                <a:latin typeface="SimSun"/>
                <a:cs typeface="SimSun"/>
              </a:rPr>
              <a:t>受难</a:t>
            </a:r>
            <a:r>
              <a:rPr lang="en-US" sz="4200" b="1">
                <a:latin typeface="SimSun"/>
                <a:cs typeface="SimSun"/>
              </a:rPr>
              <a:t>与残疾的</a:t>
            </a:r>
            <a:r>
              <a:rPr lang="en-US" sz="4200" b="1" dirty="0">
                <a:latin typeface="SimSun"/>
                <a:cs typeface="SimSun"/>
              </a:rPr>
              <a:t> </a:t>
            </a:r>
          </a:p>
          <a:p>
            <a:pPr algn="ctr"/>
            <a:r>
              <a:rPr lang="en-US" sz="4200" b="1" dirty="0">
                <a:latin typeface="SimSun"/>
                <a:cs typeface="SimSun"/>
              </a:rPr>
              <a:t>神学课程</a:t>
            </a:r>
          </a:p>
          <a:p>
            <a:pPr algn="ctr"/>
            <a:endParaRPr lang="zh-CN" sz="2000" b="1" dirty="0"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50800" dist="50800" dir="5400000" algn="ctr" rotWithShape="0">
                  <a:schemeClr val="accent6"/>
                </a:outerShdw>
              </a:effectLst>
              <a:latin typeface="SimSun"/>
            </a:endParaRPr>
          </a:p>
          <a:p>
            <a:pPr algn="ctr"/>
            <a:endParaRPr lang="zh-CN" sz="3200" dirty="0">
              <a:latin typeface="SimSun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4" name="Title 1"/>
          <p:cNvSpPr>
            <a:spLocks noGrp="1"/>
          </p:cNvSpPr>
          <p:nvPr>
            <p:ph type="title"/>
          </p:nvPr>
        </p:nvSpPr>
        <p:spPr>
          <a:xfrm>
            <a:off x="0" y="2133600"/>
            <a:ext cx="9144000" cy="1143000"/>
          </a:xfrm>
        </p:spPr>
        <p:txBody>
          <a:bodyPr/>
          <a:lstStyle/>
          <a:p>
            <a:pPr marL="514350" indent="-514350" eaLnBrk="1" hangingPunct="1"/>
            <a:r>
              <a:rPr lang="en-US" sz="4000" dirty="0">
                <a:latin typeface="SimSun"/>
                <a:cs typeface="SimSun"/>
              </a:rPr>
              <a:t>谁是天国里最伟大的人？ </a:t>
            </a:r>
            <a:br/>
            <a:r>
              <a:rPr lang="en-US" sz="3600" dirty="0">
                <a:latin typeface="SimSun"/>
                <a:cs typeface="SimSun"/>
              </a:rPr>
              <a:t>路加福音14章7-11</a:t>
            </a:r>
            <a:br/>
            <a:endParaRPr lang="zh-CN" sz="4000" dirty="0"/>
          </a:p>
        </p:txBody>
      </p:sp>
      <p:sp>
        <p:nvSpPr>
          <p:cNvPr id="13315" name="Content Placeholder 2"/>
          <p:cNvSpPr>
            <a:spLocks noGrp="1"/>
          </p:cNvSpPr>
          <p:nvPr>
            <p:ph idx="1"/>
          </p:nvPr>
        </p:nvSpPr>
        <p:spPr>
          <a:xfrm>
            <a:off x="304800" y="3703637"/>
            <a:ext cx="8534400" cy="4525963"/>
          </a:xfrm>
        </p:spPr>
        <p:txBody>
          <a:bodyPr/>
          <a:lstStyle/>
          <a:p>
            <a:pPr algn="ctr">
              <a:buNone/>
            </a:pPr>
            <a:r>
              <a:rPr lang="en-US" sz="2800" i="1" dirty="0">
                <a:latin typeface="SimSun"/>
                <a:cs typeface="SimSun"/>
              </a:rPr>
              <a:t>“因为凡自高的，必降为卑；</a:t>
            </a:r>
          </a:p>
          <a:p>
            <a:pPr algn="ctr">
              <a:buNone/>
            </a:pPr>
            <a:r>
              <a:rPr lang="en-US" sz="2800" i="1" dirty="0">
                <a:latin typeface="SimSun"/>
                <a:cs typeface="SimSun"/>
              </a:rPr>
              <a:t>自卑的，必升为高。” </a:t>
            </a:r>
          </a:p>
          <a:p>
            <a:pPr algn="ctr">
              <a:buNone/>
            </a:pPr>
            <a:r>
              <a:rPr lang="en-US" sz="2800" b="1" dirty="0">
                <a:solidFill>
                  <a:schemeClr val="accent6"/>
                </a:solidFill>
                <a:latin typeface="SimSun"/>
                <a:cs typeface="SimSun"/>
              </a:rPr>
              <a:t>路加福音14章11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4" name="Title 1"/>
          <p:cNvSpPr>
            <a:spLocks noGrp="1"/>
          </p:cNvSpPr>
          <p:nvPr>
            <p:ph type="title"/>
          </p:nvPr>
        </p:nvSpPr>
        <p:spPr>
          <a:xfrm>
            <a:off x="0" y="1676400"/>
            <a:ext cx="9144000" cy="1143000"/>
          </a:xfrm>
        </p:spPr>
        <p:txBody>
          <a:bodyPr/>
          <a:lstStyle/>
          <a:p>
            <a:pPr marL="514350" indent="-514350" eaLnBrk="1" hangingPunct="1"/>
            <a:r>
              <a:rPr lang="en-US" sz="3600" dirty="0">
                <a:latin typeface="SimSun"/>
                <a:cs typeface="SimSun"/>
              </a:rPr>
              <a:t>天国的本性是什么？</a:t>
            </a:r>
            <a:br/>
            <a:r>
              <a:rPr lang="en-US" sz="3600" dirty="0">
                <a:latin typeface="SimSun"/>
                <a:cs typeface="SimSun"/>
              </a:rPr>
              <a:t>路加福音14章12-14</a:t>
            </a:r>
          </a:p>
        </p:txBody>
      </p:sp>
      <p:sp>
        <p:nvSpPr>
          <p:cNvPr id="13315" name="Content Placeholder 2"/>
          <p:cNvSpPr>
            <a:spLocks noGrp="1"/>
          </p:cNvSpPr>
          <p:nvPr>
            <p:ph idx="1"/>
          </p:nvPr>
        </p:nvSpPr>
        <p:spPr>
          <a:xfrm>
            <a:off x="304800" y="3170237"/>
            <a:ext cx="8534400" cy="4525963"/>
          </a:xfrm>
        </p:spPr>
        <p:txBody>
          <a:bodyPr/>
          <a:lstStyle/>
          <a:p>
            <a:pPr marL="514350" indent="-514350" algn="ctr" eaLnBrk="1" hangingPunct="1">
              <a:buFont typeface="Arial" charset="0"/>
              <a:buNone/>
            </a:pPr>
            <a:r>
              <a:rPr lang="en-US" sz="2800" i="1" dirty="0">
                <a:latin typeface="SimSun"/>
                <a:cs typeface="SimSun"/>
              </a:rPr>
              <a:t>“	你摆设筵席，倒要请那贫穷的、残废的、瘸腿的、瞎眼的。”</a:t>
            </a:r>
          </a:p>
          <a:p>
            <a:pPr marL="514350" indent="-514350" algn="ctr" eaLnBrk="1" hangingPunct="1">
              <a:buFont typeface="Arial" charset="0"/>
              <a:buNone/>
            </a:pPr>
            <a:r>
              <a:rPr lang="en-US" sz="2800" b="1" dirty="0">
                <a:solidFill>
                  <a:schemeClr val="accent6"/>
                </a:solidFill>
                <a:latin typeface="SimSun"/>
                <a:cs typeface="SimSun"/>
              </a:rPr>
              <a:t>路加福音14章13</a:t>
            </a:r>
          </a:p>
          <a:p>
            <a:pPr marL="514350" indent="-514350" algn="ctr" eaLnBrk="1" hangingPunct="1">
              <a:buFont typeface="Arial" charset="0"/>
              <a:buNone/>
            </a:pPr>
            <a:endParaRPr lang="zh-CN" sz="1800" i="1" dirty="0"/>
          </a:p>
          <a:p>
            <a:pPr marL="514350" indent="-514350" algn="ctr" eaLnBrk="1" hangingPunct="1">
              <a:spcBef>
                <a:spcPts val="0"/>
              </a:spcBef>
              <a:buFont typeface="Arial" charset="0"/>
              <a:buNone/>
            </a:pPr>
            <a:r>
              <a:rPr lang="en-US" sz="2800" dirty="0">
                <a:latin typeface="SimSun"/>
                <a:cs typeface="SimSun"/>
              </a:rPr>
              <a:t>我们要包括那些在我们的个人生活和信仰社区里的残疾之人。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8" name="Title 1"/>
          <p:cNvSpPr>
            <a:spLocks noGrp="1"/>
          </p:cNvSpPr>
          <p:nvPr>
            <p:ph type="title"/>
          </p:nvPr>
        </p:nvSpPr>
        <p:spPr>
          <a:xfrm>
            <a:off x="0" y="1676400"/>
            <a:ext cx="9144000" cy="1143000"/>
          </a:xfrm>
        </p:spPr>
        <p:txBody>
          <a:bodyPr/>
          <a:lstStyle/>
          <a:p>
            <a:pPr marL="514350" indent="-514350" eaLnBrk="1" hangingPunct="1"/>
            <a:r>
              <a:rPr lang="en-US" sz="3600" dirty="0">
                <a:latin typeface="SimSun"/>
                <a:cs typeface="SimSun"/>
              </a:rPr>
              <a:t>互惠主义 - 路加福音14章14</a:t>
            </a:r>
          </a:p>
        </p:txBody>
      </p:sp>
      <p:sp>
        <p:nvSpPr>
          <p:cNvPr id="14339" name="Content Placeholder 2"/>
          <p:cNvSpPr>
            <a:spLocks noGrp="1"/>
          </p:cNvSpPr>
          <p:nvPr>
            <p:ph idx="1"/>
          </p:nvPr>
        </p:nvSpPr>
        <p:spPr>
          <a:xfrm>
            <a:off x="304800" y="2713037"/>
            <a:ext cx="8534400" cy="4525963"/>
          </a:xfrm>
        </p:spPr>
        <p:txBody>
          <a:bodyPr/>
          <a:lstStyle/>
          <a:p>
            <a:pPr marL="514350" indent="-514350" algn="ctr" eaLnBrk="1" hangingPunct="1">
              <a:buFont typeface="Arial" charset="0"/>
              <a:buNone/>
            </a:pPr>
            <a:endParaRPr lang="zh-CN" sz="2400" dirty="0"/>
          </a:p>
          <a:p>
            <a:pPr marL="514350" indent="-514350" algn="ctr" eaLnBrk="1" hangingPunct="1">
              <a:buFont typeface="Arial" charset="0"/>
              <a:buNone/>
            </a:pPr>
            <a:r>
              <a:rPr dirty="0">
                <a:latin typeface="SimSun"/>
                <a:cs typeface="SimSun"/>
              </a:rPr>
              <a:t>并不只是行善 - </a:t>
            </a:r>
          </a:p>
          <a:p>
            <a:pPr marL="514350" indent="-514350" algn="ctr" eaLnBrk="1" hangingPunct="1">
              <a:buFont typeface="Arial" charset="0"/>
              <a:buNone/>
            </a:pPr>
            <a:r>
              <a:rPr dirty="0">
                <a:latin typeface="SimSun"/>
                <a:cs typeface="SimSun"/>
              </a:rPr>
              <a:t>残疾之人会用他们的 </a:t>
            </a:r>
          </a:p>
          <a:p>
            <a:pPr marL="514350" indent="-514350" algn="ctr" eaLnBrk="1" hangingPunct="1">
              <a:buFont typeface="Arial" charset="0"/>
              <a:buNone/>
            </a:pPr>
            <a:r>
              <a:rPr lang="en-US" b="1" dirty="0">
                <a:solidFill>
                  <a:schemeClr val="accent6"/>
                </a:solidFill>
                <a:latin typeface="SimSun"/>
                <a:cs typeface="SimSun"/>
              </a:rPr>
              <a:t>参加</a:t>
            </a:r>
            <a:r>
              <a:rPr dirty="0">
                <a:latin typeface="SimSun"/>
                <a:cs typeface="SimSun"/>
              </a:rPr>
              <a:t>和</a:t>
            </a:r>
            <a:r>
              <a:rPr lang="en-US" b="1" dirty="0">
                <a:solidFill>
                  <a:schemeClr val="accent6"/>
                </a:solidFill>
                <a:latin typeface="SimSun"/>
                <a:cs typeface="SimSun"/>
              </a:rPr>
              <a:t>生命</a:t>
            </a:r>
            <a:r>
              <a:rPr dirty="0">
                <a:latin typeface="SimSun"/>
                <a:cs typeface="SimSun"/>
              </a:rPr>
              <a:t>来报答。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8" name="Title 1"/>
          <p:cNvSpPr>
            <a:spLocks noGrp="1"/>
          </p:cNvSpPr>
          <p:nvPr>
            <p:ph type="title"/>
          </p:nvPr>
        </p:nvSpPr>
        <p:spPr>
          <a:xfrm>
            <a:off x="0" y="1371600"/>
            <a:ext cx="9144000" cy="1600200"/>
          </a:xfrm>
        </p:spPr>
        <p:txBody>
          <a:bodyPr/>
          <a:lstStyle/>
          <a:p>
            <a:pPr marL="514350" indent="-514350" eaLnBrk="1" hangingPunct="1"/>
            <a:r>
              <a:rPr lang="en-US" sz="3600" dirty="0">
                <a:latin typeface="SimSun"/>
                <a:cs typeface="SimSun"/>
              </a:rPr>
              <a:t>大宴会 – </a:t>
            </a:r>
            <a:br/>
            <a:r>
              <a:rPr lang="en-US" sz="3600" dirty="0">
                <a:latin typeface="SimSun"/>
                <a:cs typeface="SimSun"/>
              </a:rPr>
              <a:t>邀请谁参加？</a:t>
            </a:r>
            <a:br/>
            <a:r>
              <a:rPr lang="en-US" sz="3600" dirty="0">
                <a:latin typeface="SimSun"/>
                <a:cs typeface="SimSun"/>
              </a:rPr>
              <a:t>路加福音14章15-24</a:t>
            </a:r>
          </a:p>
        </p:txBody>
      </p:sp>
      <p:sp>
        <p:nvSpPr>
          <p:cNvPr id="14339" name="Content Placeholder 2"/>
          <p:cNvSpPr>
            <a:spLocks noGrp="1"/>
          </p:cNvSpPr>
          <p:nvPr>
            <p:ph idx="1"/>
          </p:nvPr>
        </p:nvSpPr>
        <p:spPr>
          <a:xfrm>
            <a:off x="304800" y="3094037"/>
            <a:ext cx="8534400" cy="4525963"/>
          </a:xfrm>
        </p:spPr>
        <p:txBody>
          <a:bodyPr/>
          <a:lstStyle/>
          <a:p>
            <a:pPr marL="514350" indent="-514350" algn="ctr" eaLnBrk="1" hangingPunct="1">
              <a:buFont typeface="Arial" charset="0"/>
              <a:buNone/>
            </a:pPr>
            <a:endParaRPr lang="zh-CN" sz="2400" dirty="0"/>
          </a:p>
          <a:p>
            <a:pPr marL="514350" indent="-514350" algn="ctr" eaLnBrk="1" hangingPunct="1">
              <a:buFont typeface="Arial" charset="0"/>
              <a:buNone/>
            </a:pPr>
            <a:r>
              <a:rPr lang="en-US" sz="2800" dirty="0">
                <a:latin typeface="SimSun"/>
                <a:cs typeface="SimSun"/>
              </a:rPr>
              <a:t>犹太首领对天国的期待</a:t>
            </a:r>
          </a:p>
          <a:p>
            <a:pPr marL="514350" indent="-514350" algn="ctr" eaLnBrk="1" hangingPunct="1">
              <a:buFont typeface="Arial" charset="0"/>
              <a:buNone/>
            </a:pPr>
            <a:r>
              <a:rPr lang="en-US" sz="2400" dirty="0">
                <a:latin typeface="SimSun"/>
                <a:cs typeface="SimSun"/>
              </a:rPr>
              <a:t>与</a:t>
            </a:r>
          </a:p>
          <a:p>
            <a:pPr marL="514350" indent="-514350" algn="ctr" eaLnBrk="1" hangingPunct="1">
              <a:buFont typeface="Arial" charset="0"/>
              <a:buNone/>
            </a:pPr>
            <a:r>
              <a:rPr lang="en-US" sz="2800" dirty="0">
                <a:latin typeface="SimSun"/>
                <a:cs typeface="SimSun"/>
              </a:rPr>
              <a:t>耶稣对天国的期待</a:t>
            </a:r>
          </a:p>
          <a:p>
            <a:pPr marL="514350" indent="-514350" algn="ctr" eaLnBrk="1" hangingPunct="1">
              <a:buFont typeface="Arial" charset="0"/>
              <a:buNone/>
            </a:pPr>
            <a:endParaRPr lang="zh-CN" dirty="0"/>
          </a:p>
          <a:p>
            <a:pPr marL="514350" indent="-514350" algn="ctr" eaLnBrk="1" hangingPunct="1">
              <a:buFont typeface="Arial" charset="0"/>
              <a:buNone/>
            </a:pPr>
            <a:r>
              <a:rPr lang="en-US" b="1" i="1" dirty="0">
                <a:solidFill>
                  <a:schemeClr val="accent6"/>
                </a:solidFill>
                <a:latin typeface="SimSun"/>
                <a:cs typeface="SimSun"/>
              </a:rPr>
              <a:t>现在</a:t>
            </a:r>
            <a:r>
              <a:rPr i="1" dirty="0">
                <a:latin typeface="SimSun"/>
                <a:cs typeface="SimSun"/>
              </a:rPr>
              <a:t>和</a:t>
            </a:r>
            <a:r>
              <a:rPr lang="en-US" b="1" i="1" dirty="0">
                <a:solidFill>
                  <a:schemeClr val="accent6"/>
                </a:solidFill>
                <a:latin typeface="SimSun"/>
                <a:cs typeface="SimSun"/>
              </a:rPr>
              <a:t>将来</a:t>
            </a:r>
            <a:r>
              <a:rPr dirty="0">
                <a:latin typeface="SimSun"/>
                <a:cs typeface="SimSun"/>
              </a:rPr>
              <a:t>！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9" name="Content Placeholder 2"/>
          <p:cNvSpPr>
            <a:spLocks noGrp="1"/>
          </p:cNvSpPr>
          <p:nvPr>
            <p:ph idx="1"/>
          </p:nvPr>
        </p:nvSpPr>
        <p:spPr>
          <a:xfrm>
            <a:off x="304800" y="1798637"/>
            <a:ext cx="8534400" cy="4525963"/>
          </a:xfrm>
        </p:spPr>
        <p:txBody>
          <a:bodyPr/>
          <a:lstStyle/>
          <a:p>
            <a:pPr marL="514350" indent="-514350" algn="ctr" eaLnBrk="1" hangingPunct="1">
              <a:buNone/>
            </a:pPr>
            <a:r>
              <a:rPr lang="en-US" sz="3600" dirty="0">
                <a:latin typeface="SimSun"/>
                <a:cs typeface="SimSun"/>
              </a:rPr>
              <a:t>大宴会 - 圆满成功！</a:t>
            </a:r>
          </a:p>
          <a:p>
            <a:pPr marL="514350" indent="-514350" algn="ctr" eaLnBrk="1" hangingPunct="1">
              <a:buNone/>
            </a:pPr>
            <a:r>
              <a:rPr lang="en-US" sz="2800" b="1" dirty="0">
                <a:solidFill>
                  <a:schemeClr val="accent6"/>
                </a:solidFill>
                <a:latin typeface="SimSun"/>
                <a:cs typeface="SimSun"/>
              </a:rPr>
              <a:t>以赛亚书25章6-9</a:t>
            </a:r>
          </a:p>
          <a:p>
            <a:pPr marL="914400" lvl="1" indent="-514350" eaLnBrk="1" hangingPunct="1">
              <a:buNone/>
            </a:pPr>
            <a:r>
              <a:rPr dirty="0">
                <a:latin typeface="SimSun"/>
                <a:cs typeface="SimSun"/>
              </a:rPr>
              <a:t>  </a:t>
            </a:r>
          </a:p>
          <a:p>
            <a:pPr marL="1314450" lvl="2" indent="-514350" eaLnBrk="1" hangingPunct="1">
              <a:buClr>
                <a:schemeClr val="accent6"/>
              </a:buClr>
            </a:pPr>
            <a:r>
              <a:rPr lang="en-US" sz="2600" dirty="0">
                <a:latin typeface="SimSun"/>
                <a:cs typeface="SimSun"/>
              </a:rPr>
              <a:t>犹太人对经文的错误解读</a:t>
            </a:r>
          </a:p>
          <a:p>
            <a:pPr marL="1314450" lvl="2" indent="-514350" eaLnBrk="1" hangingPunct="1">
              <a:buClr>
                <a:schemeClr val="accent6"/>
              </a:buClr>
            </a:pPr>
            <a:r>
              <a:rPr lang="en-US" sz="2600" dirty="0">
                <a:latin typeface="SimSun"/>
                <a:cs typeface="SimSun"/>
              </a:rPr>
              <a:t>耶稣正确解读了以赛亚书25章的原始讯息</a:t>
            </a:r>
          </a:p>
          <a:p>
            <a:pPr marL="914400" lvl="1" indent="-514350" eaLnBrk="1" hangingPunct="1">
              <a:buNone/>
            </a:pPr>
            <a:endParaRPr lang="zh-CN" sz="1400" dirty="0"/>
          </a:p>
          <a:p>
            <a:pPr marL="1314450" lvl="2" indent="-514350" eaLnBrk="1" hangingPunct="1">
              <a:buNone/>
            </a:pPr>
            <a:r>
              <a:rPr lang="en-US" dirty="0">
                <a:latin typeface="SimSun"/>
                <a:cs typeface="SimSun"/>
              </a:rPr>
              <a:t>	</a:t>
            </a:r>
          </a:p>
          <a:p>
            <a:pPr marL="514350" indent="-514350" eaLnBrk="1" hangingPunct="1"/>
            <a:endParaRPr lang="zh-CN" sz="2400" dirty="0"/>
          </a:p>
          <a:p>
            <a:pPr marL="514350" indent="-514350" eaLnBrk="1" hangingPunct="1"/>
            <a:endParaRPr lang="zh-CN" sz="24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9" name="Content Placeholder 2"/>
          <p:cNvSpPr>
            <a:spLocks noGrp="1"/>
          </p:cNvSpPr>
          <p:nvPr>
            <p:ph idx="1"/>
          </p:nvPr>
        </p:nvSpPr>
        <p:spPr>
          <a:xfrm>
            <a:off x="838200" y="1828800"/>
            <a:ext cx="8153400" cy="4525963"/>
          </a:xfrm>
        </p:spPr>
        <p:txBody>
          <a:bodyPr/>
          <a:lstStyle/>
          <a:p>
            <a:pPr marL="514350" indent="-514350" eaLnBrk="1" hangingPunct="1">
              <a:buClr>
                <a:schemeClr val="accent6"/>
              </a:buClr>
            </a:pPr>
            <a:r>
              <a:rPr lang="en-US" sz="3000" dirty="0">
                <a:latin typeface="SimSun"/>
                <a:cs typeface="SimSun"/>
              </a:rPr>
              <a:t>耶稣重新定义了大宴会和天国的本性！</a:t>
            </a:r>
          </a:p>
          <a:p>
            <a:pPr marL="514350" indent="-514350" eaLnBrk="1" hangingPunct="1">
              <a:buClr>
                <a:schemeClr val="accent6"/>
              </a:buClr>
            </a:pPr>
            <a:r>
              <a:rPr lang="en-US" sz="3000" dirty="0">
                <a:latin typeface="SimSun"/>
                <a:cs typeface="SimSun"/>
              </a:rPr>
              <a:t>主人之主确定最终的客人名单...和荣誉的座次，并非如法利赛人所愿。</a:t>
            </a:r>
          </a:p>
          <a:p>
            <a:pPr marL="514350" indent="-514350" eaLnBrk="1" hangingPunct="1">
              <a:buClr>
                <a:schemeClr val="accent6"/>
              </a:buClr>
            </a:pPr>
            <a:r>
              <a:rPr lang="en-US" sz="3000" dirty="0">
                <a:latin typeface="SimSun"/>
                <a:cs typeface="SimSun"/>
              </a:rPr>
              <a:t>残疾的客人受邀参加，他的房内宾客满堂！</a:t>
            </a:r>
          </a:p>
          <a:p>
            <a:pPr marL="514350" indent="-514350" eaLnBrk="1" hangingPunct="1">
              <a:buClr>
                <a:schemeClr val="accent6"/>
              </a:buClr>
            </a:pPr>
            <a:r>
              <a:rPr lang="en-US" sz="3000" dirty="0">
                <a:latin typeface="SimSun"/>
                <a:cs typeface="SimSun"/>
              </a:rPr>
              <a:t>这是一个急迫而令人心悦诚服的旨意！</a:t>
            </a:r>
          </a:p>
          <a:p>
            <a:pPr marL="514350" indent="-514350" eaLnBrk="1" hangingPunct="1"/>
            <a:endParaRPr lang="zh-CN" sz="24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6" name="Title 1"/>
          <p:cNvSpPr>
            <a:spLocks noGrp="1"/>
          </p:cNvSpPr>
          <p:nvPr>
            <p:ph type="title"/>
          </p:nvPr>
        </p:nvSpPr>
        <p:spPr>
          <a:xfrm>
            <a:off x="0" y="1295400"/>
            <a:ext cx="9144000" cy="1143000"/>
          </a:xfrm>
        </p:spPr>
        <p:txBody>
          <a:bodyPr/>
          <a:lstStyle/>
          <a:p>
            <a:pPr eaLnBrk="1" hangingPunct="1"/>
            <a:r>
              <a:rPr lang="en-US" sz="4000" b="1" dirty="0">
                <a:latin typeface="SimSun"/>
                <a:cs typeface="SimSun"/>
              </a:rPr>
              <a:t>举办一场《路加福音》14章的慈善宴会</a:t>
            </a:r>
          </a:p>
        </p:txBody>
      </p:sp>
      <p:sp>
        <p:nvSpPr>
          <p:cNvPr id="16387" name="Content Placeholder 2"/>
          <p:cNvSpPr>
            <a:spLocks noGrp="1"/>
          </p:cNvSpPr>
          <p:nvPr>
            <p:ph idx="1"/>
          </p:nvPr>
        </p:nvSpPr>
        <p:spPr>
          <a:xfrm>
            <a:off x="0" y="2255837"/>
            <a:ext cx="9448800" cy="4525963"/>
          </a:xfrm>
        </p:spPr>
        <p:txBody>
          <a:bodyPr/>
          <a:lstStyle/>
          <a:p>
            <a:pPr indent="0" eaLnBrk="1" hangingPunct="1">
              <a:spcBef>
                <a:spcPts val="0"/>
              </a:spcBef>
              <a:buFont typeface="Arial" charset="0"/>
              <a:buNone/>
            </a:pPr>
            <a:endParaRPr lang="zh-CN" sz="1000" dirty="0">
              <a:solidFill>
                <a:schemeClr val="accent6"/>
              </a:solidFill>
            </a:endParaRPr>
          </a:p>
          <a:p>
            <a:pPr marL="517525" indent="-244475" eaLnBrk="1" hangingPunct="1">
              <a:spcBef>
                <a:spcPts val="0"/>
              </a:spcBef>
              <a:buClr>
                <a:schemeClr val="accent6"/>
              </a:buClr>
            </a:pPr>
            <a:r>
              <a:rPr dirty="0">
                <a:latin typeface="SimSun"/>
                <a:cs typeface="SimSun"/>
              </a:rPr>
              <a:t>接触残疾人团体</a:t>
            </a:r>
          </a:p>
          <a:p>
            <a:pPr marL="517525" indent="-244475" eaLnBrk="1" hangingPunct="1">
              <a:spcBef>
                <a:spcPts val="0"/>
              </a:spcBef>
              <a:buClr>
                <a:schemeClr val="accent6"/>
              </a:buClr>
            </a:pPr>
            <a:r>
              <a:rPr dirty="0">
                <a:latin typeface="SimSun"/>
                <a:cs typeface="SimSun"/>
              </a:rPr>
              <a:t>与教会志愿者及其家人建立关系 </a:t>
            </a:r>
          </a:p>
        </p:txBody>
      </p:sp>
      <p:pic>
        <p:nvPicPr>
          <p:cNvPr id="2053" name="Picture 5" descr="http://www.joniandfriendsnews.com/graphics/photo04_web.jpg"/>
          <p:cNvPicPr>
            <a:picLocks noChangeAspect="1" noChangeArrowheads="1"/>
          </p:cNvPicPr>
          <p:nvPr/>
        </p:nvPicPr>
        <p:blipFill>
          <a:blip r:embed="rId3" cstate="print"/>
          <a:srcRect r="13643"/>
          <a:stretch>
            <a:fillRect/>
          </a:stretch>
        </p:blipFill>
        <p:spPr bwMode="auto">
          <a:xfrm>
            <a:off x="2806700" y="3733800"/>
            <a:ext cx="3441700" cy="2654300"/>
          </a:xfrm>
          <a:prstGeom prst="rect">
            <a:avLst/>
          </a:prstGeom>
          <a:noFill/>
          <a:ln w="28575">
            <a:solidFill>
              <a:schemeClr val="bg1"/>
            </a:solidFill>
          </a:ln>
          <a:effectLst>
            <a:glow rad="139700">
              <a:schemeClr val="tx1">
                <a:lumMod val="65000"/>
                <a:lumOff val="35000"/>
                <a:alpha val="40000"/>
              </a:schemeClr>
            </a:glow>
          </a:effec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0" name="Title 1"/>
          <p:cNvSpPr>
            <a:spLocks noGrp="1"/>
          </p:cNvSpPr>
          <p:nvPr>
            <p:ph type="title"/>
          </p:nvPr>
        </p:nvSpPr>
        <p:spPr>
          <a:xfrm>
            <a:off x="0" y="1447800"/>
            <a:ext cx="9144000" cy="1143000"/>
          </a:xfrm>
        </p:spPr>
        <p:txBody>
          <a:bodyPr/>
          <a:lstStyle/>
          <a:p>
            <a:pPr eaLnBrk="1" hangingPunct="1"/>
            <a:r>
              <a:rPr lang="en-US" sz="4000" b="1" dirty="0">
                <a:latin typeface="SimSun"/>
                <a:cs typeface="SimSun"/>
              </a:rPr>
              <a:t>您怀着上帝之子的虔诚之心生活吗?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94037"/>
            <a:ext cx="8229600" cy="4525963"/>
          </a:xfrm>
        </p:spPr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2800" dirty="0">
                <a:latin typeface="SimSun"/>
                <a:cs typeface="SimSun"/>
              </a:rPr>
              <a:t>如果天国就是残疾之人也有一席之地，</a:t>
            </a:r>
          </a:p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2800" dirty="0">
                <a:latin typeface="SimSun"/>
                <a:cs typeface="SimSun"/>
              </a:rPr>
              <a:t>教会怎么能对社会上被忽视的群体漠不关心，以此尊敬上帝之心呢？ </a:t>
            </a:r>
          </a:p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/>
          </a:p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zh-CN" sz="2400" dirty="0"/>
          </a:p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b="1" dirty="0">
                <a:latin typeface="SimSun"/>
                <a:cs typeface="SimSun"/>
              </a:rPr>
              <a:t>恩惠 </a:t>
            </a:r>
            <a:r>
              <a:rPr lang="en-US" sz="2000" dirty="0">
                <a:solidFill>
                  <a:schemeClr val="accent6"/>
                </a:solidFill>
                <a:latin typeface="SimSun"/>
                <a:cs typeface="SimSun"/>
              </a:rPr>
              <a:t>l</a:t>
            </a:r>
            <a:r>
              <a:rPr lang="en-US" b="1" dirty="0">
                <a:latin typeface="SimSun"/>
                <a:cs typeface="SimSun"/>
              </a:rPr>
              <a:t> 好客 </a:t>
            </a:r>
            <a:r>
              <a:rPr lang="en-US" sz="2000" dirty="0">
                <a:solidFill>
                  <a:schemeClr val="accent6"/>
                </a:solidFill>
                <a:latin typeface="SimSun"/>
                <a:cs typeface="SimSun"/>
              </a:rPr>
              <a:t>l</a:t>
            </a:r>
            <a:r>
              <a:rPr lang="en-US" b="1" dirty="0">
                <a:latin typeface="SimSun"/>
                <a:cs typeface="SimSun"/>
              </a:rPr>
              <a:t> 广泛包容</a:t>
            </a:r>
          </a:p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zh-CN" sz="24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8593789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5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635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0" name="TextBox 3"/>
          <p:cNvSpPr txBox="1">
            <a:spLocks noChangeArrowheads="1"/>
          </p:cNvSpPr>
          <p:nvPr/>
        </p:nvSpPr>
        <p:spPr bwMode="auto">
          <a:xfrm>
            <a:off x="746975" y="1439644"/>
            <a:ext cx="7662930" cy="48320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endParaRPr lang="zh-CN" sz="2000" b="1" dirty="0">
              <a:latin typeface="SimSun"/>
            </a:endParaRPr>
          </a:p>
          <a:p>
            <a:pPr algn="ctr"/>
            <a:r>
              <a:rPr lang="en-US" sz="4800" cap="all" dirty="0">
                <a:solidFill>
                  <a:schemeClr val="accent6"/>
                </a:solidFill>
                <a:latin typeface="SimSun"/>
                <a:cs typeface="SimSun"/>
              </a:rPr>
              <a:t>第二节</a:t>
            </a:r>
            <a:endParaRPr lang="zh-CN" sz="4800" cap="all" dirty="0">
              <a:solidFill>
                <a:schemeClr val="accent6"/>
              </a:solidFill>
              <a:latin typeface="SimSun"/>
              <a:cs typeface="SimSun"/>
            </a:endParaRPr>
          </a:p>
          <a:p>
            <a:pPr algn="ctr"/>
            <a:endParaRPr lang="zh-CN" sz="2000" b="1" dirty="0">
              <a:latin typeface="SimSun"/>
            </a:endParaRPr>
          </a:p>
          <a:p>
            <a:pPr algn="ctr"/>
            <a:endParaRPr lang="zh-CN" sz="1000" b="1" dirty="0">
              <a:latin typeface="SimSun"/>
            </a:endParaRPr>
          </a:p>
          <a:p>
            <a:pPr algn="ctr"/>
            <a:r>
              <a:rPr lang="en-US" sz="4800" b="1" dirty="0" err="1">
                <a:latin typeface="SimSun"/>
                <a:cs typeface="SimSun"/>
              </a:rPr>
              <a:t>教会和</a:t>
            </a:r>
            <a:r>
              <a:rPr lang="en-US" sz="4800" b="1" dirty="0">
                <a:latin typeface="SimSun"/>
                <a:cs typeface="SimSun"/>
              </a:rPr>
              <a:t> </a:t>
            </a:r>
          </a:p>
          <a:p>
            <a:pPr algn="ctr"/>
            <a:r>
              <a:rPr lang="en-US" sz="4800" b="1" dirty="0" err="1">
                <a:latin typeface="SimSun"/>
                <a:cs typeface="SimSun"/>
              </a:rPr>
              <a:t>残疾人团体</a:t>
            </a:r>
            <a:endParaRPr lang="zh-CN" sz="4800" b="1" dirty="0">
              <a:latin typeface="SimSun"/>
            </a:endParaRPr>
          </a:p>
          <a:p>
            <a:pPr algn="ctr"/>
            <a:endParaRPr lang="zh-CN" sz="2800" b="1" dirty="0">
              <a:latin typeface="SimSun"/>
            </a:endParaRPr>
          </a:p>
          <a:p>
            <a:pPr algn="ctr"/>
            <a:endParaRPr lang="zh-CN" sz="5400" b="1" dirty="0"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50800" dist="50800" dir="5400000" algn="ctr" rotWithShape="0">
                  <a:schemeClr val="accent6"/>
                </a:outerShdw>
              </a:effectLst>
              <a:latin typeface="SimSun"/>
            </a:endParaRPr>
          </a:p>
          <a:p>
            <a:pPr algn="ctr"/>
            <a:endParaRPr lang="zh-CN" sz="3200" dirty="0">
              <a:latin typeface="SimSun"/>
            </a:endParaRPr>
          </a:p>
        </p:txBody>
      </p:sp>
    </p:spTree>
    <p:extLst>
      <p:ext uri="{BB962C8B-B14F-4D97-AF65-F5344CB8AC3E}">
        <p14:creationId xmlns:p14="http://schemas.microsoft.com/office/powerpoint/2010/main" val="38464674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5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635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3"/>
          <p:cNvSpPr txBox="1">
            <a:spLocks noChangeArrowheads="1"/>
          </p:cNvSpPr>
          <p:nvPr/>
        </p:nvSpPr>
        <p:spPr bwMode="auto">
          <a:xfrm>
            <a:off x="685800" y="1823115"/>
            <a:ext cx="8001000" cy="37394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dirty="0">
                <a:latin typeface="SimSun"/>
                <a:cs typeface="SimSun"/>
              </a:rPr>
              <a:t>  </a:t>
            </a:r>
          </a:p>
          <a:p>
            <a:pPr marL="1028700" lvl="1" indent="-571500">
              <a:spcBef>
                <a:spcPts val="1800"/>
              </a:spcBef>
              <a:buClr>
                <a:schemeClr val="accent6"/>
              </a:buClr>
              <a:buSzPct val="120000"/>
              <a:buFont typeface="+mj-lt"/>
              <a:buAutoNum type="romanUcPeriod"/>
            </a:pPr>
            <a:r>
              <a:rPr lang="en-US" sz="3200" dirty="0">
                <a:latin typeface="SimSun"/>
                <a:cs typeface="SimSun"/>
              </a:rPr>
              <a:t>《路加福音》对天国的凝练阐释</a:t>
            </a:r>
          </a:p>
          <a:p>
            <a:pPr marL="1028700" lvl="1" indent="-571500">
              <a:spcBef>
                <a:spcPts val="1800"/>
              </a:spcBef>
              <a:buClr>
                <a:schemeClr val="accent6"/>
              </a:buClr>
              <a:buSzPct val="120000"/>
              <a:buFont typeface="+mj-lt"/>
              <a:buAutoNum type="romanUcPeriod"/>
            </a:pPr>
            <a:r>
              <a:rPr lang="en-US" sz="3200" dirty="0">
                <a:latin typeface="SimSun"/>
                <a:cs typeface="SimSun"/>
              </a:rPr>
              <a:t>《路加福音》14章中上帝的旨意：详细了解</a:t>
            </a:r>
          </a:p>
          <a:p>
            <a:pPr marL="1028700" lvl="1" indent="-571500">
              <a:spcBef>
                <a:spcPts val="1800"/>
              </a:spcBef>
              <a:buClr>
                <a:schemeClr val="accent6"/>
              </a:buClr>
              <a:buSzPct val="120000"/>
              <a:buFont typeface="+mj-lt"/>
              <a:buAutoNum type="romanUcPeriod"/>
            </a:pPr>
            <a:r>
              <a:rPr lang="en-US" sz="3200" dirty="0">
                <a:latin typeface="SimSun"/>
                <a:cs typeface="SimSun"/>
              </a:rPr>
              <a:t>举办一场《路加福音》14章的慈善宴会</a:t>
            </a:r>
          </a:p>
          <a:p>
            <a:pPr algn="ctr"/>
            <a:endParaRPr lang="zh-CN" sz="3200" dirty="0">
              <a:latin typeface="SimSun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5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635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3"/>
          <p:cNvSpPr txBox="1">
            <a:spLocks noChangeArrowheads="1"/>
          </p:cNvSpPr>
          <p:nvPr/>
        </p:nvSpPr>
        <p:spPr bwMode="auto">
          <a:xfrm>
            <a:off x="578476" y="1705957"/>
            <a:ext cx="8641724" cy="32470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dirty="0">
                <a:latin typeface="SimSun"/>
                <a:cs typeface="SimSun"/>
              </a:rPr>
              <a:t>  </a:t>
            </a:r>
          </a:p>
          <a:p>
            <a:pPr marL="1028700" lvl="1" indent="-571500">
              <a:spcBef>
                <a:spcPts val="1800"/>
              </a:spcBef>
              <a:buClr>
                <a:schemeClr val="accent6"/>
              </a:buClr>
              <a:buSzPct val="120000"/>
              <a:buFont typeface="+mj-lt"/>
              <a:buAutoNum type="romanUcPeriod"/>
            </a:pPr>
            <a:r>
              <a:rPr lang="en-US" sz="3200" dirty="0">
                <a:latin typeface="SimSun"/>
                <a:cs typeface="SimSun"/>
              </a:rPr>
              <a:t>识别教会的神学框架</a:t>
            </a:r>
          </a:p>
          <a:p>
            <a:pPr marL="1028700" lvl="1" indent="-571500">
              <a:spcBef>
                <a:spcPts val="1800"/>
              </a:spcBef>
              <a:buClr>
                <a:schemeClr val="accent6"/>
              </a:buClr>
              <a:buSzPct val="120000"/>
              <a:buFont typeface="+mj-lt"/>
              <a:buAutoNum type="romanUcPeriod"/>
            </a:pPr>
            <a:r>
              <a:rPr lang="en-US" sz="3200" dirty="0">
                <a:latin typeface="SimSun"/>
                <a:cs typeface="SimSun"/>
              </a:rPr>
              <a:t>今天，教会在哪里？</a:t>
            </a:r>
          </a:p>
          <a:p>
            <a:pPr marL="1028700" lvl="1" indent="-571500">
              <a:spcBef>
                <a:spcPts val="1800"/>
              </a:spcBef>
              <a:buClr>
                <a:schemeClr val="accent6"/>
              </a:buClr>
              <a:buSzPct val="120000"/>
              <a:buFont typeface="+mj-lt"/>
              <a:buAutoNum type="romanUcPeriod"/>
            </a:pPr>
            <a:r>
              <a:rPr lang="en-US" sz="3200" dirty="0">
                <a:latin typeface="SimSun"/>
                <a:cs typeface="SimSun"/>
              </a:rPr>
              <a:t>教会的实际应用</a:t>
            </a:r>
            <a:endParaRPr lang="zh-CN" sz="3200" dirty="0">
              <a:latin typeface="SimSun"/>
            </a:endParaRPr>
          </a:p>
        </p:txBody>
      </p:sp>
    </p:spTree>
    <p:extLst>
      <p:ext uri="{BB962C8B-B14F-4D97-AF65-F5344CB8AC3E}">
        <p14:creationId xmlns:p14="http://schemas.microsoft.com/office/powerpoint/2010/main" val="205833949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2" name="TextBox 3"/>
          <p:cNvSpPr txBox="1">
            <a:spLocks noChangeArrowheads="1"/>
          </p:cNvSpPr>
          <p:nvPr/>
        </p:nvSpPr>
        <p:spPr bwMode="auto">
          <a:xfrm>
            <a:off x="685800" y="3810000"/>
            <a:ext cx="80010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3000" dirty="0">
                <a:latin typeface="SimSun"/>
                <a:cs typeface="SimSun"/>
              </a:rPr>
              <a:t>当教会不欢迎残疾人团队的时候，就会付出高昂的代价。</a:t>
            </a:r>
          </a:p>
        </p:txBody>
      </p:sp>
      <p:sp>
        <p:nvSpPr>
          <p:cNvPr id="2053" name="TextBox 4"/>
          <p:cNvSpPr txBox="1">
            <a:spLocks noChangeArrowheads="1"/>
          </p:cNvSpPr>
          <p:nvPr/>
        </p:nvSpPr>
        <p:spPr bwMode="auto">
          <a:xfrm>
            <a:off x="533400" y="5229761"/>
            <a:ext cx="822960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800" i="1" dirty="0">
                <a:latin typeface="SimSun"/>
                <a:cs typeface="SimSun"/>
              </a:rPr>
              <a:t>“我实在告诉你们：这些事你们既不作在我这弟兄中一个最小的身上，就是不作在我身上了。”</a:t>
            </a:r>
          </a:p>
          <a:p>
            <a:pPr algn="ctr"/>
            <a:r>
              <a:rPr lang="en-US" sz="2400" dirty="0">
                <a:solidFill>
                  <a:schemeClr val="accent6"/>
                </a:solidFill>
                <a:latin typeface="SimSun"/>
                <a:cs typeface="SimSun"/>
              </a:rPr>
              <a:t>马太福音25章45</a:t>
            </a:r>
          </a:p>
        </p:txBody>
      </p:sp>
      <p:pic>
        <p:nvPicPr>
          <p:cNvPr id="1026" name="Picture 2" descr="C:\Users\cralston\AppData\Local\Microsoft\Windows\Temporary Internet Files\Content.IE5\G5UWPY2N\MC900318880[1].wmf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3276600" y="685800"/>
            <a:ext cx="2971800" cy="2603863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2971800" y="1981200"/>
            <a:ext cx="1981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SimSun"/>
                <a:cs typeface="SimSun"/>
              </a:rPr>
              <a:t>有机体系</a:t>
            </a:r>
            <a:endParaRPr lang="zh-CN" sz="24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5029200" y="1981200"/>
            <a:ext cx="2133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SimSun"/>
                <a:cs typeface="SimSun"/>
              </a:rPr>
              <a:t>组织</a:t>
            </a:r>
            <a:endParaRPr lang="zh-CN" sz="2400" b="1" dirty="0"/>
          </a:p>
        </p:txBody>
      </p:sp>
    </p:spTree>
    <p:extLst>
      <p:ext uri="{BB962C8B-B14F-4D97-AF65-F5344CB8AC3E}">
        <p14:creationId xmlns:p14="http://schemas.microsoft.com/office/powerpoint/2010/main" val="165405849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371600"/>
            <a:ext cx="9144000" cy="11430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b="1" dirty="0">
                <a:latin typeface="SimSun"/>
                <a:cs typeface="SimSun"/>
              </a:rPr>
              <a:t>识别教会的神学框架</a:t>
            </a:r>
            <a:endParaRPr lang="zh-CN" dirty="0"/>
          </a:p>
        </p:txBody>
      </p:sp>
      <p:sp>
        <p:nvSpPr>
          <p:cNvPr id="4099" name="Content Placeholder 2"/>
          <p:cNvSpPr>
            <a:spLocks noGrp="1"/>
          </p:cNvSpPr>
          <p:nvPr>
            <p:ph idx="1"/>
          </p:nvPr>
        </p:nvSpPr>
        <p:spPr>
          <a:xfrm>
            <a:off x="457200" y="3094037"/>
            <a:ext cx="8229600" cy="4525963"/>
          </a:xfrm>
        </p:spPr>
        <p:txBody>
          <a:bodyPr/>
          <a:lstStyle/>
          <a:p>
            <a:pPr marL="514350" indent="-514350" algn="ctr" eaLnBrk="1" hangingPunct="1">
              <a:buNone/>
            </a:pPr>
            <a:r>
              <a:rPr dirty="0">
                <a:latin typeface="SimSun"/>
                <a:cs typeface="SimSun"/>
              </a:rPr>
              <a:t>教会学：教会的信条：</a:t>
            </a:r>
          </a:p>
          <a:p>
            <a:pPr marL="514350" indent="-514350" algn="ctr" eaLnBrk="1" hangingPunct="1">
              <a:buFont typeface="Arial" charset="0"/>
              <a:buNone/>
            </a:pPr>
            <a:r>
              <a:rPr dirty="0">
                <a:latin typeface="SimSun"/>
                <a:cs typeface="SimSun"/>
              </a:rPr>
              <a:t>我们是“天选之人”</a:t>
            </a:r>
          </a:p>
          <a:p>
            <a:pPr marL="514350" indent="-514350" algn="ctr" eaLnBrk="1" hangingPunct="1">
              <a:buFont typeface="Arial" charset="0"/>
              <a:buNone/>
            </a:pPr>
            <a:r>
              <a:rPr lang="en-US" i="1" dirty="0">
                <a:latin typeface="SimSun"/>
                <a:cs typeface="SimSun"/>
              </a:rPr>
              <a:t>ekklesia</a:t>
            </a:r>
            <a:r>
              <a:rPr dirty="0">
                <a:latin typeface="SimSun"/>
                <a:cs typeface="SimSun"/>
              </a:rPr>
              <a:t>的意思是“从...之中”</a:t>
            </a:r>
            <a:endParaRPr lang="zh-CN" dirty="0"/>
          </a:p>
          <a:p>
            <a:pPr marL="514350" indent="-514350" algn="ctr" eaLnBrk="1" hangingPunct="1">
              <a:buFont typeface="Arial" charset="0"/>
              <a:buNone/>
            </a:pPr>
            <a:r>
              <a:rPr lang="en-US" i="1" dirty="0">
                <a:latin typeface="SimSun"/>
                <a:cs typeface="SimSun"/>
              </a:rPr>
              <a:t>kaleo</a:t>
            </a:r>
            <a:r>
              <a:rPr dirty="0">
                <a:latin typeface="SimSun"/>
                <a:cs typeface="SimSun"/>
              </a:rPr>
              <a:t>的意思是“召唤”</a:t>
            </a:r>
            <a:endParaRPr lang="zh-CN" dirty="0"/>
          </a:p>
          <a:p>
            <a:pPr marL="514350" indent="-514350" algn="ctr" eaLnBrk="1" hangingPunct="1">
              <a:buFont typeface="Arial" charset="0"/>
              <a:buNone/>
            </a:pPr>
            <a:r>
              <a:rPr lang="en-US" i="1" dirty="0">
                <a:latin typeface="SimSun"/>
                <a:cs typeface="SimSun"/>
              </a:rPr>
              <a:t>kuriakon</a:t>
            </a:r>
            <a:r>
              <a:rPr dirty="0">
                <a:latin typeface="SimSun"/>
                <a:cs typeface="SimSun"/>
              </a:rPr>
              <a:t>的意思是“属于上帝”</a:t>
            </a:r>
            <a:endParaRPr lang="zh-CN" dirty="0"/>
          </a:p>
          <a:p>
            <a:pPr marL="514350" indent="-514350" algn="ctr" eaLnBrk="1" hangingPunct="1">
              <a:buFont typeface="Arial" charset="0"/>
              <a:buNone/>
            </a:pPr>
            <a:endParaRPr lang="zh-CN" i="1" dirty="0"/>
          </a:p>
        </p:txBody>
      </p:sp>
    </p:spTree>
    <p:extLst>
      <p:ext uri="{BB962C8B-B14F-4D97-AF65-F5344CB8AC3E}">
        <p14:creationId xmlns:p14="http://schemas.microsoft.com/office/powerpoint/2010/main" val="374658890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1981200"/>
            <a:ext cx="8001000" cy="3459162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3600" dirty="0">
                <a:latin typeface="SimSun"/>
                <a:cs typeface="SimSun"/>
              </a:rPr>
              <a:t>圣经中教会的本性：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zh-CN" sz="1000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zh-CN" sz="1000" dirty="0"/>
          </a:p>
          <a:p>
            <a:pPr marL="1771650" lvl="3" indent="-514350" eaLnBrk="1" fontAlgn="auto" hangingPunct="1">
              <a:spcAft>
                <a:spcPts val="0"/>
              </a:spcAft>
              <a:buClr>
                <a:schemeClr val="accent6"/>
              </a:buClr>
              <a:buFont typeface="Arial" pitchFamily="34" charset="0"/>
              <a:buAutoNum type="arabicPeriod"/>
              <a:defRPr/>
            </a:pPr>
            <a:r>
              <a:rPr lang="en-US" sz="3200" dirty="0">
                <a:latin typeface="SimSun"/>
                <a:cs typeface="SimSun"/>
              </a:rPr>
              <a:t>上帝的子民</a:t>
            </a:r>
          </a:p>
          <a:p>
            <a:pPr marL="1771650" lvl="3" indent="-514350" eaLnBrk="1" fontAlgn="auto" hangingPunct="1">
              <a:spcAft>
                <a:spcPts val="0"/>
              </a:spcAft>
              <a:buClr>
                <a:schemeClr val="accent6"/>
              </a:buClr>
              <a:buFont typeface="Arial" pitchFamily="34" charset="0"/>
              <a:buAutoNum type="arabicPeriod"/>
              <a:defRPr/>
            </a:pPr>
            <a:r>
              <a:rPr lang="en-US" sz="3200" dirty="0">
                <a:latin typeface="SimSun"/>
                <a:cs typeface="SimSun"/>
              </a:rPr>
              <a:t>基督的身体</a:t>
            </a:r>
          </a:p>
          <a:p>
            <a:pPr marL="1771650" lvl="3" indent="-514350" eaLnBrk="1" fontAlgn="auto" hangingPunct="1">
              <a:spcAft>
                <a:spcPts val="0"/>
              </a:spcAft>
              <a:buClr>
                <a:schemeClr val="accent6"/>
              </a:buClr>
              <a:buFont typeface="Arial" pitchFamily="34" charset="0"/>
              <a:buAutoNum type="arabicPeriod"/>
              <a:defRPr/>
            </a:pPr>
            <a:r>
              <a:rPr lang="en-US" sz="3200" dirty="0">
                <a:latin typeface="SimSun"/>
                <a:cs typeface="SimSun"/>
              </a:rPr>
              <a:t>圣灵的殿堂</a:t>
            </a:r>
          </a:p>
          <a:p>
            <a:pPr marL="514350" indent="-514350" eaLnBrk="1" fontAlgn="auto" hangingPunct="1">
              <a:spcAft>
                <a:spcPts val="0"/>
              </a:spcAft>
              <a:buFont typeface="Arial" pitchFamily="34" charset="0"/>
              <a:buAutoNum type="arabicPeriod"/>
              <a:defRPr/>
            </a:pPr>
            <a:endParaRPr lang="zh-CN" dirty="0"/>
          </a:p>
        </p:txBody>
      </p:sp>
    </p:spTree>
    <p:extLst>
      <p:ext uri="{BB962C8B-B14F-4D97-AF65-F5344CB8AC3E}">
        <p14:creationId xmlns:p14="http://schemas.microsoft.com/office/powerpoint/2010/main" val="204241524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0" y="1752600"/>
            <a:ext cx="7772400" cy="4267200"/>
          </a:xfrm>
        </p:spPr>
        <p:txBody>
          <a:bodyPr rtlCol="0">
            <a:normAutofit lnSpcReduction="1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3600" dirty="0">
                <a:latin typeface="SimSun"/>
                <a:cs typeface="SimSun"/>
              </a:rPr>
              <a:t>圣经中教会的职能：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zh-CN" sz="2000" dirty="0"/>
          </a:p>
          <a:p>
            <a:pPr marL="2289175" lvl="3" indent="-914400" eaLnBrk="1" fontAlgn="auto" hangingPunct="1">
              <a:spcAft>
                <a:spcPts val="0"/>
              </a:spcAft>
              <a:buClr>
                <a:schemeClr val="accent6"/>
              </a:buClr>
              <a:buFont typeface="+mj-lt"/>
              <a:buAutoNum type="arabicPeriod"/>
              <a:defRPr/>
            </a:pPr>
            <a:r>
              <a:rPr lang="en-US" sz="3200" dirty="0">
                <a:latin typeface="SimSun"/>
                <a:cs typeface="SimSun"/>
              </a:rPr>
              <a:t>崇拜</a:t>
            </a:r>
          </a:p>
          <a:p>
            <a:pPr marL="2289175" lvl="3" indent="-914400" eaLnBrk="1" fontAlgn="auto" hangingPunct="1">
              <a:spcAft>
                <a:spcPts val="0"/>
              </a:spcAft>
              <a:buClr>
                <a:schemeClr val="accent6"/>
              </a:buClr>
              <a:buFont typeface="+mj-lt"/>
              <a:buAutoNum type="arabicPeriod"/>
              <a:defRPr/>
            </a:pPr>
            <a:r>
              <a:rPr lang="en-US" sz="3200" dirty="0">
                <a:latin typeface="SimSun"/>
                <a:cs typeface="SimSun"/>
              </a:rPr>
              <a:t>教导</a:t>
            </a:r>
          </a:p>
          <a:p>
            <a:pPr marL="2289175" lvl="3" indent="-914400" eaLnBrk="1" fontAlgn="auto" hangingPunct="1">
              <a:spcAft>
                <a:spcPts val="0"/>
              </a:spcAft>
              <a:buClr>
                <a:schemeClr val="accent6"/>
              </a:buClr>
              <a:buFont typeface="+mj-lt"/>
              <a:buAutoNum type="arabicPeriod"/>
              <a:defRPr/>
            </a:pPr>
            <a:r>
              <a:rPr lang="en-US" sz="3200" dirty="0">
                <a:latin typeface="SimSun"/>
                <a:cs typeface="SimSun"/>
              </a:rPr>
              <a:t>启迪</a:t>
            </a:r>
          </a:p>
          <a:p>
            <a:pPr marL="2289175" lvl="3" indent="-914400" eaLnBrk="1" fontAlgn="auto" hangingPunct="1">
              <a:spcAft>
                <a:spcPts val="0"/>
              </a:spcAft>
              <a:buClr>
                <a:schemeClr val="accent6"/>
              </a:buClr>
              <a:buFont typeface="+mj-lt"/>
              <a:buAutoNum type="arabicPeriod"/>
              <a:defRPr/>
            </a:pPr>
            <a:r>
              <a:rPr lang="en-US" sz="3200" dirty="0">
                <a:latin typeface="SimSun"/>
                <a:cs typeface="SimSun"/>
              </a:rPr>
              <a:t>传福音</a:t>
            </a:r>
          </a:p>
          <a:p>
            <a:pPr marL="2289175" lvl="3" indent="-914400" eaLnBrk="1" fontAlgn="auto" hangingPunct="1">
              <a:spcAft>
                <a:spcPts val="0"/>
              </a:spcAft>
              <a:buClr>
                <a:schemeClr val="accent6"/>
              </a:buClr>
              <a:buFont typeface="+mj-lt"/>
              <a:buAutoNum type="arabicPeriod"/>
              <a:defRPr/>
            </a:pPr>
            <a:r>
              <a:rPr lang="en-US" sz="3200" dirty="0">
                <a:latin typeface="SimSun"/>
                <a:cs typeface="SimSun"/>
              </a:rPr>
              <a:t>组织</a:t>
            </a:r>
          </a:p>
          <a:p>
            <a:pPr marL="2289175" lvl="3" indent="-914400" eaLnBrk="1" fontAlgn="auto" hangingPunct="1">
              <a:spcAft>
                <a:spcPts val="0"/>
              </a:spcAft>
              <a:buClr>
                <a:schemeClr val="accent6"/>
              </a:buClr>
              <a:buFont typeface="+mj-lt"/>
              <a:buAutoNum type="arabicPeriod"/>
              <a:defRPr/>
            </a:pPr>
            <a:r>
              <a:rPr lang="en-US" sz="3200" dirty="0">
                <a:latin typeface="SimSun"/>
                <a:cs typeface="SimSun"/>
              </a:rPr>
              <a:t>规条</a:t>
            </a:r>
          </a:p>
          <a:p>
            <a:pPr marL="514350" indent="-514350" eaLnBrk="1" fontAlgn="auto" hangingPunct="1">
              <a:spcAft>
                <a:spcPts val="0"/>
              </a:spcAft>
              <a:buFont typeface="Arial" pitchFamily="34" charset="0"/>
              <a:buAutoNum type="arabicPeriod"/>
              <a:defRPr/>
            </a:pPr>
            <a:endParaRPr lang="zh-CN" dirty="0"/>
          </a:p>
        </p:txBody>
      </p:sp>
    </p:spTree>
    <p:extLst>
      <p:ext uri="{BB962C8B-B14F-4D97-AF65-F5344CB8AC3E}">
        <p14:creationId xmlns:p14="http://schemas.microsoft.com/office/powerpoint/2010/main" val="13800378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1" name="Content Placeholder 2"/>
          <p:cNvSpPr>
            <a:spLocks noGrp="1"/>
          </p:cNvSpPr>
          <p:nvPr>
            <p:ph idx="1"/>
          </p:nvPr>
        </p:nvSpPr>
        <p:spPr>
          <a:xfrm>
            <a:off x="685800" y="1371600"/>
            <a:ext cx="8001000" cy="4267200"/>
          </a:xfrm>
        </p:spPr>
        <p:txBody>
          <a:bodyPr/>
          <a:lstStyle/>
          <a:p>
            <a:pPr marL="514350" indent="-514350" eaLnBrk="1" hangingPunct="1">
              <a:buFont typeface="Arial" charset="0"/>
              <a:buNone/>
            </a:pPr>
            <a:endParaRPr lang="zh-CN" sz="1000" dirty="0"/>
          </a:p>
          <a:p>
            <a:pPr marL="514350" indent="-514350" eaLnBrk="1" hangingPunct="1">
              <a:buFont typeface="Arial" charset="0"/>
              <a:buNone/>
            </a:pPr>
            <a:endParaRPr lang="zh-CN" sz="1000" dirty="0"/>
          </a:p>
          <a:p>
            <a:pPr marL="514350" indent="-514350" eaLnBrk="1" hangingPunct="1">
              <a:buFont typeface="Arial" charset="0"/>
              <a:buNone/>
            </a:pPr>
            <a:endParaRPr lang="zh-CN" sz="1000" dirty="0"/>
          </a:p>
          <a:p>
            <a:pPr marL="514350" indent="-514350" eaLnBrk="1" hangingPunct="1">
              <a:buFont typeface="Arial" charset="0"/>
              <a:buNone/>
            </a:pPr>
            <a:endParaRPr lang="zh-CN" sz="1000" dirty="0"/>
          </a:p>
          <a:p>
            <a:pPr marL="514350" indent="-514350" eaLnBrk="1" hangingPunct="1">
              <a:buFont typeface="Arial" charset="0"/>
              <a:buNone/>
            </a:pPr>
            <a:r>
              <a:rPr dirty="0">
                <a:latin typeface="SimSun"/>
                <a:cs typeface="SimSun"/>
              </a:rPr>
              <a:t>  </a:t>
            </a:r>
            <a:r>
              <a:rPr lang="en-US" i="1" dirty="0">
                <a:latin typeface="SimSun"/>
                <a:cs typeface="SimSun"/>
              </a:rPr>
              <a:t>Koinonia</a:t>
            </a:r>
            <a:r>
              <a:rPr dirty="0">
                <a:latin typeface="SimSun"/>
                <a:cs typeface="SimSun"/>
              </a:rPr>
              <a:t> – 社区生活的组成部分</a:t>
            </a:r>
          </a:p>
          <a:p>
            <a:pPr marL="514350" indent="-514350" eaLnBrk="1" hangingPunct="1">
              <a:buFont typeface="Arial" charset="0"/>
              <a:buNone/>
            </a:pPr>
            <a:endParaRPr lang="zh-CN" dirty="0"/>
          </a:p>
          <a:p>
            <a:pPr marL="514350" indent="-514350" algn="ctr" eaLnBrk="1" hangingPunct="1">
              <a:buNone/>
            </a:pPr>
            <a:r>
              <a:rPr dirty="0">
                <a:latin typeface="SimSun"/>
                <a:cs typeface="SimSun"/>
              </a:rPr>
              <a:t>教友 </a:t>
            </a:r>
            <a:r>
              <a:rPr lang="en-US" sz="2000" dirty="0">
                <a:solidFill>
                  <a:schemeClr val="accent6"/>
                </a:solidFill>
                <a:latin typeface="SimSun"/>
                <a:cs typeface="SimSun"/>
              </a:rPr>
              <a:t>l</a:t>
            </a:r>
            <a:r>
              <a:rPr dirty="0">
                <a:latin typeface="SimSun"/>
                <a:cs typeface="SimSun"/>
              </a:rPr>
              <a:t> 伙伴 </a:t>
            </a:r>
            <a:r>
              <a:rPr lang="en-US" sz="2000" dirty="0">
                <a:solidFill>
                  <a:schemeClr val="accent6"/>
                </a:solidFill>
                <a:latin typeface="SimSun"/>
                <a:cs typeface="SimSun"/>
              </a:rPr>
              <a:t>l</a:t>
            </a:r>
            <a:r>
              <a:rPr dirty="0">
                <a:latin typeface="SimSun"/>
                <a:cs typeface="SimSun"/>
              </a:rPr>
              <a:t> 共享社区</a:t>
            </a:r>
          </a:p>
          <a:p>
            <a:pPr marL="514350" indent="-514350" algn="ctr" eaLnBrk="1" hangingPunct="1">
              <a:buFont typeface="Arial" charset="0"/>
              <a:buNone/>
            </a:pPr>
            <a:endParaRPr lang="zh-CN" sz="2000" dirty="0"/>
          </a:p>
          <a:p>
            <a:pPr marL="514350" indent="-514350" algn="ctr" eaLnBrk="1" hangingPunct="1">
              <a:buFont typeface="Arial" charset="0"/>
              <a:buNone/>
            </a:pPr>
            <a:r>
              <a:rPr dirty="0">
                <a:latin typeface="SimSun"/>
                <a:cs typeface="SimSun"/>
              </a:rPr>
              <a:t>在“做”的过程中， </a:t>
            </a:r>
          </a:p>
          <a:p>
            <a:pPr marL="514350" indent="-514350" algn="ctr" eaLnBrk="1" hangingPunct="1">
              <a:buFont typeface="Arial" charset="0"/>
              <a:buNone/>
            </a:pPr>
            <a:r>
              <a:rPr dirty="0">
                <a:latin typeface="SimSun"/>
                <a:cs typeface="SimSun"/>
              </a:rPr>
              <a:t>我们常常会忘记要“当”教会。</a:t>
            </a:r>
            <a:r>
              <a:rPr lang="en-US" sz="2800" dirty="0">
                <a:latin typeface="SimSun"/>
                <a:cs typeface="SimSun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86757066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Program Files\Microsoft Office\MEDIA\CAGCAT10\j0149407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0" y="4261630"/>
            <a:ext cx="1988867" cy="2367770"/>
          </a:xfrm>
          <a:prstGeom prst="rect">
            <a:avLst/>
          </a:prstGeom>
          <a:noFill/>
          <a:ln w="28575">
            <a:solidFill>
              <a:schemeClr val="bg1"/>
            </a:solidFill>
          </a:ln>
          <a:effectLst>
            <a:glow rad="139700">
              <a:schemeClr val="tx1">
                <a:lumMod val="65000"/>
                <a:lumOff val="35000"/>
                <a:alpha val="40000"/>
              </a:schemeClr>
            </a:glow>
          </a:effectLst>
        </p:spPr>
      </p:pic>
      <p:pic>
        <p:nvPicPr>
          <p:cNvPr id="4" name="Picture 3" descr="BeyondSufferingPPSideImage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4" name="Title 1"/>
          <p:cNvSpPr>
            <a:spLocks noGrp="1"/>
          </p:cNvSpPr>
          <p:nvPr>
            <p:ph type="title"/>
          </p:nvPr>
        </p:nvSpPr>
        <p:spPr>
          <a:xfrm>
            <a:off x="0" y="1295400"/>
            <a:ext cx="9144000" cy="1143000"/>
          </a:xfrm>
        </p:spPr>
        <p:txBody>
          <a:bodyPr/>
          <a:lstStyle/>
          <a:p>
            <a:pPr eaLnBrk="1" hangingPunct="1"/>
            <a:r>
              <a:rPr lang="en-US" sz="4000" b="1" dirty="0">
                <a:latin typeface="SimSun"/>
                <a:cs typeface="SimSun"/>
              </a:rPr>
              <a:t>今天，教会在哪里？</a:t>
            </a:r>
          </a:p>
        </p:txBody>
      </p:sp>
      <p:sp>
        <p:nvSpPr>
          <p:cNvPr id="8195" name="Content Placeholder 2"/>
          <p:cNvSpPr>
            <a:spLocks noGrp="1"/>
          </p:cNvSpPr>
          <p:nvPr>
            <p:ph idx="1"/>
          </p:nvPr>
        </p:nvSpPr>
        <p:spPr>
          <a:xfrm>
            <a:off x="457200" y="2408237"/>
            <a:ext cx="8229600" cy="4525963"/>
          </a:xfrm>
        </p:spPr>
        <p:txBody>
          <a:bodyPr/>
          <a:lstStyle/>
          <a:p>
            <a:pPr marL="514350" indent="-514350" algn="ctr" eaLnBrk="1" hangingPunct="1">
              <a:buNone/>
            </a:pPr>
            <a:r>
              <a:rPr dirty="0">
                <a:latin typeface="SimSun"/>
                <a:cs typeface="SimSun"/>
              </a:rPr>
              <a:t>为什么许多教会没有达到目标？</a:t>
            </a:r>
          </a:p>
          <a:p>
            <a:pPr marL="514350" indent="-514350" eaLnBrk="1" hangingPunct="1">
              <a:buFont typeface="Arial" charset="0"/>
              <a:buNone/>
            </a:pPr>
            <a:endParaRPr lang="zh-CN" sz="1000" dirty="0"/>
          </a:p>
          <a:p>
            <a:pPr marL="0" indent="0" eaLnBrk="1" hangingPunct="1">
              <a:spcBef>
                <a:spcPts val="0"/>
              </a:spcBef>
              <a:buFont typeface="Arial" charset="0"/>
              <a:buNone/>
            </a:pPr>
            <a:r>
              <a:rPr lang="en-US" sz="2800" dirty="0">
                <a:latin typeface="SimSun"/>
                <a:cs typeface="SimSun"/>
              </a:rPr>
              <a:t> 我们希望能够我们的成员穿正确的衣服，开正确的车，了解正确的行话。但这只是一直幻觉， </a:t>
            </a:r>
          </a:p>
          <a:p>
            <a:pPr marL="0" indent="0" eaLnBrk="1" hangingPunct="1">
              <a:spcBef>
                <a:spcPts val="0"/>
              </a:spcBef>
              <a:buFont typeface="Arial" charset="0"/>
              <a:buNone/>
            </a:pPr>
            <a:r>
              <a:rPr lang="en-US" sz="2800" dirty="0">
                <a:latin typeface="SimSun"/>
                <a:cs typeface="SimSun"/>
              </a:rPr>
              <a:t>是对上帝真实愿望的误解...</a:t>
            </a:r>
          </a:p>
          <a:p>
            <a:pPr marL="0" indent="0" eaLnBrk="1" hangingPunct="1">
              <a:spcBef>
                <a:spcPts val="0"/>
              </a:spcBef>
              <a:buFont typeface="Arial" charset="0"/>
              <a:buNone/>
            </a:pPr>
            <a:r>
              <a:rPr dirty="0">
                <a:latin typeface="SimSun"/>
                <a:cs typeface="SimSun"/>
              </a:rPr>
              <a:t>                                                                             </a:t>
            </a:r>
            <a:r>
              <a:rPr lang="en-US" sz="4000" b="1" dirty="0" err="1">
                <a:ln>
                  <a:solidFill>
                    <a:schemeClr val="tx1"/>
                  </a:solidFill>
                </a:ln>
                <a:solidFill>
                  <a:schemeClr val="accent6"/>
                </a:solidFill>
                <a:latin typeface="SimSun"/>
                <a:cs typeface="SimSun"/>
              </a:rPr>
              <a:t>我们的</a:t>
            </a:r>
            <a:r>
              <a:rPr lang="zh-CN" altLang="en-US" sz="4000" b="1" dirty="0">
                <a:ln>
                  <a:solidFill>
                    <a:schemeClr val="tx1"/>
                  </a:solidFill>
                </a:ln>
                <a:solidFill>
                  <a:schemeClr val="accent6"/>
                </a:solidFill>
                <a:latin typeface="SimSun"/>
                <a:cs typeface="SimSun"/>
              </a:rPr>
              <a:t>残缺</a:t>
            </a:r>
            <a:endParaRPr lang="en-US" sz="4000" b="1" dirty="0">
              <a:ln>
                <a:solidFill>
                  <a:schemeClr val="tx1"/>
                </a:solidFill>
              </a:ln>
              <a:solidFill>
                <a:schemeClr val="accent6"/>
              </a:solidFill>
              <a:latin typeface="SimSun"/>
              <a:cs typeface="SimSun"/>
            </a:endParaRPr>
          </a:p>
        </p:txBody>
      </p:sp>
    </p:spTree>
    <p:extLst>
      <p:ext uri="{BB962C8B-B14F-4D97-AF65-F5344CB8AC3E}">
        <p14:creationId xmlns:p14="http://schemas.microsoft.com/office/powerpoint/2010/main" val="15315996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19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25963"/>
          </a:xfrm>
        </p:spPr>
        <p:txBody>
          <a:bodyPr/>
          <a:lstStyle/>
          <a:p>
            <a:pPr marL="514350" indent="-514350" eaLnBrk="1" hangingPunct="1">
              <a:buFont typeface="Arial" charset="0"/>
              <a:buNone/>
            </a:pPr>
            <a:endParaRPr lang="zh-CN" sz="2800" dirty="0"/>
          </a:p>
          <a:p>
            <a:pPr marL="514350" indent="-514350" eaLnBrk="1" hangingPunct="1">
              <a:buFont typeface="Arial" charset="0"/>
              <a:buNone/>
            </a:pPr>
            <a:r>
              <a:rPr lang="en-US" sz="3600" dirty="0">
                <a:latin typeface="SimSun"/>
                <a:cs typeface="SimSun"/>
              </a:rPr>
              <a:t>教会，一个</a:t>
            </a:r>
            <a:r>
              <a:rPr lang="en-US" sz="3600" i="1" dirty="0">
                <a:effectLst>
                  <a:outerShdw blurRad="50800" dist="50800" dir="5400000" algn="ctr" rotWithShape="0">
                    <a:schemeClr val="accent6"/>
                  </a:outerShdw>
                </a:effectLst>
                <a:latin typeface="SimSun"/>
                <a:cs typeface="SimSun"/>
              </a:rPr>
              <a:t>残缺的</a:t>
            </a:r>
            <a:r>
              <a:rPr lang="en-US" sz="3600" dirty="0">
                <a:latin typeface="SimSun"/>
                <a:cs typeface="SimSun"/>
              </a:rPr>
              <a:t>团体</a:t>
            </a:r>
          </a:p>
          <a:p>
            <a:pPr marL="514350" indent="-514350" eaLnBrk="1" hangingPunct="1">
              <a:buFont typeface="Arial" charset="0"/>
              <a:buNone/>
            </a:pPr>
            <a:endParaRPr lang="zh-CN" sz="2000" dirty="0"/>
          </a:p>
          <a:p>
            <a:pPr marL="463550" indent="-463550" algn="ctr" eaLnBrk="1" hangingPunct="1">
              <a:buClr>
                <a:schemeClr val="accent6"/>
              </a:buClr>
            </a:pPr>
            <a:r>
              <a:rPr dirty="0">
                <a:latin typeface="SimSun"/>
                <a:cs typeface="SimSun"/>
              </a:rPr>
              <a:t>基督是认同的最佳例子。</a:t>
            </a:r>
          </a:p>
          <a:p>
            <a:pPr marL="514350" indent="-514350" algn="ctr" eaLnBrk="1" hangingPunct="1">
              <a:buFont typeface="Arial" charset="0"/>
              <a:buNone/>
            </a:pPr>
            <a:endParaRPr lang="zh-CN" sz="2800" dirty="0"/>
          </a:p>
          <a:p>
            <a:pPr marL="514350" indent="-514350" algn="ctr" eaLnBrk="1" hangingPunct="1">
              <a:buFont typeface="Arial" charset="0"/>
              <a:buNone/>
            </a:pPr>
            <a:r>
              <a:rPr lang="en-US" sz="2800" dirty="0">
                <a:latin typeface="SimSun"/>
                <a:cs typeface="SimSun"/>
              </a:rPr>
              <a:t>通过事奉那些残缺之人，上帝打破，祝福并放出那些转型的、无私的生命。</a:t>
            </a:r>
          </a:p>
        </p:txBody>
      </p:sp>
    </p:spTree>
    <p:extLst>
      <p:ext uri="{BB962C8B-B14F-4D97-AF65-F5344CB8AC3E}">
        <p14:creationId xmlns:p14="http://schemas.microsoft.com/office/powerpoint/2010/main" val="250952202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3" name="Content Placeholder 2"/>
          <p:cNvSpPr>
            <a:spLocks noGrp="1"/>
          </p:cNvSpPr>
          <p:nvPr>
            <p:ph idx="1"/>
          </p:nvPr>
        </p:nvSpPr>
        <p:spPr>
          <a:xfrm>
            <a:off x="457200" y="2057400"/>
            <a:ext cx="8229600" cy="2514600"/>
          </a:xfrm>
        </p:spPr>
        <p:txBody>
          <a:bodyPr/>
          <a:lstStyle/>
          <a:p>
            <a:pPr marL="514350" indent="-514350" eaLnBrk="1" hangingPunct="1">
              <a:buNone/>
            </a:pPr>
            <a:r>
              <a:rPr lang="en-US" sz="3600" dirty="0">
                <a:latin typeface="SimSun"/>
                <a:cs typeface="SimSun"/>
              </a:rPr>
              <a:t>教会，一个</a:t>
            </a:r>
            <a:r>
              <a:rPr lang="en-US" sz="3600" i="1" dirty="0">
                <a:effectLst>
                  <a:outerShdw blurRad="50800" dist="50800" dir="5400000" algn="ctr" rotWithShape="0">
                    <a:schemeClr val="accent6"/>
                  </a:outerShdw>
                </a:effectLst>
                <a:latin typeface="SimSun"/>
                <a:cs typeface="SimSun"/>
              </a:rPr>
              <a:t>受难的</a:t>
            </a:r>
            <a:r>
              <a:rPr lang="en-US" sz="3600" dirty="0">
                <a:latin typeface="SimSun"/>
                <a:cs typeface="SimSun"/>
              </a:rPr>
              <a:t>团体</a:t>
            </a:r>
          </a:p>
          <a:p>
            <a:pPr marL="514350" indent="-514350" eaLnBrk="1" hangingPunct="1">
              <a:buNone/>
            </a:pPr>
            <a:endParaRPr lang="zh-CN" sz="1000" dirty="0"/>
          </a:p>
          <a:p>
            <a:pPr marL="1377950" lvl="1" indent="-514350" eaLnBrk="1" hangingPunct="1">
              <a:buClr>
                <a:schemeClr val="accent6"/>
              </a:buClr>
              <a:buFont typeface="Calibri" pitchFamily="34" charset="0"/>
              <a:buAutoNum type="arabicPeriod"/>
            </a:pPr>
            <a:r>
              <a:rPr lang="en-US" sz="3200" dirty="0">
                <a:latin typeface="SimSun"/>
                <a:cs typeface="SimSun"/>
              </a:rPr>
              <a:t>耶稣，受难的仆人</a:t>
            </a:r>
          </a:p>
          <a:p>
            <a:pPr marL="1377950" lvl="1" indent="-514350" eaLnBrk="1" hangingPunct="1">
              <a:buClr>
                <a:schemeClr val="accent6"/>
              </a:buClr>
              <a:buFont typeface="Calibri" pitchFamily="34" charset="0"/>
              <a:buAutoNum type="arabicPeriod"/>
            </a:pPr>
            <a:r>
              <a:rPr lang="en-US" sz="3200" dirty="0">
                <a:latin typeface="SimSun"/>
                <a:cs typeface="SimSun"/>
              </a:rPr>
              <a:t>保罗号召受难</a:t>
            </a:r>
          </a:p>
          <a:p>
            <a:pPr marL="1377950" lvl="1" indent="-514350" eaLnBrk="1" hangingPunct="1">
              <a:buClr>
                <a:schemeClr val="accent6"/>
              </a:buClr>
              <a:buFont typeface="Calibri" pitchFamily="34" charset="0"/>
              <a:buAutoNum type="arabicPeriod"/>
            </a:pPr>
            <a:r>
              <a:rPr lang="en-US" sz="3200" dirty="0">
                <a:latin typeface="SimSun"/>
                <a:cs typeface="SimSun"/>
              </a:rPr>
              <a:t>教会号召受难</a:t>
            </a:r>
          </a:p>
          <a:p>
            <a:pPr marL="914400" lvl="1" indent="-514350" eaLnBrk="1" hangingPunct="1">
              <a:buFont typeface="Calibri" pitchFamily="34" charset="0"/>
              <a:buAutoNum type="arabicPeriod"/>
            </a:pPr>
            <a:endParaRPr lang="zh-CN" sz="2400" dirty="0"/>
          </a:p>
          <a:p>
            <a:pPr marL="914400" lvl="1" indent="-514350" algn="ctr" eaLnBrk="1" hangingPunct="1">
              <a:buFont typeface="Arial" charset="0"/>
              <a:buNone/>
            </a:pPr>
            <a:endParaRPr lang="zh-CN" sz="2400" dirty="0"/>
          </a:p>
          <a:p>
            <a:pPr marL="514350" indent="-514350" eaLnBrk="1" hangingPunct="1">
              <a:buFont typeface="Arial" charset="0"/>
              <a:buNone/>
            </a:pPr>
            <a:endParaRPr lang="zh-CN" sz="2800" dirty="0"/>
          </a:p>
          <a:p>
            <a:pPr marL="514350" indent="-514350" eaLnBrk="1" hangingPunct="1">
              <a:buFont typeface="Arial" charset="0"/>
              <a:buNone/>
            </a:pPr>
            <a:endParaRPr lang="zh-CN" sz="2800" dirty="0"/>
          </a:p>
        </p:txBody>
      </p:sp>
      <p:sp>
        <p:nvSpPr>
          <p:cNvPr id="10244" name="TextBox 4"/>
          <p:cNvSpPr txBox="1">
            <a:spLocks noChangeArrowheads="1"/>
          </p:cNvSpPr>
          <p:nvPr/>
        </p:nvSpPr>
        <p:spPr bwMode="auto">
          <a:xfrm>
            <a:off x="0" y="4495800"/>
            <a:ext cx="9144000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endParaRPr lang="zh-CN" sz="2800" dirty="0">
              <a:latin typeface="SimSun"/>
            </a:endParaRPr>
          </a:p>
          <a:p>
            <a:pPr algn="ctr"/>
            <a:r>
              <a:rPr lang="en-US" sz="2800" dirty="0">
                <a:latin typeface="SimSun"/>
                <a:cs typeface="SimSun"/>
              </a:rPr>
              <a:t>上帝希望他的教会要 </a:t>
            </a:r>
          </a:p>
          <a:p>
            <a:pPr algn="ctr"/>
            <a:r>
              <a:rPr lang="en-US" sz="2800" dirty="0">
                <a:latin typeface="SimSun"/>
                <a:cs typeface="SimSun"/>
              </a:rPr>
              <a:t>拥抱自己的苦难，并且要拥抱受难之人。 </a:t>
            </a:r>
          </a:p>
          <a:p>
            <a:pPr algn="ctr"/>
            <a:endParaRPr/>
          </a:p>
        </p:txBody>
      </p:sp>
    </p:spTree>
    <p:extLst>
      <p:ext uri="{BB962C8B-B14F-4D97-AF65-F5344CB8AC3E}">
        <p14:creationId xmlns:p14="http://schemas.microsoft.com/office/powerpoint/2010/main" val="153298132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3" name="Content Placeholder 2"/>
          <p:cNvSpPr>
            <a:spLocks noGrp="1"/>
          </p:cNvSpPr>
          <p:nvPr>
            <p:ph idx="1"/>
          </p:nvPr>
        </p:nvSpPr>
        <p:spPr>
          <a:xfrm>
            <a:off x="457200" y="2057400"/>
            <a:ext cx="8229600" cy="3505200"/>
          </a:xfrm>
        </p:spPr>
        <p:txBody>
          <a:bodyPr/>
          <a:lstStyle/>
          <a:p>
            <a:pPr marL="514350" indent="-514350" eaLnBrk="1" hangingPunct="1">
              <a:buNone/>
            </a:pPr>
            <a:r>
              <a:rPr lang="en-US" sz="3600" dirty="0">
                <a:latin typeface="SimSun"/>
                <a:cs typeface="SimSun"/>
              </a:rPr>
              <a:t>教会，一个</a:t>
            </a:r>
            <a:r>
              <a:rPr lang="en-US" sz="3600" i="1" dirty="0">
                <a:effectLst>
                  <a:outerShdw blurRad="50800" dist="50800" dir="5400000" algn="ctr" rotWithShape="0">
                    <a:schemeClr val="accent6"/>
                  </a:outerShdw>
                </a:effectLst>
                <a:latin typeface="SimSun"/>
                <a:cs typeface="SimSun"/>
              </a:rPr>
              <a:t>成熟的</a:t>
            </a:r>
            <a:r>
              <a:rPr lang="en-US" sz="3600" dirty="0">
                <a:latin typeface="SimSun"/>
                <a:cs typeface="SimSun"/>
              </a:rPr>
              <a:t>团体</a:t>
            </a:r>
          </a:p>
          <a:p>
            <a:pPr marL="514350" indent="-514350" eaLnBrk="1" hangingPunct="1">
              <a:buNone/>
            </a:pPr>
            <a:endParaRPr lang="zh-CN" sz="1000" dirty="0"/>
          </a:p>
          <a:p>
            <a:pPr marL="1377950" lvl="1" indent="-514350" eaLnBrk="1" hangingPunct="1">
              <a:buClr>
                <a:schemeClr val="accent6"/>
              </a:buClr>
              <a:buFont typeface="Calibri" pitchFamily="34" charset="0"/>
              <a:buAutoNum type="arabicPeriod"/>
            </a:pPr>
            <a:r>
              <a:rPr lang="en-US" sz="3200" dirty="0">
                <a:latin typeface="SimSun"/>
                <a:cs typeface="SimSun"/>
              </a:rPr>
              <a:t>事奉残缺之人的荣幸</a:t>
            </a:r>
          </a:p>
          <a:p>
            <a:pPr marL="1377950" lvl="1" indent="-514350" eaLnBrk="1" hangingPunct="1">
              <a:buClr>
                <a:schemeClr val="accent6"/>
              </a:buClr>
              <a:buFont typeface="Calibri" pitchFamily="34" charset="0"/>
              <a:buAutoNum type="arabicPeriod"/>
            </a:pPr>
            <a:r>
              <a:rPr lang="en-US" sz="3200" dirty="0">
                <a:latin typeface="SimSun"/>
                <a:cs typeface="SimSun"/>
              </a:rPr>
              <a:t>成为教士的荣幸</a:t>
            </a:r>
          </a:p>
          <a:p>
            <a:pPr marL="1377950" lvl="1" indent="-514350" eaLnBrk="1" hangingPunct="1">
              <a:buClr>
                <a:schemeClr val="accent6"/>
              </a:buClr>
              <a:buFont typeface="Calibri" pitchFamily="34" charset="0"/>
              <a:buAutoNum type="arabicPeriod"/>
            </a:pPr>
            <a:r>
              <a:rPr lang="en-US" sz="3200" dirty="0">
                <a:latin typeface="SimSun"/>
                <a:cs typeface="SimSun"/>
              </a:rPr>
              <a:t>了解要造福众生的荣幸</a:t>
            </a:r>
          </a:p>
          <a:p>
            <a:pPr marL="914400" lvl="1" indent="-514350" eaLnBrk="1" hangingPunct="1">
              <a:buFont typeface="Calibri" pitchFamily="34" charset="0"/>
              <a:buAutoNum type="arabicPeriod"/>
            </a:pPr>
            <a:endParaRPr lang="zh-CN" sz="2400" dirty="0"/>
          </a:p>
          <a:p>
            <a:pPr marL="914400" lvl="1" indent="-514350" algn="ctr" eaLnBrk="1" hangingPunct="1">
              <a:buFont typeface="Arial" charset="0"/>
              <a:buNone/>
            </a:pPr>
            <a:endParaRPr lang="zh-CN" sz="2400" dirty="0"/>
          </a:p>
          <a:p>
            <a:pPr marL="514350" indent="-514350" eaLnBrk="1" hangingPunct="1">
              <a:buFont typeface="Arial" charset="0"/>
              <a:buNone/>
            </a:pPr>
            <a:endParaRPr lang="zh-CN" sz="2800" dirty="0"/>
          </a:p>
          <a:p>
            <a:pPr marL="514350" indent="-514350" eaLnBrk="1" hangingPunct="1">
              <a:buFont typeface="Arial" charset="0"/>
              <a:buNone/>
            </a:pPr>
            <a:endParaRPr lang="zh-CN" sz="2800" dirty="0"/>
          </a:p>
        </p:txBody>
      </p:sp>
    </p:spTree>
    <p:extLst>
      <p:ext uri="{BB962C8B-B14F-4D97-AF65-F5344CB8AC3E}">
        <p14:creationId xmlns:p14="http://schemas.microsoft.com/office/powerpoint/2010/main" val="25204158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8" name="Title 1"/>
          <p:cNvSpPr>
            <a:spLocks noGrp="1"/>
          </p:cNvSpPr>
          <p:nvPr>
            <p:ph type="title"/>
          </p:nvPr>
        </p:nvSpPr>
        <p:spPr>
          <a:xfrm>
            <a:off x="0" y="1676400"/>
            <a:ext cx="9144000" cy="1143000"/>
          </a:xfrm>
        </p:spPr>
        <p:txBody>
          <a:bodyPr/>
          <a:lstStyle/>
          <a:p>
            <a:pPr eaLnBrk="1" hangingPunct="1"/>
            <a:r>
              <a:rPr lang="en-US" sz="4000" b="1" dirty="0">
                <a:latin typeface="SimSun"/>
                <a:cs typeface="SimSun"/>
              </a:rPr>
              <a:t>《路加福音》对天国的凝练阐释</a:t>
            </a:r>
          </a:p>
        </p:txBody>
      </p:sp>
      <p:sp>
        <p:nvSpPr>
          <p:cNvPr id="4099" name="Content Placeholder 2"/>
          <p:cNvSpPr>
            <a:spLocks noGrp="1"/>
          </p:cNvSpPr>
          <p:nvPr>
            <p:ph idx="1"/>
          </p:nvPr>
        </p:nvSpPr>
        <p:spPr>
          <a:xfrm>
            <a:off x="457200" y="3276600"/>
            <a:ext cx="8229600" cy="1981200"/>
          </a:xfrm>
        </p:spPr>
        <p:txBody>
          <a:bodyPr/>
          <a:lstStyle/>
          <a:p>
            <a:pPr algn="ctr" eaLnBrk="1" hangingPunct="1">
              <a:buFont typeface="Arial" charset="0"/>
              <a:buNone/>
            </a:pPr>
            <a:r>
              <a:rPr dirty="0">
                <a:latin typeface="SimSun"/>
                <a:cs typeface="SimSun"/>
              </a:rPr>
              <a:t>《路加福音》让我们能够窥探并 </a:t>
            </a:r>
          </a:p>
          <a:p>
            <a:pPr algn="ctr" eaLnBrk="1" hangingPunct="1">
              <a:buFont typeface="Arial" charset="0"/>
              <a:buNone/>
            </a:pPr>
            <a:r>
              <a:rPr dirty="0">
                <a:latin typeface="SimSun"/>
                <a:cs typeface="SimSun"/>
              </a:rPr>
              <a:t>理解上帝对放逐之人和负罪之人的同情。</a:t>
            </a:r>
          </a:p>
          <a:p>
            <a:pPr algn="ctr" eaLnBrk="1" hangingPunct="1">
              <a:buFont typeface="Arial" charset="0"/>
              <a:buNone/>
            </a:pPr>
            <a:r>
              <a:rPr dirty="0">
                <a:latin typeface="SimSun"/>
                <a:cs typeface="SimSun"/>
              </a:rPr>
              <a:t> 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0" name="Title 1"/>
          <p:cNvSpPr>
            <a:spLocks noGrp="1"/>
          </p:cNvSpPr>
          <p:nvPr>
            <p:ph type="title"/>
          </p:nvPr>
        </p:nvSpPr>
        <p:spPr>
          <a:xfrm>
            <a:off x="0" y="1600200"/>
            <a:ext cx="9144000" cy="1143000"/>
          </a:xfrm>
        </p:spPr>
        <p:txBody>
          <a:bodyPr/>
          <a:lstStyle/>
          <a:p>
            <a:pPr eaLnBrk="1" hangingPunct="1"/>
            <a:r>
              <a:rPr lang="en-US" sz="4000" b="1" dirty="0">
                <a:latin typeface="SimSun"/>
                <a:cs typeface="SimSun"/>
              </a:rPr>
              <a:t>教会的实际应用</a:t>
            </a:r>
          </a:p>
        </p:txBody>
      </p:sp>
      <p:sp>
        <p:nvSpPr>
          <p:cNvPr id="12291" name="Content Placeholder 2"/>
          <p:cNvSpPr>
            <a:spLocks noGrp="1"/>
          </p:cNvSpPr>
          <p:nvPr>
            <p:ph idx="1"/>
          </p:nvPr>
        </p:nvSpPr>
        <p:spPr>
          <a:xfrm>
            <a:off x="457200" y="3048000"/>
            <a:ext cx="8229600" cy="2362200"/>
          </a:xfrm>
        </p:spPr>
        <p:txBody>
          <a:bodyPr/>
          <a:lstStyle/>
          <a:p>
            <a:pPr algn="ctr" eaLnBrk="1" hangingPunct="1">
              <a:buFont typeface="Arial" charset="0"/>
              <a:buNone/>
            </a:pPr>
            <a:r>
              <a:rPr lang="zh-CN" altLang="en-US" dirty="0">
                <a:latin typeface="SimSun"/>
                <a:cs typeface="SimSun"/>
              </a:rPr>
              <a:t>教会虔诚的向上帝寻求一颗敏感之心，怜悯困苦之人，尽可能寻找事奉的机会。</a:t>
            </a:r>
            <a:endParaRPr dirty="0">
              <a:latin typeface="SimSun"/>
              <a:cs typeface="SimSun"/>
            </a:endParaRPr>
          </a:p>
        </p:txBody>
      </p:sp>
    </p:spTree>
    <p:extLst>
      <p:ext uri="{BB962C8B-B14F-4D97-AF65-F5344CB8AC3E}">
        <p14:creationId xmlns:p14="http://schemas.microsoft.com/office/powerpoint/2010/main" val="112793293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4" name="Title 1"/>
          <p:cNvSpPr>
            <a:spLocks noGrp="1"/>
          </p:cNvSpPr>
          <p:nvPr>
            <p:ph type="title"/>
          </p:nvPr>
        </p:nvSpPr>
        <p:spPr>
          <a:xfrm>
            <a:off x="0" y="1265238"/>
            <a:ext cx="9144000" cy="1782762"/>
          </a:xfrm>
        </p:spPr>
        <p:txBody>
          <a:bodyPr/>
          <a:lstStyle/>
          <a:p>
            <a:pPr eaLnBrk="1" hangingPunct="1"/>
            <a:r>
              <a:rPr lang="en-US" sz="4000" b="1" dirty="0">
                <a:latin typeface="SimSun"/>
                <a:cs typeface="SimSun"/>
              </a:rPr>
              <a:t>事奉残疾之人做的七件事</a:t>
            </a:r>
          </a:p>
        </p:txBody>
      </p:sp>
      <p:sp>
        <p:nvSpPr>
          <p:cNvPr id="13315" name="Content Placeholder 2"/>
          <p:cNvSpPr>
            <a:spLocks noGrp="1"/>
          </p:cNvSpPr>
          <p:nvPr>
            <p:ph idx="1"/>
          </p:nvPr>
        </p:nvSpPr>
        <p:spPr>
          <a:xfrm>
            <a:off x="2209800" y="3094037"/>
            <a:ext cx="7086600" cy="4525963"/>
          </a:xfrm>
        </p:spPr>
        <p:txBody>
          <a:bodyPr/>
          <a:lstStyle/>
          <a:p>
            <a:pPr marL="514350" indent="-514350" eaLnBrk="1" hangingPunct="1">
              <a:buFont typeface="Arial" charset="0"/>
              <a:buAutoNum type="arabicPeriod"/>
            </a:pPr>
            <a:r>
              <a:rPr lang="en-US" sz="2800" dirty="0">
                <a:latin typeface="SimSun"/>
                <a:cs typeface="SimSun"/>
              </a:rPr>
              <a:t>交友事奉</a:t>
            </a:r>
          </a:p>
          <a:p>
            <a:pPr marL="514350" indent="-514350" eaLnBrk="1" hangingPunct="1">
              <a:buFont typeface="Arial" charset="0"/>
              <a:buNone/>
            </a:pPr>
            <a:r>
              <a:rPr lang="en-US" sz="2800" dirty="0">
                <a:latin typeface="SimSun"/>
                <a:cs typeface="SimSun"/>
              </a:rPr>
              <a:t>	 (计划 </a:t>
            </a:r>
            <a:r>
              <a:rPr lang="en-US" sz="2800" b="1" dirty="0">
                <a:solidFill>
                  <a:schemeClr val="accent6"/>
                </a:solidFill>
                <a:latin typeface="SimSun"/>
                <a:cs typeface="SimSun"/>
              </a:rPr>
              <a:t>→ </a:t>
            </a:r>
            <a:r>
              <a:rPr lang="en-US" sz="2800" dirty="0">
                <a:latin typeface="SimSun"/>
                <a:cs typeface="SimSun"/>
              </a:rPr>
              <a:t>现实)</a:t>
            </a:r>
          </a:p>
          <a:p>
            <a:pPr marL="514350" indent="-514350" eaLnBrk="1" hangingPunct="1">
              <a:buFont typeface="Arial" charset="0"/>
              <a:buNone/>
            </a:pPr>
            <a:r>
              <a:rPr lang="en-US" sz="2800" dirty="0">
                <a:latin typeface="SimSun"/>
                <a:cs typeface="SimSun"/>
              </a:rPr>
              <a:t>2.文字事奉 </a:t>
            </a:r>
          </a:p>
          <a:p>
            <a:pPr marL="514350" indent="-514350" eaLnBrk="1" hangingPunct="1">
              <a:buFont typeface="Arial" charset="0"/>
              <a:buNone/>
            </a:pPr>
            <a:r>
              <a:rPr lang="en-US" sz="2800" dirty="0">
                <a:latin typeface="SimSun"/>
                <a:cs typeface="SimSun"/>
              </a:rPr>
              <a:t>	(量变</a:t>
            </a:r>
            <a:r>
              <a:rPr dirty="0">
                <a:latin typeface="SimSun"/>
                <a:cs typeface="SimSun"/>
              </a:rPr>
              <a:t> </a:t>
            </a:r>
            <a:r>
              <a:rPr lang="en-US" sz="2800" b="1" dirty="0">
                <a:solidFill>
                  <a:schemeClr val="accent6"/>
                </a:solidFill>
                <a:latin typeface="SimSun"/>
                <a:cs typeface="SimSun"/>
              </a:rPr>
              <a:t>→</a:t>
            </a:r>
            <a:r>
              <a:rPr dirty="0">
                <a:latin typeface="SimSun"/>
                <a:cs typeface="SimSun"/>
              </a:rPr>
              <a:t> </a:t>
            </a:r>
            <a:r>
              <a:rPr lang="en-US" sz="2800" dirty="0" err="1">
                <a:latin typeface="SimSun"/>
                <a:cs typeface="SimSun"/>
              </a:rPr>
              <a:t>质变</a:t>
            </a:r>
            <a:r>
              <a:rPr lang="en-US" sz="2800" dirty="0">
                <a:latin typeface="SimSun"/>
                <a:cs typeface="SimSun"/>
              </a:rPr>
              <a:t>)</a:t>
            </a:r>
          </a:p>
          <a:p>
            <a:pPr marL="514350" indent="-514350" eaLnBrk="1" hangingPunct="1">
              <a:buFont typeface="Arial" charset="0"/>
              <a:buNone/>
            </a:pPr>
            <a:r>
              <a:rPr lang="en-US" sz="2800" dirty="0">
                <a:latin typeface="SimSun"/>
                <a:cs typeface="SimSun"/>
              </a:rPr>
              <a:t>3.规条事奉 </a:t>
            </a:r>
          </a:p>
          <a:p>
            <a:pPr marL="514350" indent="-514350" eaLnBrk="1" hangingPunct="1">
              <a:buFont typeface="Arial" charset="0"/>
              <a:buNone/>
            </a:pPr>
            <a:r>
              <a:rPr lang="en-US" sz="2800" dirty="0">
                <a:latin typeface="SimSun"/>
                <a:cs typeface="SimSun"/>
              </a:rPr>
              <a:t>	(方便 </a:t>
            </a:r>
            <a:r>
              <a:rPr lang="en-US" sz="2800" b="1" dirty="0">
                <a:solidFill>
                  <a:schemeClr val="accent6"/>
                </a:solidFill>
                <a:latin typeface="SimSun"/>
                <a:cs typeface="SimSun"/>
              </a:rPr>
              <a:t>→</a:t>
            </a:r>
            <a:r>
              <a:rPr dirty="0">
                <a:latin typeface="SimSun"/>
                <a:cs typeface="SimSun"/>
              </a:rPr>
              <a:t> </a:t>
            </a:r>
            <a:r>
              <a:rPr lang="en-US" sz="2800" dirty="0">
                <a:latin typeface="SimSun"/>
                <a:cs typeface="SimSun"/>
              </a:rPr>
              <a:t>信念)</a:t>
            </a:r>
          </a:p>
        </p:txBody>
      </p:sp>
    </p:spTree>
    <p:extLst>
      <p:ext uri="{BB962C8B-B14F-4D97-AF65-F5344CB8AC3E}">
        <p14:creationId xmlns:p14="http://schemas.microsoft.com/office/powerpoint/2010/main" val="287165843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33600" y="2027237"/>
            <a:ext cx="6400800" cy="4525963"/>
          </a:xfrm>
        </p:spPr>
        <p:txBody>
          <a:bodyPr rtlCol="0">
            <a:normAutofit/>
          </a:bodyPr>
          <a:lstStyle/>
          <a:p>
            <a:pPr marL="514350" indent="-51435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2800" dirty="0">
                <a:latin typeface="SimSun"/>
                <a:cs typeface="SimSun"/>
              </a:rPr>
              <a:t>4.认同事奉</a:t>
            </a:r>
          </a:p>
          <a:p>
            <a:pPr marL="514350" indent="-51435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2800" dirty="0">
                <a:latin typeface="SimSun"/>
                <a:cs typeface="SimSun"/>
              </a:rPr>
              <a:t>	(被理解</a:t>
            </a:r>
            <a:r>
              <a:rPr lang="en-US" sz="2800" b="1" dirty="0">
                <a:solidFill>
                  <a:schemeClr val="accent6"/>
                </a:solidFill>
                <a:latin typeface="SimSun"/>
                <a:cs typeface="SimSun"/>
              </a:rPr>
              <a:t> → </a:t>
            </a:r>
            <a:r>
              <a:rPr lang="en-US" sz="2800" dirty="0">
                <a:latin typeface="SimSun"/>
                <a:cs typeface="SimSun"/>
              </a:rPr>
              <a:t>理解)</a:t>
            </a:r>
          </a:p>
          <a:p>
            <a:pPr marL="514350" indent="-51435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2800" dirty="0">
                <a:latin typeface="SimSun"/>
                <a:cs typeface="SimSun"/>
              </a:rPr>
              <a:t>5.祈祷事奉 </a:t>
            </a:r>
          </a:p>
          <a:p>
            <a:pPr marL="514350" indent="-51435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dirty="0">
                <a:latin typeface="SimSun"/>
                <a:cs typeface="SimSun"/>
              </a:rPr>
              <a:t>	</a:t>
            </a:r>
            <a:r>
              <a:rPr lang="en-US" sz="2800" dirty="0">
                <a:latin typeface="SimSun"/>
                <a:cs typeface="SimSun"/>
              </a:rPr>
              <a:t>(重要 </a:t>
            </a:r>
            <a:r>
              <a:rPr lang="en-US" sz="2800" b="1" dirty="0">
                <a:solidFill>
                  <a:schemeClr val="accent6"/>
                </a:solidFill>
                <a:latin typeface="SimSun"/>
                <a:cs typeface="SimSun"/>
              </a:rPr>
              <a:t>→ </a:t>
            </a:r>
            <a:r>
              <a:rPr lang="en-US" sz="2800" dirty="0">
                <a:latin typeface="SimSun"/>
                <a:cs typeface="SimSun"/>
              </a:rPr>
              <a:t>可靠)</a:t>
            </a:r>
          </a:p>
          <a:p>
            <a:pPr marL="514350" indent="-51435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2800" dirty="0">
                <a:latin typeface="SimSun"/>
                <a:cs typeface="SimSun"/>
              </a:rPr>
              <a:t>6.精神事奉</a:t>
            </a:r>
          </a:p>
          <a:p>
            <a:pPr marL="514350" indent="-51435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2800" dirty="0">
                <a:latin typeface="SimSun"/>
                <a:cs typeface="SimSun"/>
              </a:rPr>
              <a:t>	(听到 </a:t>
            </a:r>
            <a:r>
              <a:rPr lang="en-US" sz="2800" b="1" dirty="0">
                <a:solidFill>
                  <a:schemeClr val="accent6"/>
                </a:solidFill>
                <a:latin typeface="SimSun"/>
                <a:cs typeface="SimSun"/>
              </a:rPr>
              <a:t>→ </a:t>
            </a:r>
            <a:r>
              <a:rPr lang="en-US" sz="2800" dirty="0">
                <a:latin typeface="SimSun"/>
                <a:cs typeface="SimSun"/>
              </a:rPr>
              <a:t>专心聆听)</a:t>
            </a:r>
          </a:p>
          <a:p>
            <a:pPr marL="514350" indent="-514350" eaLnBrk="1" fontAlgn="auto" hangingPunct="1">
              <a:spcAft>
                <a:spcPts val="0"/>
              </a:spcAft>
              <a:buFont typeface="Arial" pitchFamily="34" charset="0"/>
              <a:buAutoNum type="arabicPeriod" startAt="7"/>
              <a:defRPr/>
            </a:pPr>
            <a:r>
              <a:rPr lang="en-US" sz="2800" dirty="0">
                <a:latin typeface="SimSun"/>
                <a:cs typeface="SimSun"/>
              </a:rPr>
              <a:t>互惠事奉</a:t>
            </a:r>
          </a:p>
          <a:p>
            <a:pPr marL="514350" indent="-51435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dirty="0">
                <a:latin typeface="SimSun"/>
                <a:cs typeface="SimSun"/>
              </a:rPr>
              <a:t>	</a:t>
            </a:r>
            <a:r>
              <a:rPr lang="en-US" sz="2800" dirty="0">
                <a:latin typeface="SimSun"/>
                <a:cs typeface="SimSun"/>
              </a:rPr>
              <a:t>(教导 </a:t>
            </a:r>
            <a:r>
              <a:rPr lang="en-US" sz="2800" b="1" dirty="0">
                <a:solidFill>
                  <a:schemeClr val="accent6"/>
                </a:solidFill>
                <a:latin typeface="SimSun"/>
                <a:cs typeface="SimSun"/>
              </a:rPr>
              <a:t>→ </a:t>
            </a:r>
            <a:r>
              <a:rPr lang="en-US" sz="2800" dirty="0">
                <a:latin typeface="SimSun"/>
                <a:cs typeface="SimSun"/>
              </a:rPr>
              <a:t>受教)</a:t>
            </a:r>
            <a:endParaRPr lang="zh-CN" sz="2800" dirty="0"/>
          </a:p>
        </p:txBody>
      </p:sp>
    </p:spTree>
    <p:extLst>
      <p:ext uri="{BB962C8B-B14F-4D97-AF65-F5344CB8AC3E}">
        <p14:creationId xmlns:p14="http://schemas.microsoft.com/office/powerpoint/2010/main" val="252939973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493837"/>
            <a:ext cx="8229600" cy="4983163"/>
          </a:xfrm>
        </p:spPr>
        <p:txBody>
          <a:bodyPr rtlCol="0">
            <a:normAutofit/>
          </a:bodyPr>
          <a:lstStyle/>
          <a:p>
            <a:pPr marL="514350" indent="-514350"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4000" b="1" dirty="0">
                <a:latin typeface="SimSun"/>
                <a:cs typeface="SimSun"/>
              </a:rPr>
              <a:t>两家人的故事</a:t>
            </a:r>
          </a:p>
          <a:p>
            <a:pPr marL="514350" indent="-51435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zh-CN" sz="1600" dirty="0"/>
          </a:p>
          <a:p>
            <a:pPr marL="1377950" indent="-514350" eaLnBrk="1" fontAlgn="auto" hangingPunct="1">
              <a:spcAft>
                <a:spcPts val="0"/>
              </a:spcAft>
              <a:buClr>
                <a:schemeClr val="accent6"/>
              </a:buClr>
              <a:buNone/>
              <a:defRPr/>
            </a:pPr>
            <a:r>
              <a:rPr lang="en-US" sz="3000" dirty="0">
                <a:latin typeface="SimSun"/>
                <a:cs typeface="SimSun"/>
              </a:rPr>
              <a:t>讨论一下西贝尔斯一家人的经历</a:t>
            </a:r>
          </a:p>
          <a:p>
            <a:pPr marL="1377950" lvl="1" indent="-51435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defRPr/>
            </a:pPr>
            <a:r>
              <a:rPr dirty="0">
                <a:latin typeface="SimSun"/>
                <a:cs typeface="SimSun"/>
              </a:rPr>
              <a:t>他们的故事让您有何感受？</a:t>
            </a:r>
          </a:p>
          <a:p>
            <a:pPr marL="1377950" lvl="1" indent="-51435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defRPr/>
            </a:pPr>
            <a:r>
              <a:rPr dirty="0">
                <a:latin typeface="SimSun"/>
                <a:cs typeface="SimSun"/>
              </a:rPr>
              <a:t>可能会有何不同？</a:t>
            </a:r>
          </a:p>
          <a:p>
            <a:pPr marL="1377950" lvl="1" indent="-51435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None/>
              <a:defRPr/>
            </a:pPr>
            <a:endParaRPr lang="zh-CN" sz="1000" dirty="0"/>
          </a:p>
          <a:p>
            <a:pPr marL="1377950" indent="-514350" eaLnBrk="1" fontAlgn="auto" hangingPunct="1">
              <a:spcAft>
                <a:spcPts val="0"/>
              </a:spcAft>
              <a:buClr>
                <a:schemeClr val="accent6"/>
              </a:buClr>
              <a:buNone/>
              <a:defRPr/>
            </a:pPr>
            <a:r>
              <a:rPr lang="en-US" sz="3000" dirty="0">
                <a:latin typeface="SimSun"/>
                <a:cs typeface="SimSun"/>
              </a:rPr>
              <a:t>讨论一下哈拉米略一家人的经历</a:t>
            </a:r>
          </a:p>
          <a:p>
            <a:pPr marL="1377950" lvl="1" indent="-51435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defRPr/>
            </a:pPr>
            <a:r>
              <a:rPr dirty="0">
                <a:latin typeface="SimSun"/>
                <a:cs typeface="SimSun"/>
              </a:rPr>
              <a:t>在他们的证词中，什么关键词语让您印象深刻？</a:t>
            </a:r>
          </a:p>
          <a:p>
            <a:pPr marL="1377950" lvl="1" indent="-51435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defRPr/>
            </a:pPr>
            <a:r>
              <a:rPr dirty="0">
                <a:latin typeface="SimSun"/>
                <a:cs typeface="SimSun"/>
              </a:rPr>
              <a:t>他们的经历如何不同？</a:t>
            </a:r>
          </a:p>
        </p:txBody>
      </p:sp>
    </p:spTree>
    <p:extLst>
      <p:ext uri="{BB962C8B-B14F-4D97-AF65-F5344CB8AC3E}">
        <p14:creationId xmlns:p14="http://schemas.microsoft.com/office/powerpoint/2010/main" val="64737166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066800"/>
            <a:ext cx="8001000" cy="4983163"/>
          </a:xfrm>
        </p:spPr>
        <p:txBody>
          <a:bodyPr rtlCol="0">
            <a:normAutofit/>
          </a:bodyPr>
          <a:lstStyle/>
          <a:p>
            <a:pPr marL="514350" indent="-514350" algn="ctr" eaLnBrk="1" fontAlgn="auto" hangingPunct="1">
              <a:spcAft>
                <a:spcPts val="0"/>
              </a:spcAft>
              <a:buClr>
                <a:schemeClr val="accent6"/>
              </a:buClr>
              <a:buNone/>
              <a:defRPr/>
            </a:pPr>
            <a:endParaRPr lang="zh-CN" dirty="0"/>
          </a:p>
          <a:p>
            <a:pPr marL="514350" indent="-514350" algn="ctr" eaLnBrk="1" fontAlgn="auto" hangingPunct="1">
              <a:spcAft>
                <a:spcPts val="0"/>
              </a:spcAft>
              <a:buClr>
                <a:schemeClr val="accent6"/>
              </a:buClr>
              <a:buNone/>
              <a:defRPr/>
            </a:pPr>
            <a:r>
              <a:rPr b="1" dirty="0">
                <a:latin typeface="SimSun"/>
                <a:cs typeface="SimSun"/>
              </a:rPr>
              <a:t>您</a:t>
            </a:r>
            <a:r>
              <a:rPr dirty="0">
                <a:latin typeface="SimSun"/>
                <a:cs typeface="SimSun"/>
              </a:rPr>
              <a:t>希望自己属于哪个教会？</a:t>
            </a:r>
          </a:p>
          <a:p>
            <a:pPr marL="514350" indent="-514350" algn="ctr" eaLnBrk="1" fontAlgn="auto" hangingPunct="1">
              <a:spcAft>
                <a:spcPts val="0"/>
              </a:spcAft>
              <a:buClr>
                <a:schemeClr val="accent6"/>
              </a:buClr>
              <a:buNone/>
              <a:defRPr/>
            </a:pPr>
            <a:endParaRPr lang="zh-CN" dirty="0"/>
          </a:p>
          <a:p>
            <a:pPr marL="514350" indent="-514350" algn="ctr" eaLnBrk="1" fontAlgn="auto" hangingPunct="1">
              <a:spcAft>
                <a:spcPts val="0"/>
              </a:spcAft>
              <a:buClr>
                <a:schemeClr val="accent6"/>
              </a:buClr>
              <a:buNone/>
              <a:defRPr/>
            </a:pPr>
            <a:r>
              <a:rPr lang="en-US" dirty="0">
                <a:latin typeface="SimSun"/>
                <a:cs typeface="SimSun"/>
              </a:rPr>
              <a:t>				</a:t>
            </a:r>
            <a:r>
              <a:rPr dirty="0">
                <a:latin typeface="SimSun"/>
                <a:cs typeface="SimSun"/>
              </a:rPr>
              <a:t>            哪个教会    </a:t>
            </a:r>
            <a:r>
              <a:rPr lang="en-US" dirty="0">
                <a:latin typeface="SimSun"/>
                <a:cs typeface="SimSun"/>
              </a:rPr>
              <a:t>				</a:t>
            </a:r>
            <a:r>
              <a:rPr dirty="0">
                <a:latin typeface="SimSun"/>
                <a:cs typeface="SimSun"/>
              </a:rPr>
              <a:t>         践行了</a:t>
            </a:r>
            <a:r>
              <a:rPr lang="en-US" i="1" dirty="0">
                <a:latin typeface="SimSun"/>
                <a:cs typeface="SimSun"/>
              </a:rPr>
              <a:t>Koinonia？</a:t>
            </a:r>
            <a:endParaRPr lang="zh-CN" dirty="0"/>
          </a:p>
        </p:txBody>
      </p:sp>
      <p:pic>
        <p:nvPicPr>
          <p:cNvPr id="1026" name="Picture 2" descr="http://www.joniandfriends.org/static/photo_gallery/Family_Retreat17_jpg_500x500_max_q8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200" y="2819400"/>
            <a:ext cx="2590800" cy="3198519"/>
          </a:xfrm>
          <a:prstGeom prst="rect">
            <a:avLst/>
          </a:prstGeom>
          <a:noFill/>
          <a:ln w="28575">
            <a:solidFill>
              <a:schemeClr val="bg1"/>
            </a:solidFill>
          </a:ln>
          <a:effectLst>
            <a:glow rad="139700">
              <a:schemeClr val="tx1">
                <a:lumMod val="85000"/>
                <a:lumOff val="1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392695190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2" name="Title 1"/>
          <p:cNvSpPr>
            <a:spLocks noGrp="1"/>
          </p:cNvSpPr>
          <p:nvPr>
            <p:ph type="title"/>
          </p:nvPr>
        </p:nvSpPr>
        <p:spPr>
          <a:xfrm>
            <a:off x="0" y="1371600"/>
            <a:ext cx="9144000" cy="1143000"/>
          </a:xfrm>
        </p:spPr>
        <p:txBody>
          <a:bodyPr/>
          <a:lstStyle/>
          <a:p>
            <a:pPr eaLnBrk="1" hangingPunct="1"/>
            <a:r>
              <a:rPr lang="en-US" sz="4000" b="1" dirty="0">
                <a:latin typeface="SimSun"/>
                <a:cs typeface="SimSun"/>
              </a:rPr>
              <a:t>今天，</a:t>
            </a:r>
            <a:r>
              <a:rPr lang="en-US" sz="4000" b="1" i="1" dirty="0">
                <a:ln>
                  <a:solidFill>
                    <a:schemeClr val="tx1"/>
                  </a:solidFill>
                </a:ln>
                <a:solidFill>
                  <a:schemeClr val="accent6"/>
                </a:solidFill>
                <a:latin typeface="SimSun"/>
                <a:cs typeface="SimSun"/>
              </a:rPr>
              <a:t>您的</a:t>
            </a:r>
            <a:r>
              <a:rPr lang="en-US" sz="4000" b="1" dirty="0">
                <a:latin typeface="SimSun"/>
                <a:cs typeface="SimSun"/>
              </a:rPr>
              <a:t> 教会在哪？</a:t>
            </a:r>
          </a:p>
        </p:txBody>
      </p:sp>
      <p:sp>
        <p:nvSpPr>
          <p:cNvPr id="15363" name="Content Placeholder 2"/>
          <p:cNvSpPr>
            <a:spLocks noGrp="1"/>
          </p:cNvSpPr>
          <p:nvPr>
            <p:ph idx="1"/>
          </p:nvPr>
        </p:nvSpPr>
        <p:spPr>
          <a:xfrm>
            <a:off x="457200" y="2408237"/>
            <a:ext cx="8229600" cy="4525963"/>
          </a:xfrm>
        </p:spPr>
        <p:txBody>
          <a:bodyPr/>
          <a:lstStyle/>
          <a:p>
            <a:pPr algn="ctr" eaLnBrk="1" hangingPunct="1">
              <a:buFont typeface="Arial" charset="0"/>
              <a:buNone/>
            </a:pPr>
            <a:endParaRPr lang="zh-CN" i="1" dirty="0"/>
          </a:p>
          <a:p>
            <a:pPr algn="ctr" eaLnBrk="1" hangingPunct="1">
              <a:buFont typeface="Arial" charset="0"/>
              <a:buNone/>
            </a:pPr>
            <a:r>
              <a:rPr lang="en-US" i="1" dirty="0">
                <a:latin typeface="SimSun"/>
                <a:cs typeface="SimSun"/>
              </a:rPr>
              <a:t>若一个肢体受苦，所有的肢体就一同受苦；若一个肢体得荣耀，所有的肢体就一同快乐。</a:t>
            </a:r>
          </a:p>
          <a:p>
            <a:pPr algn="ctr" eaLnBrk="1" hangingPunct="1">
              <a:buFont typeface="Arial" charset="0"/>
              <a:buNone/>
            </a:pPr>
            <a:r>
              <a:rPr lang="en-US" sz="2400" dirty="0">
                <a:solidFill>
                  <a:schemeClr val="accent6"/>
                </a:solidFill>
                <a:latin typeface="SimSun"/>
                <a:cs typeface="SimSun"/>
              </a:rPr>
              <a:t>哥林多前书12章26</a:t>
            </a:r>
          </a:p>
          <a:p>
            <a:pPr algn="ctr" eaLnBrk="1" hangingPunct="1">
              <a:buFont typeface="Arial" charset="0"/>
              <a:buNone/>
            </a:pPr>
            <a:endParaRPr lang="zh-CN" sz="2400" dirty="0"/>
          </a:p>
          <a:p>
            <a:pPr algn="ctr" eaLnBrk="1" hangingPunct="1">
              <a:buFont typeface="Arial" charset="0"/>
              <a:buNone/>
            </a:pPr>
            <a:r>
              <a:rPr dirty="0">
                <a:latin typeface="SimSun"/>
                <a:cs typeface="SimSun"/>
              </a:rPr>
              <a:t>在您的教会事奉残疾人时，仿效了使徒行传2章42-47行事吗？ </a:t>
            </a:r>
          </a:p>
          <a:p>
            <a:pPr algn="ctr" eaLnBrk="1" hangingPunct="1">
              <a:buFont typeface="Arial" charset="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3471797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7669036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5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635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0" name="TextBox 3"/>
          <p:cNvSpPr txBox="1">
            <a:spLocks noChangeArrowheads="1"/>
          </p:cNvSpPr>
          <p:nvPr/>
        </p:nvSpPr>
        <p:spPr bwMode="auto">
          <a:xfrm>
            <a:off x="746975" y="1568708"/>
            <a:ext cx="7662930" cy="48320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endParaRPr lang="zh-CN" sz="2000" b="1" dirty="0">
              <a:latin typeface="SimSun"/>
            </a:endParaRPr>
          </a:p>
          <a:p>
            <a:pPr algn="ctr"/>
            <a:r>
              <a:rPr lang="en-US" sz="4800" cap="all" dirty="0">
                <a:solidFill>
                  <a:schemeClr val="accent6"/>
                </a:solidFill>
                <a:latin typeface="SimSun"/>
                <a:cs typeface="SimSun"/>
              </a:rPr>
              <a:t>第三节</a:t>
            </a:r>
          </a:p>
          <a:p>
            <a:pPr algn="ctr"/>
            <a:endParaRPr lang="zh-CN" sz="2000" b="1" dirty="0">
              <a:latin typeface="SimSun"/>
            </a:endParaRPr>
          </a:p>
          <a:p>
            <a:pPr algn="ctr"/>
            <a:endParaRPr lang="zh-CN" sz="1000" b="1" dirty="0">
              <a:latin typeface="SimSun"/>
            </a:endParaRPr>
          </a:p>
          <a:p>
            <a:pPr algn="ctr"/>
            <a:r>
              <a:rPr lang="en-US" sz="4800" b="1" dirty="0">
                <a:latin typeface="SimSun"/>
                <a:cs typeface="SimSun"/>
              </a:rPr>
              <a:t>如何在教会开始事奉残疾人</a:t>
            </a:r>
          </a:p>
          <a:p>
            <a:pPr algn="ctr"/>
            <a:endParaRPr lang="zh-CN" sz="2800" b="1" dirty="0">
              <a:latin typeface="SimSun"/>
            </a:endParaRPr>
          </a:p>
          <a:p>
            <a:pPr algn="ctr"/>
            <a:endParaRPr lang="zh-CN" sz="5400" b="1" dirty="0"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50800" dist="50800" dir="5400000" algn="ctr" rotWithShape="0">
                  <a:schemeClr val="accent6"/>
                </a:outerShdw>
              </a:effectLst>
              <a:latin typeface="SimSun"/>
            </a:endParaRPr>
          </a:p>
          <a:p>
            <a:pPr algn="ctr"/>
            <a:endParaRPr lang="zh-CN" sz="3200" dirty="0">
              <a:latin typeface="SimSun"/>
            </a:endParaRPr>
          </a:p>
        </p:txBody>
      </p:sp>
    </p:spTree>
    <p:extLst>
      <p:ext uri="{BB962C8B-B14F-4D97-AF65-F5344CB8AC3E}">
        <p14:creationId xmlns:p14="http://schemas.microsoft.com/office/powerpoint/2010/main" val="75484095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5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635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3"/>
          <p:cNvSpPr txBox="1">
            <a:spLocks noChangeArrowheads="1"/>
          </p:cNvSpPr>
          <p:nvPr/>
        </p:nvSpPr>
        <p:spPr bwMode="auto">
          <a:xfrm>
            <a:off x="426076" y="1216997"/>
            <a:ext cx="8641724" cy="37548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dirty="0">
                <a:latin typeface="SimSun"/>
                <a:cs typeface="SimSun"/>
              </a:rPr>
              <a:t>  </a:t>
            </a:r>
          </a:p>
          <a:p>
            <a:pPr marL="1028700" lvl="1" indent="-571500">
              <a:spcBef>
                <a:spcPts val="1800"/>
              </a:spcBef>
              <a:buClr>
                <a:schemeClr val="accent6"/>
              </a:buClr>
              <a:buSzPct val="120000"/>
              <a:buFont typeface="+mj-lt"/>
              <a:buAutoNum type="romanUcPeriod"/>
            </a:pPr>
            <a:r>
              <a:rPr lang="en-US" sz="3200" dirty="0">
                <a:latin typeface="SimSun"/>
                <a:cs typeface="SimSun"/>
              </a:rPr>
              <a:t>解决有关事奉残疾人的疑问</a:t>
            </a:r>
          </a:p>
          <a:p>
            <a:pPr marL="1028700" lvl="1" indent="-571500">
              <a:spcBef>
                <a:spcPts val="1800"/>
              </a:spcBef>
              <a:buClr>
                <a:schemeClr val="accent6"/>
              </a:buClr>
              <a:buSzPct val="120000"/>
              <a:buFont typeface="+mj-lt"/>
              <a:buAutoNum type="romanUcPeriod"/>
            </a:pPr>
            <a:r>
              <a:rPr lang="en-US" sz="3200" dirty="0">
                <a:latin typeface="SimSun"/>
                <a:cs typeface="SimSun"/>
              </a:rPr>
              <a:t>万物盛衰皆取决于领导力</a:t>
            </a:r>
          </a:p>
          <a:p>
            <a:pPr marL="1028700" lvl="1" indent="-571500">
              <a:spcBef>
                <a:spcPts val="1800"/>
              </a:spcBef>
              <a:buClr>
                <a:schemeClr val="accent6"/>
              </a:buClr>
              <a:buSzPct val="120000"/>
              <a:buFont typeface="+mj-lt"/>
              <a:buAutoNum type="romanUcPeriod"/>
            </a:pPr>
            <a:r>
              <a:rPr lang="en-US" sz="3200" dirty="0">
                <a:latin typeface="SimSun"/>
                <a:cs typeface="SimSun"/>
              </a:rPr>
              <a:t>成为爱护残疾人的教会的10个实用建议</a:t>
            </a:r>
          </a:p>
          <a:p>
            <a:pPr marL="1028700" lvl="1" indent="-571500">
              <a:spcBef>
                <a:spcPts val="1800"/>
              </a:spcBef>
              <a:buClr>
                <a:schemeClr val="accent6"/>
              </a:buClr>
              <a:buSzPct val="120000"/>
              <a:buFont typeface="+mj-lt"/>
              <a:buAutoNum type="romanUcPeriod"/>
            </a:pPr>
            <a:r>
              <a:rPr lang="en-US" sz="3200" dirty="0">
                <a:latin typeface="SimSun"/>
                <a:cs typeface="SimSun"/>
              </a:rPr>
              <a:t> 广泛包容</a:t>
            </a:r>
            <a:endParaRPr lang="zh-CN" sz="3200" dirty="0">
              <a:latin typeface="SimSun"/>
            </a:endParaRPr>
          </a:p>
          <a:p>
            <a:pPr algn="ctr"/>
            <a:endParaRPr lang="zh-CN" sz="3200" dirty="0">
              <a:latin typeface="SimSun"/>
            </a:endParaRPr>
          </a:p>
        </p:txBody>
      </p:sp>
    </p:spTree>
    <p:extLst>
      <p:ext uri="{BB962C8B-B14F-4D97-AF65-F5344CB8AC3E}">
        <p14:creationId xmlns:p14="http://schemas.microsoft.com/office/powerpoint/2010/main" val="104537538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4" name="Title 1"/>
          <p:cNvSpPr>
            <a:spLocks noGrp="1"/>
          </p:cNvSpPr>
          <p:nvPr>
            <p:ph type="title"/>
          </p:nvPr>
        </p:nvSpPr>
        <p:spPr>
          <a:xfrm>
            <a:off x="0" y="1447800"/>
            <a:ext cx="9144000" cy="1143000"/>
          </a:xfrm>
        </p:spPr>
        <p:txBody>
          <a:bodyPr/>
          <a:lstStyle/>
          <a:p>
            <a:pPr eaLnBrk="1" hangingPunct="1"/>
            <a:r>
              <a:rPr lang="en-US" sz="4000" b="1" dirty="0">
                <a:latin typeface="SimSun"/>
                <a:cs typeface="SimSun"/>
              </a:rPr>
              <a:t>事奉残疾人的目标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713037"/>
            <a:ext cx="8229600" cy="4525963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Clr>
                <a:schemeClr val="accent6"/>
              </a:buClr>
              <a:buFont typeface="Arial" pitchFamily="34" charset="0"/>
              <a:buChar char="•"/>
              <a:defRPr/>
            </a:pP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SimSun"/>
                <a:cs typeface="SimSun"/>
              </a:rPr>
              <a:t>打开大门，与残疾之人分享福音。</a:t>
            </a:r>
          </a:p>
          <a:p>
            <a:pPr eaLnBrk="1" fontAlgn="auto" hangingPunct="1">
              <a:spcAft>
                <a:spcPts val="0"/>
              </a:spcAft>
              <a:buClr>
                <a:schemeClr val="accent6"/>
              </a:buClr>
              <a:buFont typeface="Arial" pitchFamily="34" charset="0"/>
              <a:buChar char="•"/>
              <a:defRPr/>
            </a:pP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SimSun"/>
                <a:cs typeface="SimSun"/>
              </a:rPr>
              <a:t>让残疾之人融入教会生活，给予他们为上帝服务的机会。</a:t>
            </a:r>
          </a:p>
          <a:p>
            <a:pPr eaLnBrk="1" fontAlgn="auto" hangingPunct="1">
              <a:spcAft>
                <a:spcPts val="0"/>
              </a:spcAft>
              <a:buClr>
                <a:schemeClr val="accent6"/>
              </a:buClr>
              <a:buFont typeface="Arial" pitchFamily="34" charset="0"/>
              <a:buChar char="•"/>
              <a:defRPr/>
            </a:pP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SimSun"/>
                <a:cs typeface="SimSun"/>
              </a:rPr>
              <a:t>让教会作为满足残疾人精神上、物质上和社会上需求的社区的见证人与榜样。</a:t>
            </a:r>
            <a:endParaRPr lang="zh-CN" sz="2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29851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2" name="Title 1"/>
          <p:cNvSpPr>
            <a:spLocks noGrp="1"/>
          </p:cNvSpPr>
          <p:nvPr>
            <p:ph type="title"/>
          </p:nvPr>
        </p:nvSpPr>
        <p:spPr>
          <a:xfrm>
            <a:off x="0" y="1600200"/>
            <a:ext cx="9144000" cy="1143000"/>
          </a:xfrm>
        </p:spPr>
        <p:txBody>
          <a:bodyPr/>
          <a:lstStyle/>
          <a:p>
            <a:pPr eaLnBrk="1" hangingPunct="1"/>
            <a:r>
              <a:rPr b="1" dirty="0">
                <a:latin typeface="SimSun"/>
                <a:cs typeface="SimSun"/>
              </a:rPr>
              <a:t>《路加福音》和《使徒行传》中找到了弥赛亚预言</a:t>
            </a:r>
          </a:p>
        </p:txBody>
      </p:sp>
      <p:sp>
        <p:nvSpPr>
          <p:cNvPr id="5123" name="Content Placeholder 2"/>
          <p:cNvSpPr>
            <a:spLocks noGrp="1"/>
          </p:cNvSpPr>
          <p:nvPr>
            <p:ph idx="1"/>
          </p:nvPr>
        </p:nvSpPr>
        <p:spPr>
          <a:xfrm>
            <a:off x="457200" y="3170237"/>
            <a:ext cx="8229600" cy="3611563"/>
          </a:xfrm>
        </p:spPr>
        <p:txBody>
          <a:bodyPr/>
          <a:lstStyle/>
          <a:p>
            <a:pPr algn="ctr" eaLnBrk="1" hangingPunct="1">
              <a:spcBef>
                <a:spcPts val="0"/>
              </a:spcBef>
              <a:buFont typeface="Arial" charset="0"/>
              <a:buNone/>
            </a:pPr>
            <a:r>
              <a:rPr dirty="0">
                <a:latin typeface="SimSun"/>
                <a:cs typeface="SimSun"/>
              </a:rPr>
              <a:t>有</a:t>
            </a:r>
            <a:r>
              <a:rPr lang="en-US" dirty="0">
                <a:solidFill>
                  <a:schemeClr val="accent6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  <a:latin typeface="SimSun"/>
                <a:cs typeface="SimSun"/>
              </a:rPr>
              <a:t>32</a:t>
            </a:r>
            <a:r>
              <a:rPr dirty="0">
                <a:latin typeface="SimSun"/>
                <a:cs typeface="SimSun"/>
              </a:rPr>
              <a:t>次提到了弥赛亚预言</a:t>
            </a:r>
          </a:p>
          <a:p>
            <a:pPr algn="ctr" eaLnBrk="1" hangingPunct="1">
              <a:spcBef>
                <a:spcPts val="0"/>
              </a:spcBef>
              <a:buFont typeface="Arial" charset="0"/>
              <a:buNone/>
            </a:pPr>
            <a:endParaRPr lang="zh-CN" sz="1600" dirty="0"/>
          </a:p>
          <a:p>
            <a:pPr algn="ctr" eaLnBrk="1" hangingPunct="1">
              <a:spcBef>
                <a:spcPts val="0"/>
              </a:spcBef>
              <a:buFont typeface="Arial" charset="0"/>
              <a:buNone/>
            </a:pPr>
            <a:r>
              <a:rPr dirty="0">
                <a:latin typeface="SimSun"/>
                <a:cs typeface="SimSun"/>
              </a:rPr>
              <a:t>展现了基督在</a:t>
            </a:r>
            <a:r>
              <a:rPr lang="zh-CN" altLang="en-US" dirty="0">
                <a:latin typeface="SimSun"/>
                <a:cs typeface="SimSun"/>
              </a:rPr>
              <a:t>事奉</a:t>
            </a:r>
            <a:r>
              <a:rPr dirty="0">
                <a:latin typeface="SimSun"/>
                <a:cs typeface="SimSun"/>
              </a:rPr>
              <a:t>期间对以下人群所作的事迹：</a:t>
            </a:r>
          </a:p>
          <a:p>
            <a:pPr lvl="7">
              <a:buClr>
                <a:schemeClr val="accent6"/>
              </a:buClr>
            </a:pPr>
            <a:r>
              <a:rPr lang="en-US" sz="2800" dirty="0">
                <a:latin typeface="SimSun"/>
                <a:cs typeface="SimSun"/>
              </a:rPr>
              <a:t>异教徒</a:t>
            </a:r>
          </a:p>
          <a:p>
            <a:pPr lvl="7">
              <a:buClr>
                <a:schemeClr val="accent6"/>
              </a:buClr>
            </a:pPr>
            <a:r>
              <a:rPr lang="en-US" sz="2800" dirty="0">
                <a:latin typeface="SimSun"/>
                <a:cs typeface="SimSun"/>
              </a:rPr>
              <a:t>残缺之人</a:t>
            </a:r>
          </a:p>
          <a:p>
            <a:pPr lvl="7">
              <a:buClr>
                <a:schemeClr val="accent6"/>
              </a:buClr>
            </a:pPr>
            <a:r>
              <a:rPr lang="en-US" sz="2800" dirty="0">
                <a:latin typeface="SimSun"/>
                <a:cs typeface="SimSun"/>
              </a:rPr>
              <a:t>放逐之人</a:t>
            </a:r>
            <a:endParaRPr lang="zh-CN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2" name="Title 1"/>
          <p:cNvSpPr>
            <a:spLocks noGrp="1"/>
          </p:cNvSpPr>
          <p:nvPr>
            <p:ph type="title"/>
          </p:nvPr>
        </p:nvSpPr>
        <p:spPr>
          <a:xfrm>
            <a:off x="0" y="1371600"/>
            <a:ext cx="9144000" cy="1143000"/>
          </a:xfrm>
        </p:spPr>
        <p:txBody>
          <a:bodyPr/>
          <a:lstStyle/>
          <a:p>
            <a:pPr eaLnBrk="1" hangingPunct="1"/>
            <a:r>
              <a:rPr lang="en-US" sz="4000" b="1" dirty="0">
                <a:latin typeface="SimSun"/>
                <a:cs typeface="SimSun"/>
              </a:rPr>
              <a:t>解决有关事奉残疾人的疑问</a:t>
            </a:r>
          </a:p>
        </p:txBody>
      </p:sp>
      <p:pic>
        <p:nvPicPr>
          <p:cNvPr id="5123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914400" y="2971800"/>
            <a:ext cx="2230934" cy="31337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125" name="TextBox 5"/>
          <p:cNvSpPr txBox="1">
            <a:spLocks noChangeArrowheads="1"/>
          </p:cNvSpPr>
          <p:nvPr/>
        </p:nvSpPr>
        <p:spPr bwMode="auto">
          <a:xfrm>
            <a:off x="3200400" y="3113544"/>
            <a:ext cx="5562600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2800" dirty="0">
                <a:latin typeface="SimSun"/>
                <a:cs typeface="SimSun"/>
              </a:rPr>
              <a:t>上帝的爱与慈悲</a:t>
            </a:r>
          </a:p>
          <a:p>
            <a:pPr algn="ctr"/>
            <a:r>
              <a:rPr lang="en-US" sz="2800" dirty="0">
                <a:latin typeface="SimSun"/>
                <a:cs typeface="SimSun"/>
              </a:rPr>
              <a:t>让基督徒们能够深入所在社区；</a:t>
            </a:r>
          </a:p>
          <a:p>
            <a:pPr algn="ctr"/>
            <a:r>
              <a:rPr lang="en-US" sz="2800" dirty="0">
                <a:latin typeface="SimSun"/>
                <a:cs typeface="SimSun"/>
              </a:rPr>
              <a:t>据估计，大约有</a:t>
            </a:r>
            <a:r>
              <a:rPr lang="en-US" sz="2800" b="1" dirty="0">
                <a:effectLst>
                  <a:outerShdw blurRad="50800" dist="50800" dir="5400000" algn="ctr" rotWithShape="0">
                    <a:schemeClr val="accent6"/>
                  </a:outerShdw>
                </a:effectLst>
                <a:latin typeface="SimSun"/>
                <a:cs typeface="SimSun"/>
              </a:rPr>
              <a:t>20%</a:t>
            </a:r>
            <a:r>
              <a:rPr lang="en-US" sz="2800" dirty="0">
                <a:latin typeface="SimSun"/>
                <a:cs typeface="SimSun"/>
              </a:rPr>
              <a:t>的邻居都在某种程度上受到残疾的影响。</a:t>
            </a:r>
          </a:p>
          <a:p>
            <a:pPr algn="ctr"/>
            <a:endParaRPr lang="zh-CN" sz="2800" dirty="0">
              <a:latin typeface="SimSun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28600" y="6248400"/>
            <a:ext cx="4876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天父之家：欢迎与包容受残疾影响的人和家庭</a:t>
            </a:r>
          </a:p>
        </p:txBody>
      </p:sp>
    </p:spTree>
    <p:extLst>
      <p:ext uri="{BB962C8B-B14F-4D97-AF65-F5344CB8AC3E}">
        <p14:creationId xmlns:p14="http://schemas.microsoft.com/office/powerpoint/2010/main" val="286049582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6" name="Title 1"/>
          <p:cNvSpPr>
            <a:spLocks noGrp="1"/>
          </p:cNvSpPr>
          <p:nvPr>
            <p:ph type="title"/>
          </p:nvPr>
        </p:nvSpPr>
        <p:spPr>
          <a:xfrm>
            <a:off x="0" y="1219200"/>
            <a:ext cx="9144000" cy="1143000"/>
          </a:xfrm>
        </p:spPr>
        <p:txBody>
          <a:bodyPr/>
          <a:lstStyle/>
          <a:p>
            <a:pPr eaLnBrk="1" hangingPunct="1"/>
            <a:r>
              <a:rPr lang="en-US" sz="4000" b="1" dirty="0">
                <a:latin typeface="SimSun"/>
                <a:cs typeface="SimSun"/>
              </a:rPr>
              <a:t>从信服转向行动</a:t>
            </a:r>
          </a:p>
        </p:txBody>
      </p:sp>
      <p:pic>
        <p:nvPicPr>
          <p:cNvPr id="6147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609600" y="2332037"/>
            <a:ext cx="6864350" cy="4525963"/>
          </a:xfrm>
        </p:spPr>
      </p:pic>
      <p:sp>
        <p:nvSpPr>
          <p:cNvPr id="5" name="矩形 4"/>
          <p:cNvSpPr/>
          <p:nvPr/>
        </p:nvSpPr>
        <p:spPr>
          <a:xfrm>
            <a:off x="-457200" y="2438400"/>
            <a:ext cx="4572000" cy="289310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altLang="zh-CN" sz="1400" dirty="0"/>
              <a:t>4. </a:t>
            </a:r>
            <a:r>
              <a:rPr lang="zh-CN" altLang="en-US" sz="1400" dirty="0"/>
              <a:t>行动</a:t>
            </a:r>
          </a:p>
          <a:p>
            <a:pPr algn="ctr"/>
            <a:r>
              <a:rPr lang="zh-CN" altLang="en-US" sz="1400" dirty="0"/>
              <a:t>教会承认并支持对残疾人的特殊需求事奉，并且这是教会的愿景和使命的有机组成部分。</a:t>
            </a:r>
          </a:p>
          <a:p>
            <a:pPr algn="ctr"/>
            <a:endParaRPr lang="zh-CN" altLang="en-US" sz="1400" dirty="0"/>
          </a:p>
          <a:p>
            <a:pPr algn="ctr"/>
            <a:r>
              <a:rPr lang="en-US" altLang="zh-CN" sz="1400" dirty="0"/>
              <a:t>3.</a:t>
            </a:r>
            <a:r>
              <a:rPr lang="zh-CN" altLang="en-US" sz="1400" dirty="0"/>
              <a:t>主人公身份</a:t>
            </a:r>
          </a:p>
          <a:p>
            <a:pPr algn="ctr"/>
            <a:r>
              <a:rPr lang="zh-CN" altLang="en-US" sz="1400" dirty="0"/>
              <a:t>主人公身份正在形成。教会成员们正在从事特殊需求事奉。</a:t>
            </a:r>
          </a:p>
          <a:p>
            <a:pPr algn="ctr"/>
            <a:endParaRPr lang="zh-CN" altLang="en-US" sz="1400" dirty="0"/>
          </a:p>
          <a:p>
            <a:pPr algn="ctr"/>
            <a:r>
              <a:rPr lang="en-US" altLang="zh-CN" sz="1400" dirty="0"/>
              <a:t>2.</a:t>
            </a:r>
            <a:r>
              <a:rPr lang="zh-CN" altLang="en-US" sz="1400" dirty="0"/>
              <a:t>价值</a:t>
            </a:r>
          </a:p>
          <a:p>
            <a:pPr algn="ctr"/>
            <a:r>
              <a:rPr lang="zh-CN" altLang="en-US" sz="1400" dirty="0"/>
              <a:t>接触，服务与包容残疾人反映了我们教会的使命与价值。</a:t>
            </a:r>
          </a:p>
          <a:p>
            <a:pPr algn="ctr"/>
            <a:endParaRPr lang="zh-CN" altLang="en-US" sz="1400" dirty="0"/>
          </a:p>
          <a:p>
            <a:pPr algn="ctr"/>
            <a:r>
              <a:rPr lang="en-US" altLang="zh-CN" sz="1400" dirty="0"/>
              <a:t>1.</a:t>
            </a:r>
            <a:r>
              <a:rPr lang="zh-CN" altLang="en-US" sz="1400" dirty="0"/>
              <a:t>信服</a:t>
            </a:r>
          </a:p>
          <a:p>
            <a:pPr algn="ctr"/>
            <a:r>
              <a:rPr lang="zh-CN" altLang="en-US" sz="1400" dirty="0"/>
              <a:t>有些教会会有一个残疾人团体，但我们教会没有。</a:t>
            </a:r>
          </a:p>
        </p:txBody>
      </p:sp>
    </p:spTree>
    <p:extLst>
      <p:ext uri="{BB962C8B-B14F-4D97-AF65-F5344CB8AC3E}">
        <p14:creationId xmlns:p14="http://schemas.microsoft.com/office/powerpoint/2010/main" val="343742984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0" name="Title 1"/>
          <p:cNvSpPr>
            <a:spLocks noGrp="1"/>
          </p:cNvSpPr>
          <p:nvPr>
            <p:ph type="title"/>
          </p:nvPr>
        </p:nvSpPr>
        <p:spPr>
          <a:xfrm>
            <a:off x="0" y="1219200"/>
            <a:ext cx="9144000" cy="1143000"/>
          </a:xfrm>
        </p:spPr>
        <p:txBody>
          <a:bodyPr/>
          <a:lstStyle/>
          <a:p>
            <a:pPr eaLnBrk="1" hangingPunct="1"/>
            <a:r>
              <a:rPr lang="en-US" sz="4000" b="1" dirty="0">
                <a:latin typeface="SimSun"/>
                <a:cs typeface="SimSun"/>
              </a:rPr>
              <a:t>参与行动的障碍</a:t>
            </a:r>
          </a:p>
        </p:txBody>
      </p:sp>
      <p:sp>
        <p:nvSpPr>
          <p:cNvPr id="7171" name="Content Placeholder 2"/>
          <p:cNvSpPr>
            <a:spLocks noGrp="1"/>
          </p:cNvSpPr>
          <p:nvPr>
            <p:ph idx="1"/>
          </p:nvPr>
        </p:nvSpPr>
        <p:spPr>
          <a:xfrm>
            <a:off x="1295400" y="2819400"/>
            <a:ext cx="8229600" cy="3581400"/>
          </a:xfrm>
        </p:spPr>
        <p:txBody>
          <a:bodyPr/>
          <a:lstStyle/>
          <a:p>
            <a:pPr marL="514350" indent="-514350" eaLnBrk="1" hangingPunct="1">
              <a:buClr>
                <a:schemeClr val="accent6"/>
              </a:buClr>
              <a:buFont typeface="Calibri" pitchFamily="34" charset="0"/>
              <a:buAutoNum type="arabicPeriod"/>
            </a:pPr>
            <a:r>
              <a:rPr lang="en-US" sz="3000" dirty="0">
                <a:latin typeface="SimSun"/>
                <a:cs typeface="SimSun"/>
              </a:rPr>
              <a:t>结构上的障碍</a:t>
            </a:r>
          </a:p>
          <a:p>
            <a:pPr marL="514350" indent="-514350" eaLnBrk="1" hangingPunct="1">
              <a:buClr>
                <a:schemeClr val="accent6"/>
              </a:buClr>
              <a:buFont typeface="Calibri" pitchFamily="34" charset="0"/>
              <a:buAutoNum type="arabicPeriod"/>
            </a:pPr>
            <a:r>
              <a:rPr lang="en-US" sz="3000" dirty="0">
                <a:latin typeface="SimSun"/>
                <a:cs typeface="SimSun"/>
              </a:rPr>
              <a:t>态度上的障碍</a:t>
            </a:r>
          </a:p>
          <a:p>
            <a:pPr marL="514350" indent="-514350" eaLnBrk="1" hangingPunct="1">
              <a:buClr>
                <a:schemeClr val="accent6"/>
              </a:buClr>
              <a:buFont typeface="Calibri" pitchFamily="34" charset="0"/>
              <a:buAutoNum type="arabicPeriod"/>
            </a:pPr>
            <a:r>
              <a:rPr lang="en-US" sz="3000" dirty="0">
                <a:latin typeface="SimSun"/>
                <a:cs typeface="SimSun"/>
              </a:rPr>
              <a:t>神学上的障碍</a:t>
            </a:r>
          </a:p>
          <a:p>
            <a:pPr marL="514350" indent="-514350" eaLnBrk="1" hangingPunct="1">
              <a:buClr>
                <a:schemeClr val="accent6"/>
              </a:buClr>
              <a:buFont typeface="Calibri" pitchFamily="34" charset="0"/>
              <a:buAutoNum type="arabicPeriod"/>
            </a:pPr>
            <a:r>
              <a:rPr lang="en-US" sz="3000" dirty="0">
                <a:latin typeface="SimSun"/>
                <a:cs typeface="SimSun"/>
              </a:rPr>
              <a:t>沟通上的障碍</a:t>
            </a:r>
          </a:p>
          <a:p>
            <a:pPr marL="514350" indent="-514350" eaLnBrk="1" hangingPunct="1">
              <a:buClr>
                <a:schemeClr val="accent6"/>
              </a:buClr>
              <a:buFont typeface="Calibri" pitchFamily="34" charset="0"/>
              <a:buAutoNum type="arabicPeriod"/>
            </a:pPr>
            <a:r>
              <a:rPr lang="en-US" sz="3000" dirty="0">
                <a:latin typeface="SimSun"/>
                <a:cs typeface="SimSun"/>
              </a:rPr>
              <a:t>实际上的障碍</a:t>
            </a:r>
          </a:p>
          <a:p>
            <a:pPr marL="514350" indent="-514350" eaLnBrk="1" hangingPunct="1">
              <a:buClr>
                <a:schemeClr val="accent6"/>
              </a:buClr>
              <a:buFont typeface="Calibri" pitchFamily="34" charset="0"/>
              <a:buAutoNum type="arabicPeriod"/>
            </a:pPr>
            <a:r>
              <a:rPr lang="en-US" sz="3000" dirty="0">
                <a:latin typeface="SimSun"/>
                <a:cs typeface="SimSun"/>
              </a:rPr>
              <a:t>礼拜上的障碍</a:t>
            </a:r>
          </a:p>
        </p:txBody>
      </p:sp>
      <p:sp>
        <p:nvSpPr>
          <p:cNvPr id="7172" name="TextBox 3"/>
          <p:cNvSpPr txBox="1">
            <a:spLocks noChangeArrowheads="1"/>
          </p:cNvSpPr>
          <p:nvPr/>
        </p:nvSpPr>
        <p:spPr bwMode="auto">
          <a:xfrm>
            <a:off x="0" y="7086600"/>
            <a:ext cx="861060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400" dirty="0">
                <a:latin typeface="SimSun"/>
                <a:cs typeface="SimSun"/>
              </a:rPr>
              <a:t>“事奉残疾人很麻烦。上帝把残疾人丢到集会之中，就像一颗手雷将教会破坏的乱七八糟。但是这些被剥夺权利的家伙是教会中‘不可或缺的’一部分。”- Joni Eareckson Tada</a:t>
            </a:r>
          </a:p>
        </p:txBody>
      </p:sp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76800" y="3220259"/>
            <a:ext cx="3151187" cy="2570941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  <a:effectLst>
            <a:glow rad="139700">
              <a:schemeClr val="tx1">
                <a:lumMod val="65000"/>
                <a:lumOff val="3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176642477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4" name="Title 1"/>
          <p:cNvSpPr>
            <a:spLocks noGrp="1"/>
          </p:cNvSpPr>
          <p:nvPr>
            <p:ph type="title"/>
          </p:nvPr>
        </p:nvSpPr>
        <p:spPr>
          <a:xfrm>
            <a:off x="0" y="1524000"/>
            <a:ext cx="9144000" cy="1143000"/>
          </a:xfrm>
        </p:spPr>
        <p:txBody>
          <a:bodyPr/>
          <a:lstStyle/>
          <a:p>
            <a:pPr eaLnBrk="1" hangingPunct="1"/>
            <a:r>
              <a:rPr lang="en-US" sz="4000" b="1" dirty="0">
                <a:latin typeface="SimSun"/>
                <a:cs typeface="SimSun"/>
              </a:rPr>
              <a:t>万物盛衰皆取决于领导力</a:t>
            </a:r>
          </a:p>
        </p:txBody>
      </p:sp>
      <p:sp>
        <p:nvSpPr>
          <p:cNvPr id="8195" name="Content Placeholder 2"/>
          <p:cNvSpPr>
            <a:spLocks noGrp="1"/>
          </p:cNvSpPr>
          <p:nvPr>
            <p:ph idx="1"/>
          </p:nvPr>
        </p:nvSpPr>
        <p:spPr>
          <a:xfrm>
            <a:off x="1447800" y="3246437"/>
            <a:ext cx="7010400" cy="4525963"/>
          </a:xfrm>
        </p:spPr>
        <p:txBody>
          <a:bodyPr/>
          <a:lstStyle/>
          <a:p>
            <a:pPr marL="514350" indent="-514350" eaLnBrk="1" hangingPunct="1">
              <a:spcBef>
                <a:spcPts val="0"/>
              </a:spcBef>
              <a:buClr>
                <a:schemeClr val="accent6"/>
              </a:buClr>
              <a:buFont typeface="Arial" charset="0"/>
              <a:buAutoNum type="alphaUcPeriod"/>
            </a:pPr>
            <a:r>
              <a:rPr lang="en-US" sz="3000" dirty="0">
                <a:latin typeface="SimSun"/>
                <a:cs typeface="SimSun"/>
              </a:rPr>
              <a:t>事奉残疾人，没有“孤零零的主角”</a:t>
            </a:r>
          </a:p>
          <a:p>
            <a:pPr marL="514350" indent="-514350" eaLnBrk="1" hangingPunct="1">
              <a:spcBef>
                <a:spcPts val="0"/>
              </a:spcBef>
              <a:buClr>
                <a:schemeClr val="accent6"/>
              </a:buClr>
              <a:buFont typeface="Arial" charset="0"/>
              <a:buAutoNum type="alphaUcPeriod"/>
            </a:pPr>
            <a:r>
              <a:rPr lang="en-US" sz="3000" dirty="0">
                <a:latin typeface="SimSun"/>
                <a:cs typeface="SimSun"/>
              </a:rPr>
              <a:t>你没必要大老远的去寻找残疾人</a:t>
            </a:r>
          </a:p>
          <a:p>
            <a:pPr marL="514350" indent="-514350" eaLnBrk="1" hangingPunct="1">
              <a:spcBef>
                <a:spcPts val="0"/>
              </a:spcBef>
              <a:buClr>
                <a:schemeClr val="accent6"/>
              </a:buClr>
              <a:buFont typeface="Arial" charset="0"/>
              <a:buNone/>
            </a:pPr>
            <a:r>
              <a:rPr lang="en-US" sz="3000" dirty="0">
                <a:solidFill>
                  <a:schemeClr val="accent6"/>
                </a:solidFill>
                <a:latin typeface="SimSun"/>
                <a:cs typeface="SimSun"/>
              </a:rPr>
              <a:t>C. </a:t>
            </a:r>
            <a:r>
              <a:rPr dirty="0">
                <a:latin typeface="SimSun"/>
                <a:cs typeface="SimSun"/>
              </a:rPr>
              <a:t>事奉残疾人的花费有多少？</a:t>
            </a:r>
          </a:p>
          <a:p>
            <a:pPr marL="514350" indent="-514350" eaLnBrk="1" hangingPunct="1">
              <a:spcBef>
                <a:spcPts val="0"/>
              </a:spcBef>
              <a:buClr>
                <a:schemeClr val="accent6"/>
              </a:buClr>
              <a:buFont typeface="Arial" charset="0"/>
              <a:buNone/>
            </a:pPr>
            <a:r>
              <a:rPr lang="en-US" sz="3000" dirty="0">
                <a:solidFill>
                  <a:schemeClr val="accent6"/>
                </a:solidFill>
                <a:latin typeface="SimSun"/>
                <a:cs typeface="SimSun"/>
              </a:rPr>
              <a:t>D. </a:t>
            </a:r>
            <a:r>
              <a:rPr dirty="0">
                <a:latin typeface="SimSun"/>
                <a:cs typeface="SimSun"/>
              </a:rPr>
              <a:t>许多人是响应召唤而来，天选之人很少</a:t>
            </a:r>
          </a:p>
        </p:txBody>
      </p:sp>
    </p:spTree>
    <p:extLst>
      <p:ext uri="{BB962C8B-B14F-4D97-AF65-F5344CB8AC3E}">
        <p14:creationId xmlns:p14="http://schemas.microsoft.com/office/powerpoint/2010/main" val="195955587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4478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800" b="1" dirty="0">
                <a:latin typeface="SimSun"/>
                <a:cs typeface="SimSun"/>
              </a:rPr>
              <a:t>成为爱护残疾人的教会的10个实用小建议</a:t>
            </a:r>
            <a:endParaRPr lang="zh-CN" sz="3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28800" y="3322637"/>
            <a:ext cx="8229600" cy="4525963"/>
          </a:xfrm>
        </p:spPr>
        <p:txBody>
          <a:bodyPr rtlCol="0">
            <a:normAutofit/>
          </a:bodyPr>
          <a:lstStyle/>
          <a:p>
            <a:pPr marL="514350" indent="-51435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Font typeface="Arial" pitchFamily="34" charset="0"/>
              <a:buAutoNum type="arabicPeriod"/>
              <a:defRPr/>
            </a:pPr>
            <a:r>
              <a:rPr dirty="0">
                <a:latin typeface="SimSun"/>
                <a:cs typeface="SimSun"/>
              </a:rPr>
              <a:t>热情的环境</a:t>
            </a:r>
          </a:p>
          <a:p>
            <a:pPr marL="514350" indent="-51435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Font typeface="Arial" pitchFamily="34" charset="0"/>
              <a:buAutoNum type="arabicPeriod"/>
              <a:defRPr/>
            </a:pPr>
            <a:r>
              <a:rPr dirty="0">
                <a:latin typeface="SimSun"/>
                <a:cs typeface="SimSun"/>
              </a:rPr>
              <a:t>关爱残疾人的培训</a:t>
            </a:r>
          </a:p>
          <a:p>
            <a:pPr marL="514350" indent="-51435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Font typeface="Arial" pitchFamily="34" charset="0"/>
              <a:buAutoNum type="arabicPeriod"/>
              <a:defRPr/>
            </a:pPr>
            <a:r>
              <a:rPr dirty="0">
                <a:latin typeface="SimSun"/>
                <a:cs typeface="SimSun"/>
              </a:rPr>
              <a:t>改善无障碍通道</a:t>
            </a:r>
          </a:p>
          <a:p>
            <a:pPr marL="514350" indent="-51435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Font typeface="Arial" pitchFamily="34" charset="0"/>
              <a:buAutoNum type="arabicPeriod"/>
              <a:defRPr/>
            </a:pPr>
            <a:r>
              <a:rPr dirty="0">
                <a:latin typeface="SimSun"/>
                <a:cs typeface="SimSun"/>
              </a:rPr>
              <a:t>服务的机会</a:t>
            </a:r>
          </a:p>
          <a:p>
            <a:pPr marL="514350" indent="-51435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Font typeface="Arial" pitchFamily="34" charset="0"/>
              <a:buAutoNum type="arabicPeriod"/>
              <a:defRPr/>
            </a:pPr>
            <a:r>
              <a:rPr dirty="0">
                <a:latin typeface="SimSun"/>
                <a:cs typeface="SimSun"/>
              </a:rPr>
              <a:t>对残疾人友好的材料</a:t>
            </a:r>
          </a:p>
        </p:txBody>
      </p:sp>
    </p:spTree>
    <p:extLst>
      <p:ext uri="{BB962C8B-B14F-4D97-AF65-F5344CB8AC3E}">
        <p14:creationId xmlns:p14="http://schemas.microsoft.com/office/powerpoint/2010/main" val="21427923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4478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800" b="1" dirty="0">
                <a:latin typeface="SimSun"/>
                <a:cs typeface="SimSun"/>
              </a:rPr>
              <a:t>10个实用建议的内容</a:t>
            </a:r>
            <a:endParaRPr lang="zh-CN" sz="3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05000" y="2865437"/>
            <a:ext cx="8229600" cy="4525963"/>
          </a:xfrm>
        </p:spPr>
        <p:txBody>
          <a:bodyPr rtlCol="0">
            <a:normAutofit/>
          </a:bodyPr>
          <a:lstStyle/>
          <a:p>
            <a:pPr marL="514350" indent="-51435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Font typeface="+mj-lt"/>
              <a:buAutoNum type="arabicPeriod" startAt="6"/>
              <a:defRPr/>
            </a:pPr>
            <a:r>
              <a:rPr dirty="0">
                <a:latin typeface="SimSun"/>
                <a:cs typeface="SimSun"/>
              </a:rPr>
              <a:t>为坐轮椅者设置的空间</a:t>
            </a:r>
          </a:p>
          <a:p>
            <a:pPr marL="514350" indent="-51435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Font typeface="+mj-lt"/>
              <a:buAutoNum type="arabicPeriod" startAt="6"/>
              <a:defRPr/>
            </a:pPr>
            <a:r>
              <a:rPr dirty="0">
                <a:latin typeface="SimSun"/>
                <a:cs typeface="SimSun"/>
              </a:rPr>
              <a:t>标识解说</a:t>
            </a:r>
          </a:p>
          <a:p>
            <a:pPr marL="514350" indent="-51435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Font typeface="+mj-lt"/>
              <a:buAutoNum type="arabicPeriod" startAt="6"/>
              <a:defRPr/>
            </a:pPr>
            <a:r>
              <a:rPr dirty="0">
                <a:latin typeface="SimSun"/>
                <a:cs typeface="SimSun"/>
              </a:rPr>
              <a:t>沟通与互动提示</a:t>
            </a:r>
          </a:p>
          <a:p>
            <a:pPr marL="514350" indent="-51435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Font typeface="+mj-lt"/>
              <a:buAutoNum type="arabicPeriod" startAt="6"/>
              <a:defRPr/>
            </a:pPr>
            <a:r>
              <a:rPr dirty="0">
                <a:latin typeface="SimSun"/>
                <a:cs typeface="SimSun"/>
              </a:rPr>
              <a:t>协助泊车</a:t>
            </a:r>
          </a:p>
          <a:p>
            <a:pPr marL="514350" indent="-51435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Font typeface="+mj-lt"/>
              <a:buAutoNum type="arabicPeriod" startAt="6"/>
              <a:defRPr/>
            </a:pPr>
            <a:r>
              <a:rPr dirty="0">
                <a:latin typeface="SimSun"/>
                <a:cs typeface="SimSun"/>
              </a:rPr>
              <a:t>提供伙伴/导师</a:t>
            </a:r>
            <a:endParaRPr lang="zh-CN" dirty="0"/>
          </a:p>
        </p:txBody>
      </p:sp>
    </p:spTree>
    <p:extLst>
      <p:ext uri="{BB962C8B-B14F-4D97-AF65-F5344CB8AC3E}">
        <p14:creationId xmlns:p14="http://schemas.microsoft.com/office/powerpoint/2010/main" val="239877313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8382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800" b="1" dirty="0">
                <a:latin typeface="SimSun"/>
                <a:cs typeface="SimSun"/>
              </a:rPr>
              <a:t>广泛包容</a:t>
            </a:r>
            <a:endParaRPr lang="zh-CN" sz="3800" b="1" dirty="0"/>
          </a:p>
        </p:txBody>
      </p:sp>
      <p:pic>
        <p:nvPicPr>
          <p:cNvPr id="10244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0" y="2057400"/>
            <a:ext cx="4572000" cy="3138985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  <a:effectLst>
            <a:glow rad="139700">
              <a:schemeClr val="tx1">
                <a:lumMod val="65000"/>
                <a:lumOff val="35000"/>
                <a:alpha val="40000"/>
              </a:schemeClr>
            </a:glow>
          </a:effectLst>
        </p:spPr>
      </p:pic>
      <p:sp>
        <p:nvSpPr>
          <p:cNvPr id="6" name="TextBox 5"/>
          <p:cNvSpPr txBox="1"/>
          <p:nvPr/>
        </p:nvSpPr>
        <p:spPr>
          <a:xfrm>
            <a:off x="2286000" y="5410200"/>
            <a:ext cx="457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2000"/>
              <a:t>欢迎：残疾人朋友代泊车      </a:t>
            </a:r>
            <a:endParaRPr lang="en-US" altLang="ja-JP" sz="2000" dirty="0"/>
          </a:p>
          <a:p>
            <a:pPr algn="ctr"/>
            <a:r>
              <a:rPr lang="ja-JP" altLang="en-US" sz="2000"/>
              <a:t>我们感激您：老年人专用停车位 </a:t>
            </a:r>
            <a:br>
              <a:rPr lang="ja-JP" altLang="en-US" sz="2000"/>
            </a:br>
            <a:r>
              <a:rPr lang="ja-JP" altLang="en-US" sz="2000"/>
              <a:t>欢迎：第一次可使用非固定停车位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71530567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57400"/>
            <a:ext cx="8229600" cy="4953000"/>
          </a:xfrm>
        </p:spPr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zh-CN" sz="1600" dirty="0"/>
          </a:p>
          <a:p>
            <a:pPr algn="ctr">
              <a:buNone/>
            </a:pPr>
            <a:r>
              <a:rPr dirty="0">
                <a:latin typeface="SimSun"/>
                <a:cs typeface="SimSun"/>
              </a:rPr>
              <a:t>“我们并没有专门事奉残疾人，让教会获得成长。</a:t>
            </a:r>
          </a:p>
          <a:p>
            <a:pPr algn="ctr">
              <a:buNone/>
            </a:pPr>
            <a:r>
              <a:rPr dirty="0">
                <a:latin typeface="SimSun"/>
                <a:cs typeface="SimSun"/>
              </a:rPr>
              <a:t>我们做这些只是因为这是圣经中耶稣基督对教会的旨意。”</a:t>
            </a:r>
          </a:p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zh-CN" sz="1400" dirty="0"/>
          </a:p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2800" dirty="0">
                <a:latin typeface="SimSun"/>
                <a:cs typeface="SimSun"/>
              </a:rPr>
              <a:t>- Pastor Spoor</a:t>
            </a:r>
            <a:endParaRPr lang="zh-CN" sz="2800" dirty="0"/>
          </a:p>
        </p:txBody>
      </p:sp>
    </p:spTree>
    <p:extLst>
      <p:ext uri="{BB962C8B-B14F-4D97-AF65-F5344CB8AC3E}">
        <p14:creationId xmlns:p14="http://schemas.microsoft.com/office/powerpoint/2010/main" val="334266439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4" name="Title 1"/>
          <p:cNvSpPr>
            <a:spLocks noGrp="1"/>
          </p:cNvSpPr>
          <p:nvPr>
            <p:ph type="title"/>
          </p:nvPr>
        </p:nvSpPr>
        <p:spPr>
          <a:xfrm>
            <a:off x="0" y="2590800"/>
            <a:ext cx="9144000" cy="1143000"/>
          </a:xfrm>
        </p:spPr>
        <p:txBody>
          <a:bodyPr/>
          <a:lstStyle/>
          <a:p>
            <a:pPr eaLnBrk="1" hangingPunct="1"/>
            <a:r>
              <a:rPr lang="en-US" sz="4000" b="1" dirty="0">
                <a:latin typeface="SimSun"/>
                <a:cs typeface="SimSun"/>
              </a:rPr>
              <a:t>您准备好建立一个行动方案了吗？</a:t>
            </a:r>
          </a:p>
        </p:txBody>
      </p:sp>
      <p:sp>
        <p:nvSpPr>
          <p:cNvPr id="13315" name="Content Placeholder 2"/>
          <p:cNvSpPr>
            <a:spLocks noGrp="1"/>
          </p:cNvSpPr>
          <p:nvPr>
            <p:ph idx="1"/>
          </p:nvPr>
        </p:nvSpPr>
        <p:spPr>
          <a:xfrm>
            <a:off x="457200" y="4114800"/>
            <a:ext cx="8229600" cy="914400"/>
          </a:xfrm>
        </p:spPr>
        <p:txBody>
          <a:bodyPr/>
          <a:lstStyle/>
          <a:p>
            <a:pPr algn="ctr" eaLnBrk="1" hangingPunct="1">
              <a:buFont typeface="Arial" charset="0"/>
              <a:buNone/>
            </a:pPr>
            <a:r>
              <a:rPr lang="en-US" sz="3000" i="1" dirty="0">
                <a:latin typeface="SimSun"/>
                <a:cs typeface="SimSun"/>
              </a:rPr>
              <a:t>在人这是不能的，在神凡事都能。 </a:t>
            </a:r>
            <a:endParaRPr lang="zh-CN" sz="3000" dirty="0"/>
          </a:p>
          <a:p>
            <a:pPr algn="ctr" eaLnBrk="1" hangingPunct="1">
              <a:buFont typeface="Arial" charset="0"/>
              <a:buNone/>
            </a:pPr>
            <a:r>
              <a:rPr lang="en-US" sz="2800" dirty="0">
                <a:solidFill>
                  <a:schemeClr val="accent6"/>
                </a:solidFill>
                <a:latin typeface="SimSun"/>
                <a:cs typeface="SimSun"/>
              </a:rPr>
              <a:t>马太福音19章26</a:t>
            </a:r>
            <a:endParaRPr lang="zh-CN" sz="2800" i="1"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658848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481388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6" name="Title 1"/>
          <p:cNvSpPr>
            <a:spLocks noGrp="1"/>
          </p:cNvSpPr>
          <p:nvPr>
            <p:ph type="title"/>
          </p:nvPr>
        </p:nvSpPr>
        <p:spPr>
          <a:xfrm>
            <a:off x="0" y="1371600"/>
            <a:ext cx="9144000" cy="1143000"/>
          </a:xfrm>
        </p:spPr>
        <p:txBody>
          <a:bodyPr/>
          <a:lstStyle/>
          <a:p>
            <a:pPr eaLnBrk="1" hangingPunct="1"/>
            <a:r>
              <a:rPr lang="en-US" sz="4000" b="1" dirty="0">
                <a:latin typeface="SimSun"/>
                <a:cs typeface="SimSun"/>
              </a:rPr>
              <a:t>路加福音的主题</a:t>
            </a:r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>
          <a:xfrm>
            <a:off x="0" y="3094037"/>
            <a:ext cx="9144000" cy="3230563"/>
          </a:xfrm>
        </p:spPr>
        <p:txBody>
          <a:bodyPr/>
          <a:lstStyle/>
          <a:p>
            <a:pPr algn="ctr" eaLnBrk="1" hangingPunct="1">
              <a:buFont typeface="Arial" charset="0"/>
              <a:buNone/>
            </a:pPr>
            <a:r>
              <a:rPr lang="en-US" sz="3600" b="1" dirty="0">
                <a:latin typeface="SimSun"/>
                <a:cs typeface="SimSun"/>
              </a:rPr>
              <a:t>首要主题： </a:t>
            </a:r>
          </a:p>
          <a:p>
            <a:pPr algn="ctr" eaLnBrk="1" hangingPunct="1">
              <a:buFont typeface="Arial" charset="0"/>
              <a:buNone/>
            </a:pPr>
            <a:endParaRPr lang="zh-CN" sz="1000" i="1" dirty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 eaLnBrk="1" hangingPunct="1">
              <a:buFont typeface="Arial" charset="0"/>
              <a:buNone/>
            </a:pPr>
            <a:r>
              <a:rPr lang="en-US" sz="3600" i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Sun"/>
                <a:cs typeface="SimSun"/>
              </a:rPr>
              <a:t>耶稣是万物的救世主！</a:t>
            </a:r>
          </a:p>
          <a:p>
            <a:pPr algn="ctr" eaLnBrk="1" hangingPunct="1">
              <a:buFont typeface="Arial" charset="0"/>
              <a:buNone/>
            </a:pPr>
            <a:endParaRPr lang="zh-CN" sz="1000" i="1" dirty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 eaLnBrk="1" hangingPunct="1">
              <a:buFont typeface="Arial" charset="0"/>
              <a:buNone/>
            </a:pPr>
            <a:r>
              <a:rPr lang="en-US" sz="2800" dirty="0">
                <a:latin typeface="SimSun"/>
                <a:cs typeface="SimSun"/>
              </a:rPr>
              <a:t>无论种族、性别、社会经济地位。</a:t>
            </a:r>
          </a:p>
          <a:p>
            <a:pPr algn="ctr" eaLnBrk="1" hangingPunct="1">
              <a:buFont typeface="Arial" charset="0"/>
              <a:buNone/>
            </a:pPr>
            <a:endParaRPr lang="zh-CN" sz="2800" dirty="0"/>
          </a:p>
          <a:p>
            <a:pPr algn="ctr" eaLnBrk="1" hangingPunct="1">
              <a:buFont typeface="Arial" charset="0"/>
              <a:buNone/>
            </a:pPr>
            <a:endParaRPr lang="zh-CN" dirty="0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5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635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0" name="TextBox 3"/>
          <p:cNvSpPr txBox="1">
            <a:spLocks noChangeArrowheads="1"/>
          </p:cNvSpPr>
          <p:nvPr/>
        </p:nvSpPr>
        <p:spPr bwMode="auto">
          <a:xfrm>
            <a:off x="457200" y="1568708"/>
            <a:ext cx="8153400" cy="48320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endParaRPr lang="zh-CN" sz="2000" b="1" dirty="0">
              <a:latin typeface="SimSun"/>
            </a:endParaRPr>
          </a:p>
          <a:p>
            <a:pPr algn="ctr"/>
            <a:r>
              <a:rPr lang="en-US" sz="4800" cap="all" dirty="0">
                <a:solidFill>
                  <a:schemeClr val="accent6"/>
                </a:solidFill>
                <a:latin typeface="SimSun"/>
                <a:cs typeface="SimSun"/>
              </a:rPr>
              <a:t>第四节</a:t>
            </a:r>
          </a:p>
          <a:p>
            <a:pPr algn="ctr"/>
            <a:endParaRPr lang="zh-CN" sz="2000" b="1" dirty="0">
              <a:latin typeface="SimSun"/>
            </a:endParaRPr>
          </a:p>
          <a:p>
            <a:pPr algn="ctr"/>
            <a:endParaRPr lang="zh-CN" sz="1000" b="1" dirty="0">
              <a:latin typeface="SimSun"/>
            </a:endParaRPr>
          </a:p>
          <a:p>
            <a:pPr algn="ctr"/>
            <a:r>
              <a:rPr lang="en-US" sz="4800" b="1" dirty="0">
                <a:latin typeface="SimSun"/>
                <a:cs typeface="SimSun"/>
              </a:rPr>
              <a:t>接触受残疾影响的家庭，为其传福音</a:t>
            </a:r>
          </a:p>
          <a:p>
            <a:pPr algn="ctr"/>
            <a:endParaRPr lang="zh-CN" sz="2800" b="1" dirty="0">
              <a:latin typeface="SimSun"/>
            </a:endParaRPr>
          </a:p>
          <a:p>
            <a:pPr algn="ctr"/>
            <a:endParaRPr lang="zh-CN" sz="5400" b="1" dirty="0"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50800" dist="50800" dir="5400000" algn="ctr" rotWithShape="0">
                  <a:schemeClr val="accent6"/>
                </a:outerShdw>
              </a:effectLst>
              <a:latin typeface="SimSun"/>
            </a:endParaRPr>
          </a:p>
          <a:p>
            <a:pPr algn="ctr"/>
            <a:endParaRPr lang="zh-CN" sz="3200" dirty="0">
              <a:latin typeface="SimSun"/>
            </a:endParaRPr>
          </a:p>
        </p:txBody>
      </p:sp>
    </p:spTree>
    <p:extLst>
      <p:ext uri="{BB962C8B-B14F-4D97-AF65-F5344CB8AC3E}">
        <p14:creationId xmlns:p14="http://schemas.microsoft.com/office/powerpoint/2010/main" val="215995300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5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635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3"/>
          <p:cNvSpPr txBox="1">
            <a:spLocks noChangeArrowheads="1"/>
          </p:cNvSpPr>
          <p:nvPr/>
        </p:nvSpPr>
        <p:spPr bwMode="auto">
          <a:xfrm>
            <a:off x="161956" y="1857364"/>
            <a:ext cx="8839200" cy="38625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dirty="0">
                <a:latin typeface="SimSun"/>
                <a:cs typeface="SimSun"/>
              </a:rPr>
              <a:t>  </a:t>
            </a:r>
          </a:p>
          <a:p>
            <a:pPr marL="1028700" lvl="1" indent="-571500">
              <a:spcBef>
                <a:spcPts val="1800"/>
              </a:spcBef>
              <a:buClr>
                <a:schemeClr val="accent6"/>
              </a:buClr>
              <a:buSzPct val="120000"/>
              <a:buFont typeface="+mj-lt"/>
              <a:buAutoNum type="romanUcPeriod"/>
            </a:pPr>
            <a:r>
              <a:rPr lang="en-US" sz="2400" dirty="0">
                <a:latin typeface="SimSun"/>
                <a:cs typeface="SimSun"/>
              </a:rPr>
              <a:t>上帝啊，打开我们的眼睛，发现那些不信基督的人</a:t>
            </a:r>
          </a:p>
          <a:p>
            <a:pPr marL="1028700" lvl="1" indent="-571500">
              <a:spcBef>
                <a:spcPts val="1800"/>
              </a:spcBef>
              <a:buClr>
                <a:schemeClr val="accent6"/>
              </a:buClr>
              <a:buSzPct val="120000"/>
              <a:buFont typeface="+mj-lt"/>
              <a:buAutoNum type="romanUcPeriod"/>
            </a:pPr>
            <a:r>
              <a:rPr lang="en-US" sz="2400" dirty="0">
                <a:latin typeface="SimSun"/>
                <a:cs typeface="SimSun"/>
              </a:rPr>
              <a:t>上帝啊，请打开我们的嘴巴，让我们传播福音</a:t>
            </a:r>
          </a:p>
          <a:p>
            <a:pPr marL="1028700" lvl="1" indent="-571500">
              <a:spcBef>
                <a:spcPts val="1800"/>
              </a:spcBef>
              <a:buClr>
                <a:schemeClr val="accent6"/>
              </a:buClr>
              <a:buSzPct val="120000"/>
              <a:buFont typeface="+mj-lt"/>
              <a:buAutoNum type="romanUcPeriod"/>
            </a:pPr>
            <a:r>
              <a:rPr lang="en-US" sz="2400" dirty="0">
                <a:latin typeface="SimSun"/>
                <a:cs typeface="SimSun"/>
              </a:rPr>
              <a:t>上帝啊，请告诉我们如何才能生如所愿</a:t>
            </a:r>
          </a:p>
          <a:p>
            <a:pPr marL="1028700" lvl="1" indent="-571500">
              <a:spcBef>
                <a:spcPts val="1800"/>
              </a:spcBef>
              <a:buClr>
                <a:schemeClr val="accent6"/>
              </a:buClr>
              <a:buSzPct val="120000"/>
              <a:buFont typeface="+mj-lt"/>
              <a:buAutoNum type="romanUcPeriod"/>
            </a:pPr>
            <a:r>
              <a:rPr lang="en-US" sz="2400" dirty="0">
                <a:latin typeface="SimSun"/>
                <a:cs typeface="SimSun"/>
              </a:rPr>
              <a:t>上帝啊，请帮助我们用语言、用行动来展示福音</a:t>
            </a:r>
          </a:p>
          <a:p>
            <a:pPr marL="1028700" lvl="1" indent="-571500">
              <a:spcBef>
                <a:spcPts val="1800"/>
              </a:spcBef>
              <a:buClr>
                <a:schemeClr val="accent6"/>
              </a:buClr>
              <a:buSzPct val="120000"/>
              <a:buFont typeface="+mj-lt"/>
              <a:buAutoNum type="romanUcPeriod"/>
            </a:pPr>
            <a:r>
              <a:rPr lang="en-US" sz="2400" dirty="0">
                <a:latin typeface="SimSun"/>
                <a:cs typeface="SimSun"/>
              </a:rPr>
              <a:t>上帝啊，请拓宽我们的生命，让我们成为您的信徒</a:t>
            </a:r>
            <a:endParaRPr lang="zh-CN" sz="2400" dirty="0">
              <a:latin typeface="SimSun"/>
            </a:endParaRPr>
          </a:p>
          <a:p>
            <a:pPr algn="ctr"/>
            <a:endParaRPr lang="zh-CN" sz="3200" dirty="0">
              <a:latin typeface="SimSun"/>
            </a:endParaRPr>
          </a:p>
        </p:txBody>
      </p:sp>
    </p:spTree>
    <p:extLst>
      <p:ext uri="{BB962C8B-B14F-4D97-AF65-F5344CB8AC3E}">
        <p14:creationId xmlns:p14="http://schemas.microsoft.com/office/powerpoint/2010/main" val="320106782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4191000"/>
            <a:ext cx="9144000" cy="2667000"/>
          </a:xfrm>
        </p:spPr>
        <p:txBody>
          <a:bodyPr rtlCol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zh-CN" sz="1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3000" dirty="0">
                <a:solidFill>
                  <a:schemeClr val="tx1">
                    <a:lumMod val="95000"/>
                    <a:lumOff val="5000"/>
                  </a:schemeClr>
                </a:solidFill>
                <a:latin typeface="SimSun"/>
                <a:cs typeface="SimSun"/>
              </a:rPr>
              <a:t>当您接触一位残疾人的时候，您也会接触到在他或她生活中的人们。</a:t>
            </a:r>
            <a:endParaRPr lang="zh-CN" sz="30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2052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43187" y="1447800"/>
            <a:ext cx="3910013" cy="2530475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  <a:effectLst>
            <a:glow rad="139700">
              <a:schemeClr val="tx1">
                <a:lumMod val="65000"/>
                <a:lumOff val="35000"/>
                <a:alpha val="40000"/>
              </a:schemeClr>
            </a:glow>
          </a:effectLst>
        </p:spPr>
      </p:pic>
      <p:cxnSp>
        <p:nvCxnSpPr>
          <p:cNvPr id="7" name="Straight Connector 6"/>
          <p:cNvCxnSpPr/>
          <p:nvPr/>
        </p:nvCxnSpPr>
        <p:spPr>
          <a:xfrm>
            <a:off x="2743200" y="6019800"/>
            <a:ext cx="3581400" cy="0"/>
          </a:xfrm>
          <a:prstGeom prst="line">
            <a:avLst/>
          </a:prstGeom>
          <a:ln w="50800" cap="rnd">
            <a:solidFill>
              <a:schemeClr val="accent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8894959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8" name="Title 1"/>
          <p:cNvSpPr>
            <a:spLocks noGrp="1"/>
          </p:cNvSpPr>
          <p:nvPr>
            <p:ph type="title"/>
          </p:nvPr>
        </p:nvSpPr>
        <p:spPr>
          <a:xfrm>
            <a:off x="0" y="1493838"/>
            <a:ext cx="9144000" cy="1249362"/>
          </a:xfrm>
        </p:spPr>
        <p:txBody>
          <a:bodyPr/>
          <a:lstStyle/>
          <a:p>
            <a:pPr eaLnBrk="1" hangingPunct="1"/>
            <a:r>
              <a:rPr lang="en-US" sz="4000" b="1" dirty="0">
                <a:latin typeface="SimSun"/>
                <a:cs typeface="SimSun"/>
              </a:rPr>
              <a:t>上帝啊，打开我们的眼睛，发现那些不信基督的人</a:t>
            </a:r>
          </a:p>
        </p:txBody>
      </p:sp>
      <p:sp>
        <p:nvSpPr>
          <p:cNvPr id="4100" name="TextBox 3"/>
          <p:cNvSpPr txBox="1">
            <a:spLocks noChangeArrowheads="1"/>
          </p:cNvSpPr>
          <p:nvPr/>
        </p:nvSpPr>
        <p:spPr bwMode="auto">
          <a:xfrm>
            <a:off x="0" y="3200400"/>
            <a:ext cx="9144000" cy="24006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latin typeface="SimSun"/>
                <a:cs typeface="SimSun"/>
              </a:rPr>
              <a:t>经文</a:t>
            </a:r>
            <a:r>
              <a:rPr lang="en-US" sz="3200" b="1" dirty="0">
                <a:effectLst>
                  <a:outerShdw blurRad="50800" dist="50800" dir="5400000" algn="ctr" rotWithShape="0">
                    <a:schemeClr val="accent6"/>
                  </a:outerShdw>
                </a:effectLst>
                <a:latin typeface="SimSun"/>
                <a:cs typeface="SimSun"/>
              </a:rPr>
              <a:t>诠释了</a:t>
            </a:r>
            <a:r>
              <a:rPr lang="en-US" sz="3200" b="1" dirty="0">
                <a:latin typeface="SimSun"/>
                <a:cs typeface="SimSun"/>
              </a:rPr>
              <a:t>我们的使命</a:t>
            </a:r>
          </a:p>
          <a:p>
            <a:pPr algn="ctr"/>
            <a:endParaRPr lang="zh-CN" sz="2800" dirty="0">
              <a:latin typeface="SimSun"/>
            </a:endParaRPr>
          </a:p>
          <a:p>
            <a:pPr marL="1428750" lvl="3" indent="-514350">
              <a:buClr>
                <a:schemeClr val="accent6"/>
              </a:buClr>
              <a:buFont typeface="+mj-lt"/>
              <a:buAutoNum type="arabicPeriod"/>
            </a:pPr>
            <a:r>
              <a:rPr lang="en-US" sz="3000" dirty="0">
                <a:latin typeface="SimSun"/>
                <a:cs typeface="SimSun"/>
              </a:rPr>
              <a:t>“使命宣言” - 路加福音4章18-21</a:t>
            </a:r>
          </a:p>
          <a:p>
            <a:pPr marL="1428750" lvl="3" indent="-514350">
              <a:buClr>
                <a:schemeClr val="accent6"/>
              </a:buClr>
              <a:buFont typeface="+mj-lt"/>
              <a:buAutoNum type="arabicPeriod"/>
            </a:pPr>
            <a:r>
              <a:rPr lang="en-US" sz="3000" dirty="0">
                <a:latin typeface="SimSun"/>
                <a:cs typeface="SimSun"/>
              </a:rPr>
              <a:t>大使命 - 马太福音28章18-20</a:t>
            </a:r>
          </a:p>
          <a:p>
            <a:pPr marL="1428750" lvl="3" indent="-514350">
              <a:buClr>
                <a:schemeClr val="accent6"/>
              </a:buClr>
              <a:buFont typeface="+mj-lt"/>
              <a:buAutoNum type="arabicPeriod"/>
            </a:pPr>
            <a:r>
              <a:rPr lang="en-US" sz="3000" dirty="0">
                <a:latin typeface="SimSun"/>
                <a:cs typeface="SimSun"/>
              </a:rPr>
              <a:t>路加14章中的旨意 - 路加福音14章21-23</a:t>
            </a:r>
          </a:p>
        </p:txBody>
      </p:sp>
    </p:spTree>
    <p:extLst>
      <p:ext uri="{BB962C8B-B14F-4D97-AF65-F5344CB8AC3E}">
        <p14:creationId xmlns:p14="http://schemas.microsoft.com/office/powerpoint/2010/main" val="310477530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3" name="TextBox 3"/>
          <p:cNvSpPr txBox="1">
            <a:spLocks noChangeArrowheads="1"/>
          </p:cNvSpPr>
          <p:nvPr/>
        </p:nvSpPr>
        <p:spPr bwMode="auto">
          <a:xfrm>
            <a:off x="228600" y="1969294"/>
            <a:ext cx="8610600" cy="1231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514350" indent="-514350" algn="ctr"/>
            <a:r>
              <a:rPr lang="en-US" sz="3200" b="1" dirty="0">
                <a:latin typeface="SimSun"/>
                <a:cs typeface="SimSun"/>
              </a:rPr>
              <a:t>接纳让我们心中</a:t>
            </a:r>
            <a:r>
              <a:rPr lang="en-US" sz="3200" b="1" dirty="0">
                <a:effectLst>
                  <a:outerShdw blurRad="50800" dist="50800" dir="5400000" algn="ctr" rotWithShape="0">
                    <a:schemeClr val="accent6"/>
                  </a:outerShdw>
                </a:effectLst>
                <a:latin typeface="SimSun"/>
                <a:cs typeface="SimSun"/>
              </a:rPr>
              <a:t>充满光明</a:t>
            </a:r>
          </a:p>
          <a:p>
            <a:pPr marL="514350" indent="-514350" algn="ctr">
              <a:lnSpc>
                <a:spcPct val="150000"/>
              </a:lnSpc>
            </a:pPr>
            <a:r>
              <a:rPr lang="en-US" dirty="0">
                <a:latin typeface="SimSun"/>
                <a:cs typeface="SimSun"/>
              </a:rPr>
              <a:t>	</a:t>
            </a:r>
          </a:p>
        </p:txBody>
      </p:sp>
      <p:sp>
        <p:nvSpPr>
          <p:cNvPr id="5125" name="TextBox 4"/>
          <p:cNvSpPr txBox="1">
            <a:spLocks noChangeArrowheads="1"/>
          </p:cNvSpPr>
          <p:nvPr/>
        </p:nvSpPr>
        <p:spPr bwMode="auto">
          <a:xfrm>
            <a:off x="0" y="3289518"/>
            <a:ext cx="9144000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3000" dirty="0">
                <a:latin typeface="SimSun"/>
                <a:cs typeface="SimSun"/>
              </a:rPr>
              <a:t>如果我们错误的认识什么是信仰，并用这种认识来评判残疾人朋友的信仰，我们会认为他们“不足以”成为能和我们分享信仰的基督徒。</a:t>
            </a:r>
          </a:p>
        </p:txBody>
      </p:sp>
    </p:spTree>
    <p:extLst>
      <p:ext uri="{BB962C8B-B14F-4D97-AF65-F5344CB8AC3E}">
        <p14:creationId xmlns:p14="http://schemas.microsoft.com/office/powerpoint/2010/main" val="2071863039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352800"/>
            <a:ext cx="8229600" cy="2590800"/>
          </a:xfrm>
        </p:spPr>
        <p:txBody>
          <a:bodyPr rtlCol="0">
            <a:normAutofit fontScale="92500" lnSpcReduction="10000"/>
          </a:bodyPr>
          <a:lstStyle/>
          <a:p>
            <a:pPr marL="514350" indent="-514350" algn="ctr" eaLnBrk="1" fontAlgn="auto" hangingPunct="1">
              <a:spcAft>
                <a:spcPts val="0"/>
              </a:spcAft>
              <a:buNone/>
              <a:defRPr/>
            </a:pPr>
            <a:r>
              <a:rPr lang="en-US" sz="3500" b="1" dirty="0">
                <a:latin typeface="SimSun"/>
                <a:cs typeface="SimSun"/>
              </a:rPr>
              <a:t>救赎建立在正确的信仰之上</a:t>
            </a:r>
          </a:p>
          <a:p>
            <a:pPr marL="514350" indent="-514350" algn="ctr" eaLnBrk="1" fontAlgn="auto" hangingPunct="1">
              <a:spcAft>
                <a:spcPts val="0"/>
              </a:spcAft>
              <a:buNone/>
              <a:defRPr/>
            </a:pPr>
            <a:endParaRPr lang="zh-CN" sz="1100" dirty="0"/>
          </a:p>
          <a:p>
            <a:pPr marL="1833563" lvl="4" indent="-455613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Font typeface="Arial" pitchFamily="34" charset="0"/>
              <a:buAutoNum type="arabicPeriod"/>
              <a:defRPr/>
            </a:pPr>
            <a:r>
              <a:rPr lang="en-US" sz="3000" b="1" dirty="0">
                <a:latin typeface="SimSun"/>
                <a:cs typeface="SimSun"/>
              </a:rPr>
              <a:t>耶稣基督</a:t>
            </a:r>
            <a:r>
              <a:rPr lang="en-US" sz="3000" dirty="0">
                <a:latin typeface="SimSun"/>
                <a:cs typeface="SimSun"/>
              </a:rPr>
              <a:t>是谁？ </a:t>
            </a:r>
          </a:p>
          <a:p>
            <a:pPr marL="2297113" lvl="6" indent="-468313">
              <a:spcBef>
                <a:spcPts val="0"/>
              </a:spcBef>
              <a:buClr>
                <a:schemeClr val="accent6"/>
              </a:buClr>
              <a:defRPr/>
            </a:pPr>
            <a:r>
              <a:rPr lang="en-US" sz="2800" dirty="0">
                <a:latin typeface="SimSun"/>
                <a:cs typeface="SimSun"/>
              </a:rPr>
              <a:t>耶稣基督是全能的主，全能的人。</a:t>
            </a:r>
          </a:p>
          <a:p>
            <a:pPr marL="2297113" lvl="6" indent="-468313">
              <a:spcBef>
                <a:spcPts val="0"/>
              </a:spcBef>
              <a:buClr>
                <a:schemeClr val="accent6"/>
              </a:buClr>
              <a:buNone/>
              <a:defRPr/>
            </a:pPr>
            <a:endParaRPr lang="zh-CN" sz="2800" dirty="0"/>
          </a:p>
          <a:p>
            <a:pPr marL="1833563" lvl="4" indent="-455613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Font typeface="Arial" pitchFamily="34" charset="0"/>
              <a:buAutoNum type="arabicPeriod"/>
              <a:defRPr/>
            </a:pPr>
            <a:r>
              <a:rPr lang="en-US" sz="3000" b="1" dirty="0">
                <a:latin typeface="SimSun"/>
                <a:cs typeface="SimSun"/>
              </a:rPr>
              <a:t>上帝</a:t>
            </a:r>
            <a:r>
              <a:rPr lang="en-US" sz="3000" dirty="0">
                <a:latin typeface="SimSun"/>
                <a:cs typeface="SimSun"/>
              </a:rPr>
              <a:t>是谁？</a:t>
            </a:r>
          </a:p>
          <a:p>
            <a:pPr marL="2297113" lvl="4" indent="-455613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Font typeface="Arial" pitchFamily="34" charset="0"/>
              <a:buChar char="•"/>
              <a:defRPr/>
            </a:pPr>
            <a:r>
              <a:rPr lang="en-US" sz="2800" dirty="0">
                <a:latin typeface="SimSun"/>
                <a:cs typeface="SimSun"/>
              </a:rPr>
              <a:t>他是三位一体的神。</a:t>
            </a:r>
          </a:p>
          <a:p>
            <a:pPr marL="514350" indent="-514350" algn="ctr" eaLnBrk="1" fontAlgn="auto" hangingPunct="1">
              <a:spcAft>
                <a:spcPts val="0"/>
              </a:spcAft>
              <a:buNone/>
              <a:defRPr/>
            </a:pPr>
            <a:endParaRPr lang="zh-CN" dirty="0"/>
          </a:p>
          <a:p>
            <a:pPr marL="514350" indent="-51435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zh-CN" dirty="0"/>
          </a:p>
        </p:txBody>
      </p:sp>
      <p:sp>
        <p:nvSpPr>
          <p:cNvPr id="5" name="Title 1"/>
          <p:cNvSpPr txBox="1">
            <a:spLocks/>
          </p:cNvSpPr>
          <p:nvPr/>
        </p:nvSpPr>
        <p:spPr bwMode="auto">
          <a:xfrm>
            <a:off x="0" y="1676400"/>
            <a:ext cx="9144000" cy="1249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SimSun"/>
                <a:cs typeface="SimSun"/>
              </a:rPr>
              <a:t>上帝啊，请打开我们的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SimSun"/>
                <a:cs typeface="SimSun"/>
              </a:rPr>
              <a:t> 嘴巴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SimSun"/>
                <a:cs typeface="SimSun"/>
              </a:rPr>
              <a:t>，让我们传播福音</a:t>
            </a:r>
          </a:p>
        </p:txBody>
      </p:sp>
    </p:spTree>
    <p:extLst>
      <p:ext uri="{BB962C8B-B14F-4D97-AF65-F5344CB8AC3E}">
        <p14:creationId xmlns:p14="http://schemas.microsoft.com/office/powerpoint/2010/main" val="1586899135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905000"/>
            <a:ext cx="8229600" cy="4724400"/>
          </a:xfrm>
        </p:spPr>
        <p:txBody>
          <a:bodyPr rtlCol="0">
            <a:normAutofit/>
          </a:bodyPr>
          <a:lstStyle/>
          <a:p>
            <a:pPr marL="1833563" lvl="4" indent="-455613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Font typeface="+mj-lt"/>
              <a:buAutoNum type="arabicPeriod" startAt="3"/>
              <a:defRPr/>
            </a:pPr>
            <a:r>
              <a:rPr lang="en-US" sz="3000" b="1" dirty="0">
                <a:latin typeface="SimSun"/>
                <a:cs typeface="SimSun"/>
              </a:rPr>
              <a:t>人类</a:t>
            </a:r>
            <a:r>
              <a:rPr lang="en-US" sz="3000" dirty="0">
                <a:latin typeface="SimSun"/>
                <a:cs typeface="SimSun"/>
              </a:rPr>
              <a:t>是谁？</a:t>
            </a:r>
          </a:p>
          <a:p>
            <a:pPr marL="2297113" lvl="6" indent="-468313">
              <a:spcBef>
                <a:spcPts val="0"/>
              </a:spcBef>
              <a:buClr>
                <a:schemeClr val="accent6"/>
              </a:buClr>
              <a:buFont typeface="+mj-lt"/>
              <a:buAutoNum type="alphaLcParenR"/>
              <a:defRPr/>
            </a:pPr>
            <a:r>
              <a:rPr lang="en-US" sz="2800" dirty="0">
                <a:latin typeface="SimSun"/>
                <a:cs typeface="SimSun"/>
              </a:rPr>
              <a:t>由上帝创造</a:t>
            </a:r>
          </a:p>
          <a:p>
            <a:pPr marL="2511425" indent="-219075">
              <a:spcBef>
                <a:spcPts val="0"/>
              </a:spcBef>
              <a:buClr>
                <a:schemeClr val="accent6"/>
              </a:buClr>
            </a:pPr>
            <a:r>
              <a:rPr lang="en-US" sz="2800" dirty="0">
                <a:latin typeface="SimSun"/>
                <a:cs typeface="SimSun"/>
              </a:rPr>
              <a:t>人类是上帝的最顶尖创造，人类可以如上帝一般思考和行动，但不等于上帝。</a:t>
            </a:r>
          </a:p>
          <a:p>
            <a:pPr marL="2511425" indent="-219075">
              <a:spcBef>
                <a:spcPts val="0"/>
              </a:spcBef>
              <a:buClr>
                <a:schemeClr val="accent6"/>
              </a:buClr>
              <a:buNone/>
            </a:pPr>
            <a:endParaRPr lang="zh-CN" sz="1000" dirty="0"/>
          </a:p>
          <a:p>
            <a:pPr marL="2287588" lvl="6" indent="-458788">
              <a:spcBef>
                <a:spcPts val="0"/>
              </a:spcBef>
              <a:buClr>
                <a:schemeClr val="accent6"/>
              </a:buClr>
              <a:buFont typeface="+mj-lt"/>
              <a:buAutoNum type="alphaLcParenR" startAt="2"/>
              <a:defRPr/>
            </a:pPr>
            <a:r>
              <a:rPr lang="en-US" sz="2800" dirty="0">
                <a:latin typeface="SimSun"/>
                <a:cs typeface="SimSun"/>
              </a:rPr>
              <a:t>因选择而堕落</a:t>
            </a:r>
          </a:p>
          <a:p>
            <a:pPr marL="2506663" lvl="6" indent="-214313">
              <a:spcBef>
                <a:spcPts val="0"/>
              </a:spcBef>
              <a:buClr>
                <a:schemeClr val="accent6"/>
              </a:buClr>
              <a:defRPr/>
            </a:pPr>
            <a:r>
              <a:rPr lang="en-US" sz="2800" dirty="0">
                <a:latin typeface="SimSun"/>
                <a:cs typeface="SimSun"/>
              </a:rPr>
              <a:t>人类无法通过自己的努力拯救自身</a:t>
            </a:r>
          </a:p>
          <a:p>
            <a:pPr marL="514350" indent="-51435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zh-CN" dirty="0"/>
          </a:p>
        </p:txBody>
      </p:sp>
    </p:spTree>
    <p:extLst>
      <p:ext uri="{BB962C8B-B14F-4D97-AF65-F5344CB8AC3E}">
        <p14:creationId xmlns:p14="http://schemas.microsoft.com/office/powerpoint/2010/main" val="1227325955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1" name="Content Placeholder 2"/>
          <p:cNvSpPr>
            <a:spLocks noGrp="1"/>
          </p:cNvSpPr>
          <p:nvPr>
            <p:ph idx="1"/>
          </p:nvPr>
        </p:nvSpPr>
        <p:spPr>
          <a:xfrm>
            <a:off x="0" y="1752600"/>
            <a:ext cx="9144000" cy="4724400"/>
          </a:xfrm>
        </p:spPr>
        <p:txBody>
          <a:bodyPr/>
          <a:lstStyle/>
          <a:p>
            <a:pPr marL="514350" indent="-514350" algn="ctr" eaLnBrk="1" hangingPunct="1">
              <a:buFont typeface="Arial" charset="0"/>
              <a:buNone/>
            </a:pPr>
            <a:r>
              <a:rPr lang="en-US" b="1" dirty="0">
                <a:latin typeface="SimSun"/>
                <a:cs typeface="SimSun"/>
              </a:rPr>
              <a:t>什么是救赎？</a:t>
            </a:r>
          </a:p>
          <a:p>
            <a:pPr marL="514350" indent="-514350" eaLnBrk="1" hangingPunct="1">
              <a:buFont typeface="Arial" charset="0"/>
              <a:buNone/>
            </a:pPr>
            <a:endParaRPr lang="zh-CN" sz="1200" dirty="0"/>
          </a:p>
          <a:p>
            <a:pPr marL="0" indent="0" algn="ctr" eaLnBrk="1" hangingPunct="1">
              <a:spcBef>
                <a:spcPts val="0"/>
              </a:spcBef>
              <a:buFont typeface="Arial" charset="0"/>
              <a:buNone/>
            </a:pPr>
            <a:r>
              <a:rPr lang="en-US" sz="2600" i="1" dirty="0">
                <a:latin typeface="SimSun"/>
                <a:cs typeface="SimSun"/>
              </a:rPr>
              <a:t>耶稣说：“我就是道路、真理、生命，若不藉着我，没有人能到天父那里去。” </a:t>
            </a:r>
            <a:endParaRPr lang="zh-CN" sz="2600" dirty="0"/>
          </a:p>
          <a:p>
            <a:pPr marL="514350" indent="-514350" algn="ctr" eaLnBrk="1" hangingPunct="1">
              <a:buFont typeface="Arial" charset="0"/>
              <a:buNone/>
            </a:pPr>
            <a:r>
              <a:rPr lang="en-US" sz="2400" dirty="0">
                <a:solidFill>
                  <a:schemeClr val="accent6"/>
                </a:solidFill>
                <a:latin typeface="SimSun"/>
                <a:cs typeface="SimSun"/>
              </a:rPr>
              <a:t>约翰福音14章6，</a:t>
            </a:r>
            <a:r>
              <a:rPr lang="en-US" sz="2400" i="1" dirty="0">
                <a:solidFill>
                  <a:schemeClr val="accent6"/>
                </a:solidFill>
                <a:latin typeface="SimSun"/>
                <a:cs typeface="SimSun"/>
              </a:rPr>
              <a:t>NASB</a:t>
            </a:r>
          </a:p>
          <a:p>
            <a:pPr marL="514350" indent="-514350" algn="ctr" eaLnBrk="1" hangingPunct="1">
              <a:buFont typeface="Arial" charset="0"/>
              <a:buNone/>
            </a:pPr>
            <a:endParaRPr lang="zh-CN" sz="2400" dirty="0">
              <a:solidFill>
                <a:schemeClr val="accent6"/>
              </a:solidFill>
            </a:endParaRPr>
          </a:p>
          <a:p>
            <a:pPr marL="0" indent="0" algn="ctr" eaLnBrk="1" hangingPunct="1">
              <a:spcBef>
                <a:spcPts val="0"/>
              </a:spcBef>
              <a:buFont typeface="Arial" charset="0"/>
              <a:buNone/>
            </a:pPr>
            <a:r>
              <a:rPr lang="en-US" sz="2600" i="1" dirty="0">
                <a:latin typeface="SimSun"/>
                <a:cs typeface="SimSun"/>
              </a:rPr>
              <a:t>若口里认耶稣为主，心里信神叫他从死里复活，就必得救；因为人心里相信，就可以称义；口里承认，就可以得救。</a:t>
            </a:r>
          </a:p>
          <a:p>
            <a:pPr marL="514350" indent="-514350" algn="ctr" eaLnBrk="1" hangingPunct="1">
              <a:buFont typeface="Arial" charset="0"/>
              <a:buNone/>
            </a:pPr>
            <a:r>
              <a:rPr dirty="0">
                <a:latin typeface="SimSun"/>
                <a:cs typeface="SimSun"/>
              </a:rPr>
              <a:t> </a:t>
            </a:r>
            <a:r>
              <a:rPr lang="en-US" sz="2400" dirty="0">
                <a:solidFill>
                  <a:schemeClr val="accent6"/>
                </a:solidFill>
                <a:latin typeface="SimSun"/>
                <a:cs typeface="SimSun"/>
              </a:rPr>
              <a:t>罗马书10章9-10，</a:t>
            </a:r>
            <a:r>
              <a:rPr lang="en-US" sz="2400" i="1" dirty="0">
                <a:solidFill>
                  <a:schemeClr val="accent6"/>
                </a:solidFill>
                <a:latin typeface="SimSun"/>
                <a:cs typeface="SimSun"/>
              </a:rPr>
              <a:t>NASB</a:t>
            </a:r>
          </a:p>
        </p:txBody>
      </p:sp>
    </p:spTree>
    <p:extLst>
      <p:ext uri="{BB962C8B-B14F-4D97-AF65-F5344CB8AC3E}">
        <p14:creationId xmlns:p14="http://schemas.microsoft.com/office/powerpoint/2010/main" val="1140808085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4" name="Picture 4" descr="http://www.joniandfriends.org/static/photo_gallery/ES_WFTW_jpg_500x500_max_q85.jpg"/>
          <p:cNvPicPr>
            <a:picLocks noChangeAspect="1" noChangeArrowheads="1"/>
          </p:cNvPicPr>
          <p:nvPr/>
        </p:nvPicPr>
        <p:blipFill>
          <a:blip r:embed="rId3" cstate="print"/>
          <a:srcRect l="6522" r="10870" b="1449"/>
          <a:stretch>
            <a:fillRect/>
          </a:stretch>
        </p:blipFill>
        <p:spPr bwMode="auto">
          <a:xfrm>
            <a:off x="838200" y="3429000"/>
            <a:ext cx="2895600" cy="2590800"/>
          </a:xfrm>
          <a:prstGeom prst="rect">
            <a:avLst/>
          </a:prstGeom>
          <a:noFill/>
          <a:ln w="28575">
            <a:solidFill>
              <a:schemeClr val="bg1"/>
            </a:solidFill>
          </a:ln>
          <a:effectLst>
            <a:glow rad="139700">
              <a:schemeClr val="tx1">
                <a:lumMod val="65000"/>
                <a:lumOff val="35000"/>
                <a:alpha val="40000"/>
              </a:schemeClr>
            </a:glow>
          </a:effectLst>
        </p:spPr>
      </p:pic>
      <p:pic>
        <p:nvPicPr>
          <p:cNvPr id="10242" name="Picture 2" descr="http://www.joniandfriends.org/static/photo_gallery/Ghana_WFTW_0822_jpg_500x500_max_q85.jpg"/>
          <p:cNvPicPr>
            <a:picLocks noChangeAspect="1" noChangeArrowheads="1"/>
          </p:cNvPicPr>
          <p:nvPr/>
        </p:nvPicPr>
        <p:blipFill>
          <a:blip r:embed="rId4" cstate="print"/>
          <a:srcRect l="8223" r="19777"/>
          <a:stretch>
            <a:fillRect/>
          </a:stretch>
        </p:blipFill>
        <p:spPr bwMode="auto">
          <a:xfrm>
            <a:off x="5410200" y="3429000"/>
            <a:ext cx="2819400" cy="2571397"/>
          </a:xfrm>
          <a:prstGeom prst="rect">
            <a:avLst/>
          </a:prstGeom>
          <a:noFill/>
          <a:ln w="28575">
            <a:solidFill>
              <a:schemeClr val="bg1"/>
            </a:solidFill>
          </a:ln>
          <a:effectLst>
            <a:glow rad="139700">
              <a:schemeClr val="tx1">
                <a:lumMod val="65000"/>
                <a:lumOff val="35000"/>
                <a:alpha val="40000"/>
              </a:schemeClr>
            </a:glow>
          </a:effectLst>
        </p:spPr>
      </p:pic>
      <p:sp>
        <p:nvSpPr>
          <p:cNvPr id="8194" name="Title 1"/>
          <p:cNvSpPr>
            <a:spLocks noGrp="1"/>
          </p:cNvSpPr>
          <p:nvPr>
            <p:ph type="title"/>
          </p:nvPr>
        </p:nvSpPr>
        <p:spPr>
          <a:xfrm>
            <a:off x="0" y="1189038"/>
            <a:ext cx="9144000" cy="1554162"/>
          </a:xfrm>
        </p:spPr>
        <p:txBody>
          <a:bodyPr/>
          <a:lstStyle/>
          <a:p>
            <a:pPr eaLnBrk="1" hangingPunct="1"/>
            <a:r>
              <a:rPr lang="en-US" sz="4000" b="1" dirty="0">
                <a:latin typeface="SimSun"/>
                <a:cs typeface="SimSun"/>
              </a:rPr>
              <a:t>上帝啊，请告诉我们如何才能生如所愿</a:t>
            </a:r>
          </a:p>
        </p:txBody>
      </p:sp>
      <p:sp>
        <p:nvSpPr>
          <p:cNvPr id="8195" name="Content Placeholder 2"/>
          <p:cNvSpPr>
            <a:spLocks noGrp="1"/>
          </p:cNvSpPr>
          <p:nvPr>
            <p:ph idx="1"/>
          </p:nvPr>
        </p:nvSpPr>
        <p:spPr>
          <a:xfrm>
            <a:off x="228600" y="2743200"/>
            <a:ext cx="8763000" cy="792163"/>
          </a:xfrm>
        </p:spPr>
        <p:txBody>
          <a:bodyPr>
            <a:scene3d>
              <a:camera prst="obliqueBottomRight"/>
              <a:lightRig rig="threePt" dir="t"/>
            </a:scene3d>
          </a:bodyPr>
          <a:lstStyle/>
          <a:p>
            <a:pPr algn="ctr" eaLnBrk="1" hangingPunct="1">
              <a:buFont typeface="Arial" charset="0"/>
              <a:buNone/>
            </a:pPr>
            <a:r>
              <a:rPr lang="en-US" sz="3000" dirty="0">
                <a:latin typeface="SimSun"/>
                <a:cs typeface="SimSun"/>
              </a:rPr>
              <a:t>有两种主要方式来宣扬福音：</a:t>
            </a:r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228600" y="6019800"/>
            <a:ext cx="87630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cene3d>
              <a:camera prst="obliqueBottomRight"/>
              <a:lightRig rig="threePt" dir="t"/>
            </a:scene3d>
          </a:bodyPr>
          <a:lstStyle/>
          <a:p>
            <a:pPr marL="0" marR="0" lvl="0" indent="1588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>
                  <a:outerShdw blurRad="50800" dist="50800" dir="5400000" algn="ctr" rotWithShape="0">
                    <a:schemeClr val="accent6"/>
                  </a:outerShdw>
                </a:effectLst>
                <a:uLnTx/>
                <a:uFillTx/>
                <a:latin typeface="SimSun"/>
                <a:cs typeface="SimSun"/>
              </a:rPr>
              <a:t>文字</a:t>
            </a:r>
            <a:r>
              <a:rPr dirty="0">
                <a:latin typeface="SimSun"/>
                <a:cs typeface="SimSun"/>
              </a:rPr>
              <a:t>     </a:t>
            </a:r>
            <a:r>
              <a:rPr lang="en-US" dirty="0">
                <a:latin typeface="SimSun"/>
                <a:cs typeface="SimSun"/>
              </a:rPr>
              <a:t>         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SimSun"/>
                <a:cs typeface="SimSun"/>
              </a:rPr>
              <a:t>与 </a:t>
            </a:r>
            <a:r>
              <a:rPr dirty="0">
                <a:latin typeface="SimSun"/>
                <a:cs typeface="SimSun"/>
              </a:rPr>
              <a:t>             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50800" dist="50800" dir="5400000" algn="ctr" rotWithShape="0">
                    <a:schemeClr val="accent6"/>
                  </a:outerShdw>
                </a:effectLst>
                <a:uLnTx/>
                <a:uFillTx/>
                <a:latin typeface="SimSun"/>
                <a:cs typeface="SimSun"/>
              </a:rPr>
              <a:t>行动</a:t>
            </a:r>
          </a:p>
        </p:txBody>
      </p:sp>
    </p:spTree>
    <p:extLst>
      <p:ext uri="{BB962C8B-B14F-4D97-AF65-F5344CB8AC3E}">
        <p14:creationId xmlns:p14="http://schemas.microsoft.com/office/powerpoint/2010/main" val="2597974342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19" name="Content Placeholder 3"/>
          <p:cNvSpPr>
            <a:spLocks noGrp="1"/>
          </p:cNvSpPr>
          <p:nvPr>
            <p:ph idx="1"/>
          </p:nvPr>
        </p:nvSpPr>
        <p:spPr>
          <a:xfrm>
            <a:off x="762000" y="1905000"/>
            <a:ext cx="8229600" cy="1600200"/>
          </a:xfrm>
        </p:spPr>
        <p:txBody>
          <a:bodyPr/>
          <a:lstStyle/>
          <a:p>
            <a:pPr marL="514350" indent="-514350" eaLnBrk="1" hangingPunct="1">
              <a:buNone/>
            </a:pPr>
            <a:r>
              <a:rPr lang="en-US" b="1" dirty="0">
                <a:effectLst>
                  <a:outerShdw blurRad="50800" dist="50800" dir="5400000" algn="ctr" rotWithShape="0">
                    <a:schemeClr val="accent6"/>
                  </a:outerShdw>
                </a:effectLst>
                <a:latin typeface="SimSun"/>
                <a:cs typeface="SimSun"/>
              </a:rPr>
              <a:t>文字</a:t>
            </a:r>
            <a:r>
              <a:rPr lang="en-US" dirty="0">
                <a:effectLst>
                  <a:outerShdw blurRad="50800" dist="50800" dir="5400000" algn="ctr" rotWithShape="0">
                    <a:schemeClr val="accent6"/>
                  </a:outerShdw>
                </a:effectLst>
                <a:latin typeface="SimSun"/>
                <a:cs typeface="SimSun"/>
              </a:rPr>
              <a:t>：</a:t>
            </a:r>
            <a:r>
              <a:rPr lang="en-US" sz="2800" dirty="0">
                <a:latin typeface="SimSun"/>
                <a:cs typeface="SimSun"/>
              </a:rPr>
              <a:t>所闻所读</a:t>
            </a:r>
          </a:p>
          <a:p>
            <a:pPr marL="514350" indent="-514350" eaLnBrk="1" hangingPunct="1">
              <a:buFont typeface="Arial" charset="0"/>
              <a:buNone/>
            </a:pPr>
            <a:r>
              <a:rPr lang="en-US" sz="2800" dirty="0">
                <a:latin typeface="SimSun"/>
                <a:cs typeface="SimSun"/>
              </a:rPr>
              <a:t>	仅用文字宣扬而不搭配行动就会产生不相关的传福音。</a:t>
            </a:r>
          </a:p>
          <a:p>
            <a:pPr marL="514350" indent="-514350" algn="ctr" eaLnBrk="1" hangingPunct="1">
              <a:buFont typeface="Arial" charset="0"/>
              <a:buNone/>
            </a:pPr>
            <a:endParaRPr lang="zh-CN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0" y="3962400"/>
            <a:ext cx="9144000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ctr" eaLnBrk="1" hangingPunct="1">
              <a:spcBef>
                <a:spcPts val="0"/>
              </a:spcBef>
              <a:buFont typeface="Arial" charset="0"/>
              <a:buNone/>
            </a:pPr>
            <a:r>
              <a:rPr lang="en-US" sz="2800" i="1" dirty="0">
                <a:latin typeface="SimSun"/>
                <a:cs typeface="SimSun"/>
              </a:rPr>
              <a:t>“他是个先知，在上帝和众百姓面前，</a:t>
            </a:r>
            <a:r>
              <a:rPr lang="en-US" sz="2800" b="1" i="1" dirty="0">
                <a:effectLst>
                  <a:outerShdw blurRad="50800" dist="50800" dir="5400000" algn="ctr" rotWithShape="0">
                    <a:schemeClr val="accent6"/>
                  </a:outerShdw>
                </a:effectLst>
                <a:latin typeface="SimSun"/>
                <a:cs typeface="SimSun"/>
              </a:rPr>
              <a:t>说话</a:t>
            </a:r>
            <a:r>
              <a:rPr lang="en-US" sz="2800" i="1" dirty="0">
                <a:latin typeface="SimSun"/>
                <a:cs typeface="SimSun"/>
              </a:rPr>
              <a:t>和 </a:t>
            </a:r>
            <a:r>
              <a:rPr lang="en-US" sz="2800" b="1" i="1" dirty="0">
                <a:effectLst>
                  <a:outerShdw blurRad="50800" dist="50800" dir="5400000" algn="ctr" rotWithShape="0">
                    <a:schemeClr val="accent6"/>
                  </a:outerShdw>
                </a:effectLst>
                <a:latin typeface="SimSun"/>
                <a:cs typeface="SimSun"/>
              </a:rPr>
              <a:t>行事                </a:t>
            </a:r>
            <a:r>
              <a:rPr lang="en-US" sz="2800" i="1" dirty="0">
                <a:latin typeface="SimSun"/>
                <a:cs typeface="SimSun"/>
              </a:rPr>
              <a:t>都有大能。” </a:t>
            </a:r>
          </a:p>
          <a:p>
            <a:pPr marL="0" indent="0" algn="ctr" eaLnBrk="1" hangingPunct="1">
              <a:spcBef>
                <a:spcPts val="0"/>
              </a:spcBef>
              <a:buFont typeface="Arial" charset="0"/>
              <a:buNone/>
            </a:pPr>
            <a:endParaRPr lang="zh-CN" sz="1200" i="1" dirty="0">
              <a:latin typeface="SimSun"/>
            </a:endParaRPr>
          </a:p>
          <a:p>
            <a:pPr marL="0" indent="0" algn="ctr" eaLnBrk="1" hangingPunct="1">
              <a:spcBef>
                <a:spcPts val="0"/>
              </a:spcBef>
              <a:buFont typeface="Arial" charset="0"/>
              <a:buNone/>
            </a:pPr>
            <a:r>
              <a:rPr lang="en-US" sz="2800" dirty="0">
                <a:solidFill>
                  <a:schemeClr val="accent6"/>
                </a:solidFill>
                <a:latin typeface="SimSun"/>
                <a:cs typeface="SimSun"/>
              </a:rPr>
              <a:t>路加福音24章19 </a:t>
            </a:r>
          </a:p>
          <a:p>
            <a:endParaRPr lang="zh-CN" dirty="0"/>
          </a:p>
        </p:txBody>
      </p:sp>
    </p:spTree>
    <p:extLst>
      <p:ext uri="{BB962C8B-B14F-4D97-AF65-F5344CB8AC3E}">
        <p14:creationId xmlns:p14="http://schemas.microsoft.com/office/powerpoint/2010/main" val="3962902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7" name="Content Placeholder 2"/>
          <p:cNvSpPr>
            <a:spLocks noGrp="1"/>
          </p:cNvSpPr>
          <p:nvPr>
            <p:ph idx="1"/>
          </p:nvPr>
        </p:nvSpPr>
        <p:spPr>
          <a:xfrm>
            <a:off x="0" y="2057400"/>
            <a:ext cx="9144000" cy="4525963"/>
          </a:xfrm>
        </p:spPr>
        <p:txBody>
          <a:bodyPr/>
          <a:lstStyle/>
          <a:p>
            <a:pPr algn="ctr" eaLnBrk="1" hangingPunct="1">
              <a:buFont typeface="Arial" charset="0"/>
              <a:buNone/>
            </a:pPr>
            <a:r>
              <a:rPr lang="en-US" sz="3600" b="1" dirty="0">
                <a:latin typeface="SimSun"/>
                <a:cs typeface="SimSun"/>
              </a:rPr>
              <a:t>次要主题： </a:t>
            </a:r>
          </a:p>
          <a:p>
            <a:pPr algn="ctr" eaLnBrk="1" hangingPunct="1">
              <a:buFont typeface="Arial" charset="0"/>
              <a:buNone/>
            </a:pPr>
            <a:endParaRPr lang="zh-CN" b="1" dirty="0"/>
          </a:p>
          <a:p>
            <a:pPr algn="ctr" eaLnBrk="1" hangingPunct="1">
              <a:buFont typeface="Arial" charset="0"/>
              <a:buNone/>
            </a:pPr>
            <a:r>
              <a:rPr lang="en-US" i="1" dirty="0">
                <a:latin typeface="SimSun"/>
                <a:cs typeface="SimSun"/>
              </a:rPr>
              <a:t>拯救万物 </a:t>
            </a:r>
            <a:r>
              <a:rPr lang="en-US" i="1" dirty="0">
                <a:solidFill>
                  <a:schemeClr val="accent6"/>
                </a:solidFill>
                <a:latin typeface="SimSun"/>
                <a:cs typeface="SimSun"/>
              </a:rPr>
              <a:t>– </a:t>
            </a:r>
            <a:r>
              <a:rPr lang="en-US" i="1" dirty="0">
                <a:latin typeface="SimSun"/>
                <a:cs typeface="SimSun"/>
              </a:rPr>
              <a:t>基督教历史上的管理情况</a:t>
            </a:r>
            <a:r>
              <a:rPr lang="en-US" i="1" dirty="0">
                <a:solidFill>
                  <a:schemeClr val="accent6"/>
                </a:solidFill>
                <a:latin typeface="SimSun"/>
                <a:cs typeface="SimSun"/>
              </a:rPr>
              <a:t> – </a:t>
            </a:r>
            <a:r>
              <a:rPr lang="en-US" i="1" dirty="0" err="1">
                <a:latin typeface="SimSun"/>
                <a:cs typeface="SimSun"/>
              </a:rPr>
              <a:t>基督</a:t>
            </a:r>
            <a:r>
              <a:rPr lang="zh-CN" altLang="en-US" i="1" dirty="0">
                <a:latin typeface="SimSun"/>
                <a:cs typeface="SimSun"/>
              </a:rPr>
              <a:t>事奉</a:t>
            </a:r>
            <a:r>
              <a:rPr lang="en-US" i="1" dirty="0" err="1">
                <a:latin typeface="SimSun"/>
                <a:cs typeface="SimSun"/>
              </a:rPr>
              <a:t>的女性</a:t>
            </a:r>
            <a:endParaRPr lang="zh-CN" sz="3600" i="1" dirty="0"/>
          </a:p>
          <a:p>
            <a:pPr algn="ctr" eaLnBrk="1" hangingPunct="1">
              <a:buFont typeface="Arial" charset="0"/>
              <a:buNone/>
            </a:pPr>
            <a:endParaRPr lang="zh-CN" sz="2800" dirty="0"/>
          </a:p>
          <a:p>
            <a:pPr algn="ctr" eaLnBrk="1" hangingPunct="1">
              <a:buFont typeface="Arial" charset="0"/>
              <a:buNone/>
            </a:pPr>
            <a:endParaRPr lang="zh-CN" dirty="0"/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762000" y="1828800"/>
            <a:ext cx="8382000" cy="1858963"/>
          </a:xfrm>
        </p:spPr>
        <p:txBody>
          <a:bodyPr rtlCol="0">
            <a:normAutofit/>
          </a:bodyPr>
          <a:lstStyle/>
          <a:p>
            <a:pPr marL="514350" indent="-51435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b="1" dirty="0">
                <a:effectLst>
                  <a:outerShdw blurRad="50800" dist="50800" dir="5400000" algn="ctr" rotWithShape="0">
                    <a:schemeClr val="accent6"/>
                  </a:outerShdw>
                </a:effectLst>
                <a:latin typeface="SimSun"/>
                <a:cs typeface="SimSun"/>
              </a:rPr>
              <a:t>行动</a:t>
            </a:r>
            <a:r>
              <a:rPr lang="en-US" dirty="0">
                <a:effectLst>
                  <a:outerShdw blurRad="50800" dist="50800" dir="5400000" algn="ctr" rotWithShape="0">
                    <a:schemeClr val="accent6"/>
                  </a:outerShdw>
                </a:effectLst>
                <a:latin typeface="SimSun"/>
                <a:cs typeface="SimSun"/>
              </a:rPr>
              <a:t>：</a:t>
            </a:r>
            <a:r>
              <a:rPr lang="en-US" sz="2800" dirty="0">
                <a:latin typeface="SimSun"/>
                <a:cs typeface="SimSun"/>
              </a:rPr>
              <a:t>所见与体验 </a:t>
            </a:r>
          </a:p>
          <a:p>
            <a:pPr marL="514350" indent="-51435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2800" dirty="0">
                <a:latin typeface="SimSun"/>
                <a:cs typeface="SimSun"/>
              </a:rPr>
              <a:t>	仅以行动宣扬而不搭配文字就会产生毫无力量的传福音。</a:t>
            </a:r>
          </a:p>
          <a:p>
            <a:pPr marL="514350" indent="-51435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zh-CN" sz="2000" i="1" dirty="0"/>
          </a:p>
        </p:txBody>
      </p:sp>
      <p:sp>
        <p:nvSpPr>
          <p:cNvPr id="7" name="TextBox 6"/>
          <p:cNvSpPr txBox="1"/>
          <p:nvPr/>
        </p:nvSpPr>
        <p:spPr>
          <a:xfrm>
            <a:off x="0" y="3810000"/>
            <a:ext cx="9144000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2800" i="1" dirty="0">
                <a:latin typeface="SimSun"/>
                <a:cs typeface="SimSun"/>
              </a:rPr>
              <a:t>上帝怎样以圣灵和能力膏拿撒勒人耶稣，这都是你们知道的。他周流四方，</a:t>
            </a:r>
            <a:r>
              <a:rPr lang="en-US" sz="2800" b="1" i="1" dirty="0">
                <a:effectLst>
                  <a:outerShdw blurRad="50800" dist="50800" dir="5400000" algn="ctr" rotWithShape="0">
                    <a:schemeClr val="accent6"/>
                  </a:outerShdw>
                </a:effectLst>
                <a:latin typeface="SimSun"/>
                <a:cs typeface="SimSun"/>
              </a:rPr>
              <a:t>行善事 </a:t>
            </a:r>
            <a:r>
              <a:rPr lang="en-US" sz="2800" i="1" dirty="0">
                <a:latin typeface="SimSun"/>
                <a:cs typeface="SimSun"/>
              </a:rPr>
              <a:t>， </a:t>
            </a:r>
            <a:r>
              <a:rPr lang="en-US" sz="2800" b="1" i="1" dirty="0">
                <a:effectLst>
                  <a:outerShdw blurRad="50800" dist="50800" dir="5400000" algn="ctr" rotWithShape="0">
                    <a:schemeClr val="accent6"/>
                  </a:outerShdw>
                </a:effectLst>
                <a:latin typeface="SimSun"/>
                <a:cs typeface="SimSun"/>
              </a:rPr>
              <a:t>医好</a:t>
            </a:r>
            <a:r>
              <a:rPr lang="en-US" sz="2800" i="1" dirty="0">
                <a:latin typeface="SimSun"/>
                <a:cs typeface="SimSun"/>
              </a:rPr>
              <a:t>凡被魔鬼压制的人，因为上帝与他同在。 </a:t>
            </a:r>
          </a:p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2800" dirty="0">
                <a:solidFill>
                  <a:schemeClr val="accent6"/>
                </a:solidFill>
                <a:latin typeface="SimSun"/>
                <a:cs typeface="SimSun"/>
              </a:rPr>
              <a:t>使徒行传10章37-38</a:t>
            </a:r>
            <a:endParaRPr lang="zh-CN" sz="2800" i="1" dirty="0">
              <a:solidFill>
                <a:schemeClr val="accent6"/>
              </a:solidFill>
              <a:latin typeface="SimSun"/>
            </a:endParaRPr>
          </a:p>
          <a:p>
            <a:endParaRPr lang="zh-CN" dirty="0"/>
          </a:p>
        </p:txBody>
      </p:sp>
    </p:spTree>
    <p:extLst>
      <p:ext uri="{BB962C8B-B14F-4D97-AF65-F5344CB8AC3E}">
        <p14:creationId xmlns:p14="http://schemas.microsoft.com/office/powerpoint/2010/main" val="1508843115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0" y="1828800"/>
            <a:ext cx="9144000" cy="1858963"/>
          </a:xfrm>
        </p:spPr>
        <p:txBody>
          <a:bodyPr rtlCol="0">
            <a:normAutofit/>
          </a:bodyPr>
          <a:lstStyle/>
          <a:p>
            <a:pPr marL="514350" indent="-514350"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b="1" dirty="0">
                <a:effectLst>
                  <a:outerShdw blurRad="50800" dist="50800" dir="5400000" algn="ctr" rotWithShape="0">
                    <a:schemeClr val="accent6"/>
                  </a:outerShdw>
                </a:effectLst>
                <a:latin typeface="SimSun"/>
                <a:cs typeface="SimSun"/>
              </a:rPr>
              <a:t>为天国工作</a:t>
            </a:r>
            <a:endParaRPr lang="zh-CN" sz="2800" dirty="0"/>
          </a:p>
          <a:p>
            <a:pPr marL="514350" indent="-514350"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zh-CN" sz="2000" i="1" dirty="0"/>
          </a:p>
        </p:txBody>
      </p:sp>
      <p:sp>
        <p:nvSpPr>
          <p:cNvPr id="7" name="TextBox 6"/>
          <p:cNvSpPr txBox="1"/>
          <p:nvPr/>
        </p:nvSpPr>
        <p:spPr>
          <a:xfrm>
            <a:off x="0" y="3048000"/>
            <a:ext cx="91440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SimSun"/>
                <a:cs typeface="SimSun"/>
              </a:rPr>
              <a:t>在教会，我们时刻准备着到世界各地宣扬基督， </a:t>
            </a:r>
          </a:p>
          <a:p>
            <a:pPr algn="ctr"/>
            <a:r>
              <a:rPr lang="en-US" sz="2800" dirty="0">
                <a:latin typeface="SimSun"/>
                <a:cs typeface="SimSun"/>
              </a:rPr>
              <a:t>在基督的旗帜下从魔鬼手中收复领土。 </a:t>
            </a:r>
          </a:p>
          <a:p>
            <a:pPr algn="ctr"/>
            <a:endParaRPr/>
          </a:p>
        </p:txBody>
      </p:sp>
    </p:spTree>
    <p:extLst>
      <p:ext uri="{BB962C8B-B14F-4D97-AF65-F5344CB8AC3E}">
        <p14:creationId xmlns:p14="http://schemas.microsoft.com/office/powerpoint/2010/main" val="4211358675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0" name="Title 1"/>
          <p:cNvSpPr>
            <a:spLocks noGrp="1"/>
          </p:cNvSpPr>
          <p:nvPr>
            <p:ph type="title"/>
          </p:nvPr>
        </p:nvSpPr>
        <p:spPr>
          <a:xfrm>
            <a:off x="0" y="1493838"/>
            <a:ext cx="9144000" cy="1325562"/>
          </a:xfrm>
        </p:spPr>
        <p:txBody>
          <a:bodyPr/>
          <a:lstStyle/>
          <a:p>
            <a:pPr eaLnBrk="1" hangingPunct="1"/>
            <a:r>
              <a:rPr lang="en-US" sz="4000" b="1" dirty="0">
                <a:latin typeface="SimSun"/>
                <a:cs typeface="SimSun"/>
              </a:rPr>
              <a:t>上帝啊，请帮助我们用语言、用行动来展示福音</a:t>
            </a:r>
          </a:p>
        </p:txBody>
      </p:sp>
      <p:sp>
        <p:nvSpPr>
          <p:cNvPr id="12291" name="Content Placeholder 2"/>
          <p:cNvSpPr>
            <a:spLocks noGrp="1"/>
          </p:cNvSpPr>
          <p:nvPr>
            <p:ph idx="1"/>
          </p:nvPr>
        </p:nvSpPr>
        <p:spPr>
          <a:xfrm>
            <a:off x="0" y="2941637"/>
            <a:ext cx="9144000" cy="4297363"/>
          </a:xfrm>
        </p:spPr>
        <p:txBody>
          <a:bodyPr/>
          <a:lstStyle/>
          <a:p>
            <a:pPr marL="514350" indent="0" eaLnBrk="1" hangingPunct="1">
              <a:buNone/>
            </a:pPr>
            <a:r>
              <a:rPr lang="en-US" sz="3000" dirty="0">
                <a:latin typeface="SimSun"/>
                <a:cs typeface="SimSun"/>
              </a:rPr>
              <a:t>对残疾朋友们来说，接纳信息的能力是：</a:t>
            </a:r>
          </a:p>
          <a:p>
            <a:pPr marL="514350" indent="0" eaLnBrk="1" hangingPunct="1">
              <a:buNone/>
            </a:pPr>
            <a:endParaRPr lang="zh-CN" sz="1400" b="1" dirty="0"/>
          </a:p>
          <a:p>
            <a:pPr marL="1833563" lvl="4" indent="-455613" eaLnBrk="1" hangingPunct="1">
              <a:spcBef>
                <a:spcPts val="0"/>
              </a:spcBef>
              <a:buClr>
                <a:schemeClr val="accent6"/>
              </a:buClr>
              <a:buFont typeface="Arial" charset="0"/>
              <a:buAutoNum type="arabicPeriod"/>
            </a:pPr>
            <a:r>
              <a:rPr lang="en-US" sz="3000" b="1" dirty="0">
                <a:latin typeface="SimSun"/>
                <a:cs typeface="SimSun"/>
              </a:rPr>
              <a:t>智力残疾的朋友</a:t>
            </a:r>
          </a:p>
          <a:p>
            <a:pPr marL="0" indent="0" algn="ctr">
              <a:lnSpc>
                <a:spcPct val="114000"/>
              </a:lnSpc>
              <a:spcBef>
                <a:spcPts val="0"/>
              </a:spcBef>
              <a:buNone/>
            </a:pPr>
            <a:endParaRPr lang="zh-CN" sz="1000" dirty="0">
              <a:effectLst>
                <a:outerShdw blurRad="50800" dist="50800" dir="5400000" algn="ctr" rotWithShape="0">
                  <a:schemeClr val="accent6"/>
                </a:outerShdw>
              </a:effectLst>
            </a:endParaRPr>
          </a:p>
          <a:p>
            <a:pPr marL="0" indent="0" algn="ctr">
              <a:lnSpc>
                <a:spcPct val="114000"/>
              </a:lnSpc>
              <a:spcBef>
                <a:spcPts val="0"/>
              </a:spcBef>
              <a:buNone/>
            </a:pPr>
            <a:endParaRPr lang="zh-CN" sz="1000" dirty="0">
              <a:effectLst>
                <a:outerShdw blurRad="50800" dist="50800" dir="5400000" algn="ctr" rotWithShape="0">
                  <a:schemeClr val="accent6"/>
                </a:outerShdw>
              </a:effectLst>
            </a:endParaRPr>
          </a:p>
          <a:p>
            <a:pPr marL="0" indent="0" algn="ctr">
              <a:lnSpc>
                <a:spcPct val="114000"/>
              </a:lnSpc>
              <a:spcBef>
                <a:spcPts val="0"/>
              </a:spcBef>
              <a:buNone/>
            </a:pPr>
            <a:r>
              <a:rPr lang="en-US" sz="2800" dirty="0">
                <a:latin typeface="SimSun"/>
                <a:cs typeface="SimSun"/>
              </a:rPr>
              <a:t>大多数患有心理残疾的人</a:t>
            </a:r>
          </a:p>
          <a:p>
            <a:pPr marL="0" indent="0" algn="ctr">
              <a:lnSpc>
                <a:spcPct val="114000"/>
              </a:lnSpc>
              <a:spcBef>
                <a:spcPts val="0"/>
              </a:spcBef>
              <a:buNone/>
            </a:pPr>
            <a:r>
              <a:rPr lang="en-US" sz="2800" dirty="0">
                <a:latin typeface="SimSun"/>
                <a:cs typeface="SimSun"/>
              </a:rPr>
              <a:t>能够理解三年级水平的经文。</a:t>
            </a:r>
            <a:endParaRPr lang="zh-CN" sz="2800" dirty="0"/>
          </a:p>
          <a:p>
            <a:pPr marL="0" indent="0" algn="ctr">
              <a:lnSpc>
                <a:spcPct val="114000"/>
              </a:lnSpc>
              <a:spcBef>
                <a:spcPts val="0"/>
              </a:spcBef>
              <a:buNone/>
            </a:pPr>
            <a:r>
              <a:rPr lang="en-US" sz="2400" dirty="0">
                <a:latin typeface="SimSun"/>
                <a:cs typeface="SimSun"/>
              </a:rPr>
              <a:t>- Jim Pierson博士</a:t>
            </a:r>
          </a:p>
        </p:txBody>
      </p:sp>
    </p:spTree>
    <p:extLst>
      <p:ext uri="{BB962C8B-B14F-4D97-AF65-F5344CB8AC3E}">
        <p14:creationId xmlns:p14="http://schemas.microsoft.com/office/powerpoint/2010/main" val="3935610944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1" name="Content Placeholder 2"/>
          <p:cNvSpPr>
            <a:spLocks noGrp="1"/>
          </p:cNvSpPr>
          <p:nvPr>
            <p:ph idx="1"/>
          </p:nvPr>
        </p:nvSpPr>
        <p:spPr>
          <a:xfrm>
            <a:off x="-457200" y="1752600"/>
            <a:ext cx="9144000" cy="4297363"/>
          </a:xfrm>
        </p:spPr>
        <p:txBody>
          <a:bodyPr/>
          <a:lstStyle/>
          <a:p>
            <a:pPr marL="514350" indent="0" eaLnBrk="1" hangingPunct="1">
              <a:buNone/>
            </a:pPr>
            <a:endParaRPr lang="zh-CN" sz="1400" dirty="0"/>
          </a:p>
          <a:p>
            <a:pPr marL="1824038" lvl="4" indent="-446088" eaLnBrk="1" hangingPunct="1">
              <a:spcBef>
                <a:spcPts val="0"/>
              </a:spcBef>
              <a:buClr>
                <a:schemeClr val="accent6"/>
              </a:buClr>
              <a:buFont typeface="+mj-lt"/>
              <a:buAutoNum type="arabicPeriod" startAt="2"/>
            </a:pPr>
            <a:r>
              <a:rPr lang="en-US" sz="3000" b="1" dirty="0">
                <a:latin typeface="SimSun"/>
                <a:cs typeface="SimSun"/>
              </a:rPr>
              <a:t>发育残疾的朋友</a:t>
            </a:r>
          </a:p>
          <a:p>
            <a:pPr marL="1774825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en-US" sz="2800" dirty="0">
                <a:latin typeface="SimSun"/>
                <a:cs typeface="SimSun"/>
              </a:rPr>
              <a:t>当我们与这些朋友一起“相处”和“生活”的时候，就会通过亲近关系传播福音。</a:t>
            </a:r>
          </a:p>
          <a:p>
            <a:pPr marL="2292350" indent="-231775">
              <a:lnSpc>
                <a:spcPct val="114000"/>
              </a:lnSpc>
              <a:spcBef>
                <a:spcPts val="0"/>
              </a:spcBef>
              <a:buNone/>
            </a:pPr>
            <a:endParaRPr lang="zh-CN" sz="2800" b="1" dirty="0"/>
          </a:p>
          <a:p>
            <a:pPr marL="1824038" lvl="4" indent="-446088" eaLnBrk="1" hangingPunct="1">
              <a:spcBef>
                <a:spcPts val="0"/>
              </a:spcBef>
              <a:buClr>
                <a:schemeClr val="accent6"/>
              </a:buClr>
              <a:buFont typeface="+mj-lt"/>
              <a:buAutoNum type="arabicPeriod" startAt="3"/>
            </a:pPr>
            <a:r>
              <a:rPr lang="en-US" sz="3000" b="1" dirty="0">
                <a:latin typeface="SimSun"/>
                <a:cs typeface="SimSun"/>
              </a:rPr>
              <a:t>听力或视力受损的朋友</a:t>
            </a:r>
          </a:p>
          <a:p>
            <a:pPr marL="1774825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en-US" sz="2800" dirty="0">
                <a:latin typeface="SimSun"/>
                <a:cs typeface="SimSun"/>
              </a:rPr>
              <a:t>利用像盲文圣经和符号语言翻译器这样的资源，对救赎方案做简单的解释</a:t>
            </a:r>
            <a:endParaRPr lang="zh-CN" sz="2800" b="1" dirty="0"/>
          </a:p>
        </p:txBody>
      </p:sp>
    </p:spTree>
    <p:extLst>
      <p:ext uri="{BB962C8B-B14F-4D97-AF65-F5344CB8AC3E}">
        <p14:creationId xmlns:p14="http://schemas.microsoft.com/office/powerpoint/2010/main" val="1914443127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5" name="Content Placeholder 2"/>
          <p:cNvSpPr>
            <a:spLocks noGrp="1"/>
          </p:cNvSpPr>
          <p:nvPr>
            <p:ph idx="1"/>
          </p:nvPr>
        </p:nvSpPr>
        <p:spPr>
          <a:xfrm>
            <a:off x="457200" y="1828800"/>
            <a:ext cx="8229600" cy="4297363"/>
          </a:xfrm>
        </p:spPr>
        <p:txBody>
          <a:bodyPr/>
          <a:lstStyle/>
          <a:p>
            <a:pPr marL="514350" indent="-514350" eaLnBrk="1" hangingPunct="1">
              <a:buFont typeface="Arial" charset="0"/>
              <a:buNone/>
            </a:pPr>
            <a:endParaRPr lang="en-US" dirty="0"/>
          </a:p>
          <a:p>
            <a:pPr marL="514350" indent="-514350" eaLnBrk="1" hangingPunct="1">
              <a:buFont typeface="Arial" charset="0"/>
              <a:buNone/>
            </a:pP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1752600"/>
            <a:ext cx="9144000" cy="4444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92300" lvl="4" indent="-514350" eaLnBrk="1" hangingPunct="1">
              <a:spcBef>
                <a:spcPts val="0"/>
              </a:spcBef>
              <a:buClr>
                <a:schemeClr val="accent6"/>
              </a:buClr>
              <a:buFont typeface="+mj-lt"/>
              <a:buAutoNum type="arabicPeriod" startAt="4"/>
            </a:pPr>
            <a:r>
              <a:rPr lang="en-US" sz="3000" b="1" dirty="0">
                <a:latin typeface="SimSun"/>
                <a:cs typeface="SimSun"/>
              </a:rPr>
              <a:t>不识字的朋友</a:t>
            </a:r>
          </a:p>
          <a:p>
            <a:pPr marL="1833563" indent="3175">
              <a:lnSpc>
                <a:spcPct val="114000"/>
              </a:lnSpc>
            </a:pPr>
            <a:r>
              <a:rPr lang="en-US" sz="2800" dirty="0">
                <a:latin typeface="SimSun"/>
                <a:cs typeface="SimSun"/>
              </a:rPr>
              <a:t>一个人不识字并不意味着他或她无法交流。</a:t>
            </a:r>
          </a:p>
          <a:p>
            <a:pPr marL="2292350" indent="-231775">
              <a:lnSpc>
                <a:spcPct val="114000"/>
              </a:lnSpc>
            </a:pPr>
            <a:endParaRPr lang="zh-CN" sz="2800" b="1" dirty="0">
              <a:latin typeface="SimSun"/>
            </a:endParaRPr>
          </a:p>
          <a:p>
            <a:pPr marL="1892300" lvl="4" indent="-514350" eaLnBrk="1" hangingPunct="1">
              <a:spcBef>
                <a:spcPts val="0"/>
              </a:spcBef>
              <a:buClr>
                <a:schemeClr val="accent6"/>
              </a:buClr>
              <a:buFont typeface="+mj-lt"/>
              <a:buAutoNum type="arabicPeriod" startAt="5"/>
            </a:pPr>
            <a:r>
              <a:rPr lang="en-US" sz="3000" b="1" dirty="0">
                <a:latin typeface="SimSun"/>
                <a:cs typeface="SimSun"/>
              </a:rPr>
              <a:t>身体残疾的朋友</a:t>
            </a:r>
          </a:p>
          <a:p>
            <a:pPr marL="1833563" indent="-12700">
              <a:lnSpc>
                <a:spcPct val="114000"/>
              </a:lnSpc>
            </a:pPr>
            <a:r>
              <a:rPr dirty="0">
                <a:latin typeface="SimSun"/>
                <a:cs typeface="SimSun"/>
              </a:rPr>
              <a:t>决定不要主观臆断身体残疾的人</a:t>
            </a:r>
            <a:r>
              <a:rPr b="1" dirty="0">
                <a:latin typeface="SimSun"/>
                <a:cs typeface="SimSun"/>
              </a:rPr>
              <a:t>能够</a:t>
            </a:r>
            <a:r>
              <a:rPr dirty="0">
                <a:latin typeface="SimSun"/>
                <a:cs typeface="SimSun"/>
              </a:rPr>
              <a:t>还是</a:t>
            </a:r>
            <a:r>
              <a:rPr b="1" dirty="0">
                <a:latin typeface="SimSun"/>
                <a:cs typeface="SimSun"/>
              </a:rPr>
              <a:t>不能</a:t>
            </a:r>
            <a:r>
              <a:rPr dirty="0">
                <a:latin typeface="SimSun"/>
                <a:cs typeface="SimSun"/>
              </a:rPr>
              <a:t>参加发出的活动。</a:t>
            </a:r>
            <a:endParaRPr lang="zh-CN" sz="2800" b="1" dirty="0">
              <a:latin typeface="SimSun"/>
            </a:endParaRPr>
          </a:p>
        </p:txBody>
      </p:sp>
    </p:spTree>
    <p:extLst>
      <p:ext uri="{BB962C8B-B14F-4D97-AF65-F5344CB8AC3E}">
        <p14:creationId xmlns:p14="http://schemas.microsoft.com/office/powerpoint/2010/main" val="1699661069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5" name="Content Placeholder 2"/>
          <p:cNvSpPr>
            <a:spLocks noGrp="1"/>
          </p:cNvSpPr>
          <p:nvPr>
            <p:ph idx="1"/>
          </p:nvPr>
        </p:nvSpPr>
        <p:spPr>
          <a:xfrm>
            <a:off x="457200" y="1828800"/>
            <a:ext cx="8229600" cy="4297363"/>
          </a:xfrm>
        </p:spPr>
        <p:txBody>
          <a:bodyPr/>
          <a:lstStyle/>
          <a:p>
            <a:pPr marL="514350" indent="-514350" eaLnBrk="1" hangingPunct="1">
              <a:buFont typeface="Arial" charset="0"/>
              <a:buNone/>
            </a:pPr>
            <a:endParaRPr lang="en-US" dirty="0"/>
          </a:p>
          <a:p>
            <a:pPr marL="514350" indent="-514350" eaLnBrk="1" hangingPunct="1">
              <a:buFont typeface="Arial" charset="0"/>
              <a:buNone/>
            </a:pPr>
            <a:endParaRPr lang="en-US" dirty="0"/>
          </a:p>
        </p:txBody>
      </p:sp>
      <p:pic>
        <p:nvPicPr>
          <p:cNvPr id="13318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81600" y="1524000"/>
            <a:ext cx="2057400" cy="1447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320" name="Picture 9" descr="created in the miage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81800" y="3352800"/>
            <a:ext cx="1828800" cy="2590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2" name="Rectangle 11"/>
          <p:cNvSpPr/>
          <p:nvPr/>
        </p:nvSpPr>
        <p:spPr>
          <a:xfrm>
            <a:off x="152400" y="2180034"/>
            <a:ext cx="9144000" cy="30777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0" eaLnBrk="1" hangingPunct="1">
              <a:buNone/>
            </a:pPr>
            <a:r>
              <a:rPr lang="en-US" sz="3000" dirty="0">
                <a:latin typeface="SimSun"/>
                <a:cs typeface="SimSun"/>
              </a:rPr>
              <a:t>传福音小工具：</a:t>
            </a:r>
          </a:p>
          <a:p>
            <a:pPr marL="514350" indent="0" eaLnBrk="1" hangingPunct="1">
              <a:buNone/>
            </a:pPr>
            <a:endParaRPr lang="zh-CN" sz="1400" b="1" dirty="0"/>
          </a:p>
          <a:p>
            <a:pPr marL="1833563" lvl="4" indent="-455613" eaLnBrk="1" hangingPunct="1">
              <a:spcBef>
                <a:spcPts val="0"/>
              </a:spcBef>
              <a:buClr>
                <a:schemeClr val="accent6"/>
              </a:buClr>
              <a:buFont typeface="Arial" charset="0"/>
              <a:buAutoNum type="arabicPeriod"/>
            </a:pPr>
            <a:r>
              <a:rPr lang="en-US" sz="3000" b="1" dirty="0">
                <a:latin typeface="SimSun"/>
                <a:cs typeface="SimSun"/>
              </a:rPr>
              <a:t>罗马之路</a:t>
            </a:r>
          </a:p>
          <a:p>
            <a:pPr marL="1833563" lvl="4" indent="-455613" eaLnBrk="1" hangingPunct="1">
              <a:spcBef>
                <a:spcPts val="0"/>
              </a:spcBef>
              <a:buClr>
                <a:schemeClr val="accent6"/>
              </a:buClr>
              <a:buFont typeface="Arial" charset="0"/>
              <a:buAutoNum type="arabicPeriod"/>
            </a:pPr>
            <a:r>
              <a:rPr lang="en-US" sz="3000" b="1" dirty="0">
                <a:latin typeface="SimSun"/>
                <a:cs typeface="SimSun"/>
              </a:rPr>
              <a:t>无字之书</a:t>
            </a:r>
          </a:p>
          <a:p>
            <a:pPr marL="1833563" lvl="4" indent="-455613" eaLnBrk="1" hangingPunct="1">
              <a:spcBef>
                <a:spcPts val="0"/>
              </a:spcBef>
              <a:buClr>
                <a:schemeClr val="accent6"/>
              </a:buClr>
              <a:buFont typeface="Arial" charset="0"/>
              <a:buAutoNum type="arabicPeriod"/>
            </a:pPr>
            <a:r>
              <a:rPr lang="en-US" sz="3000" b="1" dirty="0">
                <a:latin typeface="SimSun"/>
                <a:cs typeface="SimSun"/>
              </a:rPr>
              <a:t>福音手链</a:t>
            </a:r>
          </a:p>
          <a:p>
            <a:pPr marL="1833563" lvl="4" indent="-455613" eaLnBrk="1" hangingPunct="1">
              <a:spcBef>
                <a:spcPts val="0"/>
              </a:spcBef>
              <a:buClr>
                <a:schemeClr val="accent6"/>
              </a:buClr>
              <a:buFont typeface="Arial" charset="0"/>
              <a:buAutoNum type="arabicPeriod"/>
            </a:pPr>
            <a:r>
              <a:rPr lang="en-US" sz="3000" b="1" dirty="0">
                <a:latin typeface="SimSun"/>
                <a:cs typeface="SimSun"/>
              </a:rPr>
              <a:t>四个精神法则</a:t>
            </a:r>
          </a:p>
          <a:p>
            <a:pPr marL="1833563" lvl="4" indent="-455613" eaLnBrk="1" hangingPunct="1">
              <a:spcBef>
                <a:spcPts val="0"/>
              </a:spcBef>
              <a:buClr>
                <a:schemeClr val="accent6"/>
              </a:buClr>
              <a:buFont typeface="Arial" charset="0"/>
              <a:buAutoNum type="arabicPeriod"/>
            </a:pPr>
            <a:r>
              <a:rPr lang="en-US" sz="3000" b="1" dirty="0">
                <a:latin typeface="SimSun"/>
                <a:cs typeface="SimSun"/>
              </a:rPr>
              <a:t>以上帝的形象创造</a:t>
            </a:r>
          </a:p>
        </p:txBody>
      </p:sp>
    </p:spTree>
    <p:extLst>
      <p:ext uri="{BB962C8B-B14F-4D97-AF65-F5344CB8AC3E}">
        <p14:creationId xmlns:p14="http://schemas.microsoft.com/office/powerpoint/2010/main" val="762644898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8" name="Title 1"/>
          <p:cNvSpPr>
            <a:spLocks noGrp="1"/>
          </p:cNvSpPr>
          <p:nvPr>
            <p:ph type="title"/>
          </p:nvPr>
        </p:nvSpPr>
        <p:spPr>
          <a:xfrm>
            <a:off x="0" y="1341438"/>
            <a:ext cx="9144000" cy="1477962"/>
          </a:xfrm>
        </p:spPr>
        <p:txBody>
          <a:bodyPr/>
          <a:lstStyle/>
          <a:p>
            <a:pPr eaLnBrk="1" hangingPunct="1"/>
            <a:r>
              <a:rPr lang="en-US" sz="4000" b="1" dirty="0">
                <a:latin typeface="SimSun"/>
                <a:cs typeface="SimSun"/>
              </a:rPr>
              <a:t>上帝啊，请拓宽我们的生命，让我们成为您的信徒</a:t>
            </a:r>
          </a:p>
        </p:txBody>
      </p:sp>
      <p:sp>
        <p:nvSpPr>
          <p:cNvPr id="14339" name="Content Placeholder 2"/>
          <p:cNvSpPr>
            <a:spLocks noGrp="1"/>
          </p:cNvSpPr>
          <p:nvPr>
            <p:ph idx="1"/>
          </p:nvPr>
        </p:nvSpPr>
        <p:spPr>
          <a:xfrm>
            <a:off x="0" y="2895600"/>
            <a:ext cx="9144000" cy="762000"/>
          </a:xfrm>
        </p:spPr>
        <p:txBody>
          <a:bodyPr/>
          <a:lstStyle/>
          <a:p>
            <a:pPr algn="ctr" eaLnBrk="1" hangingPunct="1">
              <a:buFont typeface="Arial" charset="0"/>
              <a:buNone/>
            </a:pPr>
            <a:r>
              <a:rPr dirty="0">
                <a:latin typeface="SimSun"/>
                <a:cs typeface="SimSun"/>
              </a:rPr>
              <a:t>家庭支持小组</a:t>
            </a:r>
          </a:p>
        </p:txBody>
      </p:sp>
      <p:pic>
        <p:nvPicPr>
          <p:cNvPr id="4098" name="Picture 2" descr="http://www.joniandfriends.org/static/photo_gallery/JAFK_WFTW_015_jpg_500x500_max_q8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67000" y="3657600"/>
            <a:ext cx="3810000" cy="2697480"/>
          </a:xfrm>
          <a:prstGeom prst="rect">
            <a:avLst/>
          </a:prstGeom>
          <a:noFill/>
          <a:ln w="28575">
            <a:solidFill>
              <a:schemeClr val="bg1"/>
            </a:solidFill>
          </a:ln>
          <a:effectLst>
            <a:glow rad="139700">
              <a:schemeClr val="tx1">
                <a:lumMod val="65000"/>
                <a:lumOff val="3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1980899533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2209800"/>
            <a:ext cx="9144000" cy="4038600"/>
          </a:xfrm>
        </p:spPr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3000" dirty="0">
                <a:latin typeface="SimSun"/>
                <a:cs typeface="SimSun"/>
              </a:rPr>
              <a:t>“活在世上，我们按照基督的旨意而活，这样就有了一个问题， </a:t>
            </a:r>
          </a:p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3000" dirty="0">
                <a:latin typeface="SimSun"/>
                <a:cs typeface="SimSun"/>
              </a:rPr>
              <a:t>即‘我必须怎样做才能像您那样获得救赎’？” </a:t>
            </a:r>
          </a:p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3000" dirty="0">
                <a:latin typeface="SimSun"/>
                <a:cs typeface="SimSun"/>
              </a:rPr>
              <a:t> </a:t>
            </a:r>
          </a:p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zh-CN" sz="1400" dirty="0"/>
          </a:p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2800" dirty="0">
                <a:latin typeface="SimSun"/>
                <a:cs typeface="SimSun"/>
              </a:rPr>
              <a:t>- Joni Eareckson Tada</a:t>
            </a:r>
            <a:endParaRPr lang="zh-CN" sz="2800" dirty="0"/>
          </a:p>
        </p:txBody>
      </p:sp>
    </p:spTree>
    <p:extLst>
      <p:ext uri="{BB962C8B-B14F-4D97-AF65-F5344CB8AC3E}">
        <p14:creationId xmlns:p14="http://schemas.microsoft.com/office/powerpoint/2010/main" val="11759629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524000"/>
            <a:ext cx="9144000" cy="9144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b="1" dirty="0">
                <a:latin typeface="SimSun"/>
                <a:cs typeface="SimSun"/>
              </a:rPr>
              <a:t>《路加福音》14章中上帝的旨意：</a:t>
            </a:r>
            <a:br/>
            <a:endParaRPr lang="zh-CN" sz="2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590800"/>
            <a:ext cx="8229600" cy="3200400"/>
          </a:xfrm>
        </p:spPr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3000" i="1" dirty="0">
                <a:latin typeface="SimSun"/>
                <a:cs typeface="SimSun"/>
              </a:rPr>
              <a:t>“你摆设筵席，倒要请那贫穷的、残废的、瘸腿的、瞎眼的，你就有福了！”</a:t>
            </a:r>
          </a:p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3000" i="1" dirty="0">
                <a:latin typeface="SimSun"/>
                <a:cs typeface="SimSun"/>
              </a:rPr>
              <a:t>  </a:t>
            </a:r>
          </a:p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3000" i="1" dirty="0">
                <a:latin typeface="SimSun"/>
                <a:cs typeface="SimSun"/>
              </a:rPr>
              <a:t> </a:t>
            </a:r>
          </a:p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/>
          </a:p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2600" dirty="0">
                <a:solidFill>
                  <a:schemeClr val="accent6"/>
                </a:solidFill>
                <a:latin typeface="SimSun"/>
                <a:cs typeface="SimSun"/>
              </a:rPr>
              <a:t>路加福音14章13，23b</a:t>
            </a:r>
          </a:p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zh-CN" sz="1900" dirty="0"/>
          </a:p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zh-CN" sz="3600" dirty="0"/>
          </a:p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zh-CN" sz="3600" dirty="0"/>
          </a:p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zh-CN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86000"/>
            <a:ext cx="8229600" cy="3200400"/>
          </a:xfrm>
        </p:spPr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4000" dirty="0">
                <a:latin typeface="SimSun"/>
                <a:cs typeface="SimSun"/>
              </a:rPr>
              <a:t>“遗失的大使命”</a:t>
            </a:r>
          </a:p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zh-CN" sz="2400" dirty="0"/>
          </a:p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2800" dirty="0">
                <a:latin typeface="SimSun"/>
                <a:cs typeface="SimSun"/>
              </a:rPr>
              <a:t>天国的大门向众生敞开，不论强弱、贫富、健康还是孱弱、健全还是残疾之人。</a:t>
            </a:r>
            <a:endParaRPr lang="zh-CN" sz="4000" dirty="0"/>
          </a:p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zh-CN" sz="1900" dirty="0"/>
          </a:p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zh-CN" sz="3600" dirty="0"/>
          </a:p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zh-CN" sz="3600" dirty="0"/>
          </a:p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zh-CN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0" name="Title 1"/>
          <p:cNvSpPr>
            <a:spLocks noGrp="1"/>
          </p:cNvSpPr>
          <p:nvPr>
            <p:ph type="title"/>
          </p:nvPr>
        </p:nvSpPr>
        <p:spPr>
          <a:xfrm>
            <a:off x="0" y="2667000"/>
            <a:ext cx="9144000" cy="1143000"/>
          </a:xfrm>
        </p:spPr>
        <p:txBody>
          <a:bodyPr/>
          <a:lstStyle/>
          <a:p>
            <a:pPr eaLnBrk="1" hangingPunct="1"/>
            <a:r>
              <a:rPr lang="en-US" sz="4000" b="1" dirty="0">
                <a:latin typeface="SimSun"/>
                <a:cs typeface="SimSun"/>
              </a:rPr>
              <a:t>天国的对比与逆转</a:t>
            </a:r>
            <a:br/>
            <a:br/>
            <a:r>
              <a:rPr lang="en-US" sz="4000" b="1" dirty="0">
                <a:solidFill>
                  <a:schemeClr val="accent6"/>
                </a:solidFill>
                <a:latin typeface="SimSun"/>
                <a:cs typeface="SimSun"/>
              </a:rPr>
              <a:t>路加福音14章7-24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755</TotalTime>
  <Words>971</Words>
  <Application>Microsoft Office PowerPoint</Application>
  <PresentationFormat>On-screen Show (4:3)</PresentationFormat>
  <Paragraphs>357</Paragraphs>
  <Slides>67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67</vt:i4>
      </vt:variant>
    </vt:vector>
  </HeadingPairs>
  <TitlesOfParts>
    <vt:vector size="73" baseType="lpstr">
      <vt:lpstr>ＭＳ Ｐゴシック</vt:lpstr>
      <vt:lpstr>SimSun</vt:lpstr>
      <vt:lpstr>SimSun</vt:lpstr>
      <vt:lpstr>Arial</vt:lpstr>
      <vt:lpstr>Calibri</vt:lpstr>
      <vt:lpstr>Office Theme</vt:lpstr>
      <vt:lpstr>PowerPoint Presentation</vt:lpstr>
      <vt:lpstr>PowerPoint Presentation</vt:lpstr>
      <vt:lpstr>《路加福音》对天国的凝练阐释</vt:lpstr>
      <vt:lpstr>《路加福音》和《使徒行传》中找到了弥赛亚预言</vt:lpstr>
      <vt:lpstr>路加福音的主题</vt:lpstr>
      <vt:lpstr>PowerPoint Presentation</vt:lpstr>
      <vt:lpstr>《路加福音》14章中上帝的旨意： </vt:lpstr>
      <vt:lpstr>PowerPoint Presentation</vt:lpstr>
      <vt:lpstr>天国的对比与逆转  路加福音14章7-24</vt:lpstr>
      <vt:lpstr>谁是天国里最伟大的人？  路加福音14章7-11 </vt:lpstr>
      <vt:lpstr>天国的本性是什么？ 路加福音14章12-14</vt:lpstr>
      <vt:lpstr>互惠主义 - 路加福音14章14</vt:lpstr>
      <vt:lpstr>大宴会 –  邀请谁参加？ 路加福音14章15-24</vt:lpstr>
      <vt:lpstr>PowerPoint Presentation</vt:lpstr>
      <vt:lpstr>PowerPoint Presentation</vt:lpstr>
      <vt:lpstr>举办一场《路加福音》14章的慈善宴会</vt:lpstr>
      <vt:lpstr>您怀着上帝之子的虔诚之心生活吗?</vt:lpstr>
      <vt:lpstr>PowerPoint Presentation</vt:lpstr>
      <vt:lpstr>PowerPoint Presentation</vt:lpstr>
      <vt:lpstr>PowerPoint Presentation</vt:lpstr>
      <vt:lpstr>PowerPoint Presentation</vt:lpstr>
      <vt:lpstr>识别教会的神学框架</vt:lpstr>
      <vt:lpstr>PowerPoint Presentation</vt:lpstr>
      <vt:lpstr>PowerPoint Presentation</vt:lpstr>
      <vt:lpstr>PowerPoint Presentation</vt:lpstr>
      <vt:lpstr>今天，教会在哪里？</vt:lpstr>
      <vt:lpstr>PowerPoint Presentation</vt:lpstr>
      <vt:lpstr>PowerPoint Presentation</vt:lpstr>
      <vt:lpstr>PowerPoint Presentation</vt:lpstr>
      <vt:lpstr>教会的实际应用</vt:lpstr>
      <vt:lpstr>事奉残疾之人做的七件事</vt:lpstr>
      <vt:lpstr>PowerPoint Presentation</vt:lpstr>
      <vt:lpstr>PowerPoint Presentation</vt:lpstr>
      <vt:lpstr>PowerPoint Presentation</vt:lpstr>
      <vt:lpstr>今天，您的 教会在哪？</vt:lpstr>
      <vt:lpstr>PowerPoint Presentation</vt:lpstr>
      <vt:lpstr>PowerPoint Presentation</vt:lpstr>
      <vt:lpstr>PowerPoint Presentation</vt:lpstr>
      <vt:lpstr>事奉残疾人的目标</vt:lpstr>
      <vt:lpstr>解决有关事奉残疾人的疑问</vt:lpstr>
      <vt:lpstr>从信服转向行动</vt:lpstr>
      <vt:lpstr>参与行动的障碍</vt:lpstr>
      <vt:lpstr>万物盛衰皆取决于领导力</vt:lpstr>
      <vt:lpstr>成为爱护残疾人的教会的10个实用小建议</vt:lpstr>
      <vt:lpstr>10个实用建议的内容</vt:lpstr>
      <vt:lpstr>广泛包容</vt:lpstr>
      <vt:lpstr>PowerPoint Presentation</vt:lpstr>
      <vt:lpstr>您准备好建立一个行动方案了吗？</vt:lpstr>
      <vt:lpstr>PowerPoint Presentation</vt:lpstr>
      <vt:lpstr>PowerPoint Presentation</vt:lpstr>
      <vt:lpstr>PowerPoint Presentation</vt:lpstr>
      <vt:lpstr>PowerPoint Presentation</vt:lpstr>
      <vt:lpstr>上帝啊，打开我们的眼睛，发现那些不信基督的人</vt:lpstr>
      <vt:lpstr>PowerPoint Presentation</vt:lpstr>
      <vt:lpstr>PowerPoint Presentation</vt:lpstr>
      <vt:lpstr>PowerPoint Presentation</vt:lpstr>
      <vt:lpstr>PowerPoint Presentation</vt:lpstr>
      <vt:lpstr>上帝啊，请告诉我们如何才能生如所愿</vt:lpstr>
      <vt:lpstr>PowerPoint Presentation</vt:lpstr>
      <vt:lpstr>PowerPoint Presentation</vt:lpstr>
      <vt:lpstr>PowerPoint Presentation</vt:lpstr>
      <vt:lpstr>上帝啊，请帮助我们用语言、用行动来展示福音</vt:lpstr>
      <vt:lpstr>PowerPoint Presentation</vt:lpstr>
      <vt:lpstr>PowerPoint Presentation</vt:lpstr>
      <vt:lpstr>PowerPoint Presentation</vt:lpstr>
      <vt:lpstr>上帝啊，请拓宽我们的生命，让我们成为您的信徒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Gospel of Luke: A Framework for a Theology of Suffering &amp; Disability Lesson 8</dc:title>
  <dc:creator>Rachel Olstad</dc:creator>
  <cp:lastModifiedBy>Wendy Caskey</cp:lastModifiedBy>
  <cp:revision>66</cp:revision>
  <dcterms:created xsi:type="dcterms:W3CDTF">2011-05-04T20:55:57Z</dcterms:created>
  <dcterms:modified xsi:type="dcterms:W3CDTF">2017-04-19T18:44:07Z</dcterms:modified>
</cp:coreProperties>
</file>