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72" r:id="rId2"/>
    <p:sldId id="273" r:id="rId3"/>
    <p:sldId id="258" r:id="rId4"/>
    <p:sldId id="259" r:id="rId5"/>
    <p:sldId id="260" r:id="rId6"/>
    <p:sldId id="279" r:id="rId7"/>
    <p:sldId id="265" r:id="rId8"/>
    <p:sldId id="280" r:id="rId9"/>
    <p:sldId id="266" r:id="rId10"/>
    <p:sldId id="267" r:id="rId11"/>
    <p:sldId id="275" r:id="rId12"/>
    <p:sldId id="268" r:id="rId13"/>
    <p:sldId id="274" r:id="rId14"/>
    <p:sldId id="277" r:id="rId15"/>
    <p:sldId id="278" r:id="rId16"/>
    <p:sldId id="270" r:id="rId17"/>
    <p:sldId id="271" r:id="rId18"/>
    <p:sldId id="328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329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30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2" autoAdjust="0"/>
    <p:restoredTop sz="94660"/>
  </p:normalViewPr>
  <p:slideViewPr>
    <p:cSldViewPr>
      <p:cViewPr varScale="1">
        <p:scale>
          <a:sx n="95" d="100"/>
          <a:sy n="95" d="100"/>
        </p:scale>
        <p:origin x="14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00EB-CCB0-44FF-BD8B-0DE47650D2F0}" type="datetimeFigureOut">
              <a:rPr lang="en-US" smtClean="0"/>
              <a:pPr/>
              <a:t>4/19/2017</a:t>
            </a:fld>
            <a:endParaRPr lang="hi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45C32-B2ED-43C3-A6F8-FA60EFB863D9}" type="slidenum">
              <a:rPr lang="en-US" smtClean="0"/>
              <a:pPr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2242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63F8-5EB6-4F33-93AD-5411944176C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E836-4696-46CA-99CE-D8987214A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A1C0-A4BF-471A-AE44-01C0FF46D7E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335C-2D8B-4F9D-BD80-EE5CBABB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B351-8774-4C1B-9322-8AB965699A2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8FD38-0D93-4949-85E9-C1221A639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F9AF2-406D-4F74-B57A-8527022AB076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E2A9-A6A4-462F-BBBD-7E4AE70E1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E252F-3AEE-46EC-B9E7-08D0633BB6F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AAE9-BC23-4EC3-A1F1-E42F892E9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54D9-E7A5-485B-91BB-5F639300772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0551-32FC-4793-A6E2-81DDF45C5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C1ADB-9034-4955-87E4-7A7D08788BA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B8F2-F5BE-450B-B690-B6A02D22B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C481-DF7F-4A8F-A0B4-6672611E5D9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A3EAE-0289-44C1-B8D6-8ABC4D69D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6BB6-8DB8-4EA0-83D4-E6257935FD9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C9457-CA3B-414E-B435-3FFAA1A77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12D5-7B94-46D5-8F5F-2E7816705EFB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FE38D-794D-4625-AB83-74248F328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1520-5A5B-456F-B12A-711F57538FD9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483D1-E787-4F8D-8268-2C5870F4A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F329A4-440A-46F4-8F36-30B91C23F07C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7087E-3A1D-4E08-8A73-59A257C9F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i-IN" sz="4800" cap="all" dirty="0">
                <a:solidFill>
                  <a:schemeClr val="accent6"/>
                </a:solidFill>
                <a:latin typeface="Century Gothic" pitchFamily="34" charset="0"/>
              </a:rPr>
              <a:t>पहला सत्र</a:t>
            </a:r>
          </a:p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r>
              <a:rPr lang="hi-IN" sz="4200" b="1" dirty="0">
                <a:latin typeface="+mn-lt"/>
              </a:rPr>
              <a:t>पीड़ा और अक्षमता का</a:t>
            </a:r>
            <a:r>
              <a:rPr lang="en-US" sz="4200" b="1" dirty="0">
                <a:latin typeface="+mn-lt"/>
              </a:rPr>
              <a:t> </a:t>
            </a:r>
          </a:p>
          <a:p>
            <a:pPr algn="ctr"/>
            <a:r>
              <a:rPr lang="hi-IN" sz="4200" b="1" dirty="0">
                <a:latin typeface="+mn-lt"/>
              </a:rPr>
              <a:t>धर्मशास्त्र</a:t>
            </a:r>
          </a:p>
          <a:p>
            <a:pPr algn="ctr"/>
            <a:endParaRPr lang="hi-IN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1336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hi-IN" sz="4000" dirty="0"/>
              <a:t>साम्राज्य में सबसे बड़ा कौन है</a:t>
            </a:r>
            <a:r>
              <a:rPr lang="en-US" sz="4000" dirty="0"/>
              <a:t>? </a:t>
            </a:r>
            <a:br>
              <a:rPr dirty="0"/>
            </a:br>
            <a:r>
              <a:rPr lang="hi-IN" sz="3600" dirty="0"/>
              <a:t>ल्यूक </a:t>
            </a:r>
            <a:r>
              <a:rPr lang="en-US" sz="3600" dirty="0"/>
              <a:t>14:7-11</a:t>
            </a:r>
            <a:br>
              <a:rPr dirty="0"/>
            </a:br>
            <a:endParaRPr lang="hi-IN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703637"/>
            <a:ext cx="8686800" cy="4525963"/>
          </a:xfrm>
        </p:spPr>
        <p:txBody>
          <a:bodyPr/>
          <a:lstStyle/>
          <a:p>
            <a:pPr algn="ctr">
              <a:buNone/>
            </a:pPr>
            <a:r>
              <a:rPr lang="en-US" sz="2800" i="1" dirty="0"/>
              <a:t>"</a:t>
            </a:r>
            <a:r>
              <a:rPr lang="hi-IN" sz="2800" i="1" dirty="0"/>
              <a:t>प्रत्येक व्यक्ति जो अपने आपको उन्नत करता है </a:t>
            </a:r>
            <a:endParaRPr lang="en-US" sz="2800" i="1" dirty="0"/>
          </a:p>
          <a:p>
            <a:pPr algn="ctr">
              <a:buNone/>
            </a:pPr>
            <a:r>
              <a:rPr lang="hi-IN" sz="2800" i="1" dirty="0"/>
              <a:t>विनम्र होगा</a:t>
            </a:r>
            <a:r>
              <a:rPr lang="en-US" sz="2800" i="1" dirty="0"/>
              <a:t> </a:t>
            </a:r>
            <a:r>
              <a:rPr lang="hi-IN" sz="2800" i="1" dirty="0"/>
              <a:t>और जो अपने आपको विनम्र बनाता है </a:t>
            </a:r>
            <a:endParaRPr lang="en-US" sz="2800" i="1" dirty="0"/>
          </a:p>
          <a:p>
            <a:pPr algn="ctr">
              <a:buNone/>
            </a:pPr>
            <a:r>
              <a:rPr lang="hi-IN" sz="2800" i="1" dirty="0"/>
              <a:t>वह उन्नत होगा।</a:t>
            </a:r>
            <a:r>
              <a:rPr lang="en-US" sz="2800" i="1" dirty="0"/>
              <a:t>" </a:t>
            </a:r>
          </a:p>
          <a:p>
            <a:pPr algn="ctr">
              <a:buNone/>
            </a:pPr>
            <a:r>
              <a:rPr lang="hi-IN" sz="2800" b="1" dirty="0">
                <a:solidFill>
                  <a:schemeClr val="accent6"/>
                </a:solidFill>
              </a:rPr>
              <a:t>ल्यूक </a:t>
            </a:r>
            <a:r>
              <a:rPr lang="en-US" sz="2800" b="1" dirty="0">
                <a:solidFill>
                  <a:schemeClr val="accent6"/>
                </a:solidFill>
              </a:rPr>
              <a:t>14:11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hi-IN" sz="3600" dirty="0"/>
              <a:t>साम्राज्य की प्रकृति क्या है</a:t>
            </a:r>
            <a:r>
              <a:rPr lang="en-US" sz="3600" dirty="0"/>
              <a:t>?</a:t>
            </a:r>
            <a:br>
              <a:rPr dirty="0"/>
            </a:br>
            <a:r>
              <a:rPr lang="hi-IN" sz="3600" dirty="0"/>
              <a:t>ल्यूक </a:t>
            </a:r>
            <a:r>
              <a:rPr lang="en-US" sz="3600" dirty="0"/>
              <a:t>14:12-14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1702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sz="2800" i="1" dirty="0"/>
              <a:t>"</a:t>
            </a:r>
            <a:r>
              <a:rPr lang="hi-IN" sz="2800" i="1" dirty="0"/>
              <a:t>जब आप किसी भोज का आयोजन करते हैं तो गरीबों</a:t>
            </a:r>
            <a:r>
              <a:rPr lang="en-US" sz="2800" i="1" dirty="0"/>
              <a:t>, </a:t>
            </a:r>
            <a:r>
              <a:rPr lang="hi-IN" sz="2800" i="1" dirty="0"/>
              <a:t>अपंगों</a:t>
            </a:r>
            <a:r>
              <a:rPr lang="en-US" sz="2800" i="1" dirty="0"/>
              <a:t>, </a:t>
            </a:r>
            <a:r>
              <a:rPr lang="hi-IN" sz="2800" i="1" dirty="0"/>
              <a:t>लंगड़ों और अंधों को आमंत्रित करें।</a:t>
            </a:r>
            <a:r>
              <a:rPr lang="en-US" sz="2800" i="1" dirty="0"/>
              <a:t>"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sz="2800" b="1" dirty="0">
                <a:solidFill>
                  <a:schemeClr val="accent6"/>
                </a:solidFill>
              </a:rPr>
              <a:t>ल्यूक </a:t>
            </a:r>
            <a:r>
              <a:rPr lang="en-US" sz="2800" b="1" dirty="0">
                <a:solidFill>
                  <a:schemeClr val="accent6"/>
                </a:solidFill>
              </a:rPr>
              <a:t>14:13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hi-IN" sz="1800" i="1" dirty="0"/>
          </a:p>
          <a:p>
            <a:pPr marL="514350" indent="-514350"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sz="2800" dirty="0"/>
              <a:t>हमें अपने निजी जीवन और धर्म समुदाय दोनों में अक्षम लोगों को शामिल करना चाहिए</a:t>
            </a:r>
            <a:r>
              <a:rPr lang="en-US" sz="2800" dirty="0"/>
              <a:t>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hi-IN" sz="3600" dirty="0"/>
              <a:t>पारस्परिकता का नियम </a:t>
            </a:r>
            <a:r>
              <a:rPr lang="en-US" sz="3600" dirty="0"/>
              <a:t>- </a:t>
            </a:r>
            <a:r>
              <a:rPr lang="hi-IN" sz="3600" dirty="0"/>
              <a:t>ल्यूक </a:t>
            </a:r>
            <a:r>
              <a:rPr lang="en-US" sz="3600" dirty="0"/>
              <a:t>14:14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2713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hi-IN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सिर्फ एक कृपा की व्यवस्था नहीं</a:t>
            </a:r>
            <a:r>
              <a:rPr dirty="0"/>
              <a:t>-</a:t>
            </a:r>
          </a:p>
          <a:p>
            <a:pPr marL="514350" indent="-514350" algn="ctr" eaLnBrk="1" hangingPunct="1">
              <a:buNone/>
            </a:pPr>
            <a:r>
              <a:rPr lang="hi-IN" dirty="0"/>
              <a:t>अक्षम लोग अपनी</a:t>
            </a:r>
            <a:r>
              <a:rPr lang="en-US" dirty="0"/>
              <a:t> </a:t>
            </a:r>
            <a:r>
              <a:rPr lang="hi-IN" b="1" dirty="0">
                <a:solidFill>
                  <a:schemeClr val="accent6"/>
                </a:solidFill>
              </a:rPr>
              <a:t>मौजूदगी</a:t>
            </a:r>
            <a:r>
              <a:rPr lang="hi-IN" dirty="0"/>
              <a:t> और </a:t>
            </a:r>
            <a:r>
              <a:rPr lang="hi-IN" b="1" dirty="0">
                <a:solidFill>
                  <a:schemeClr val="accent6"/>
                </a:solidFill>
              </a:rPr>
              <a:t>जीवन</a:t>
            </a:r>
            <a:r>
              <a:rPr lang="hi-IN" dirty="0"/>
              <a:t>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के साथ इसका मूल्य चुकाते हैं।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600200"/>
          </a:xfrm>
        </p:spPr>
        <p:txBody>
          <a:bodyPr/>
          <a:lstStyle/>
          <a:p>
            <a:pPr marL="514350" indent="-514350" eaLnBrk="1" hangingPunct="1"/>
            <a:r>
              <a:rPr lang="hi-IN" sz="3600" dirty="0"/>
              <a:t>विशाल भोज </a:t>
            </a:r>
            <a:r>
              <a:rPr lang="en-US" sz="3600" dirty="0"/>
              <a:t>- </a:t>
            </a:r>
            <a:br/>
            <a:r>
              <a:rPr lang="hi-IN" sz="3600" dirty="0"/>
              <a:t>टेबल की सीटों पर कौन बैठता है</a:t>
            </a:r>
            <a:r>
              <a:rPr lang="en-US" sz="3600" dirty="0"/>
              <a:t>?</a:t>
            </a:r>
            <a:br/>
            <a:r>
              <a:rPr lang="hi-IN" sz="3600" dirty="0"/>
              <a:t>ल्यूक </a:t>
            </a:r>
            <a:r>
              <a:rPr lang="en-US" sz="3600" dirty="0"/>
              <a:t>14:15-24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3094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hi-IN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sz="2800" dirty="0"/>
              <a:t>परमेश्वर के साम्राज्य को लेकर यहूदी नेताओं की अपेक्षाएं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sz="2400" dirty="0"/>
              <a:t>बनाम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sz="2800" dirty="0"/>
              <a:t>परमेश्वर के साम्राज्य को लेकर यीशु की अपेक्षाएं</a:t>
            </a:r>
            <a:r>
              <a:rPr lang="en-US" sz="2800" dirty="0"/>
              <a:t>!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hi-IN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b="1" i="1" dirty="0">
                <a:solidFill>
                  <a:schemeClr val="accent6"/>
                </a:solidFill>
              </a:rPr>
              <a:t>अभी</a:t>
            </a:r>
            <a:r>
              <a:rPr lang="hi-IN" dirty="0"/>
              <a:t> और</a:t>
            </a:r>
            <a:r>
              <a:rPr lang="hi-IN" b="1" i="1" dirty="0">
                <a:solidFill>
                  <a:schemeClr val="accent6"/>
                </a:solidFill>
              </a:rPr>
              <a:t>आने वाले समय</a:t>
            </a:r>
            <a:r>
              <a:rPr lang="hi-IN" dirty="0"/>
              <a:t> दोनों के लिए</a:t>
            </a:r>
            <a:r>
              <a:rPr dirty="0"/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hi-IN" sz="3600" dirty="0"/>
              <a:t>विशाल भोज </a:t>
            </a:r>
            <a:r>
              <a:rPr lang="en-US" sz="3600" dirty="0"/>
              <a:t>- </a:t>
            </a:r>
            <a:r>
              <a:rPr lang="hi-IN" sz="3600" dirty="0"/>
              <a:t>समापन</a:t>
            </a:r>
            <a:r>
              <a:rPr lang="en-US" sz="3600" dirty="0"/>
              <a:t>!</a:t>
            </a:r>
          </a:p>
          <a:p>
            <a:pPr marL="514350" indent="-514350" algn="ctr" eaLnBrk="1" hangingPunct="1">
              <a:buNone/>
            </a:pPr>
            <a:r>
              <a:rPr lang="hi-IN" sz="2800" b="1" dirty="0">
                <a:solidFill>
                  <a:schemeClr val="accent6"/>
                </a:solidFill>
              </a:rPr>
              <a:t>ईसाइया </a:t>
            </a:r>
            <a:r>
              <a:rPr lang="en-US" sz="2800" b="1" dirty="0">
                <a:solidFill>
                  <a:schemeClr val="accent6"/>
                </a:solidFill>
              </a:rPr>
              <a:t>25:6-9</a:t>
            </a:r>
          </a:p>
          <a:p>
            <a:pPr marL="914400" lvl="1" indent="-514350" eaLnBrk="1" hangingPunct="1">
              <a:buNone/>
            </a:pPr>
            <a:r>
              <a:rPr dirty="0"/>
              <a:t>  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hi-IN" sz="2600" dirty="0"/>
              <a:t>यहूदियों की असत्य और झूठी धार्मिक व्याख्याएं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hi-IN" sz="2600" dirty="0"/>
              <a:t>यीशु ईशाइया </a:t>
            </a:r>
            <a:r>
              <a:rPr lang="en-US" sz="2600" dirty="0"/>
              <a:t>25 </a:t>
            </a:r>
            <a:r>
              <a:rPr lang="hi-IN" sz="2600" dirty="0"/>
              <a:t>के मूल संदेश की सही व्याख्या करते हैं</a:t>
            </a:r>
          </a:p>
          <a:p>
            <a:pPr marL="914400" lvl="1" indent="-514350" eaLnBrk="1" hangingPunct="1">
              <a:buNone/>
            </a:pPr>
            <a:endParaRPr lang="hi-IN" sz="1400" dirty="0"/>
          </a:p>
          <a:p>
            <a:pPr marL="1314450" lvl="2" indent="-514350" eaLnBrk="1" hangingPunct="1">
              <a:buNone/>
            </a:pPr>
            <a:r>
              <a:rPr lang="en-US" dirty="0"/>
              <a:t>	</a:t>
            </a:r>
          </a:p>
          <a:p>
            <a:pPr marL="514350" indent="-514350" eaLnBrk="1" hangingPunct="1"/>
            <a:endParaRPr lang="hi-IN" sz="2400" dirty="0"/>
          </a:p>
          <a:p>
            <a:pPr marL="514350" indent="-514350" eaLnBrk="1" hangingPunct="1"/>
            <a:endParaRPr lang="hi-IN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153400" cy="4525963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</a:pPr>
            <a:r>
              <a:rPr lang="hi-IN" sz="3000" dirty="0"/>
              <a:t>यीशु ने महान भोज और साम्राज्य की प्रकृति को पुन</a:t>
            </a:r>
            <a:r>
              <a:rPr lang="en-US" sz="3000" dirty="0"/>
              <a:t>: </a:t>
            </a:r>
            <a:r>
              <a:rPr lang="hi-IN" sz="3000" dirty="0"/>
              <a:t>परिभाषित किया है</a:t>
            </a:r>
            <a:r>
              <a:rPr lang="en-US" sz="3000" dirty="0"/>
              <a:t>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hi-IN" sz="3000" dirty="0"/>
              <a:t>संचालकों का संचालक अतिथियों की अंतिम सूची</a:t>
            </a:r>
            <a:r>
              <a:rPr lang="en-US" sz="3000" dirty="0"/>
              <a:t>... </a:t>
            </a:r>
            <a:r>
              <a:rPr lang="hi-IN" sz="3000" dirty="0"/>
              <a:t>और सम्मानित सीटें निर्धारित करता है </a:t>
            </a:r>
            <a:r>
              <a:rPr lang="en-US" sz="3000" dirty="0"/>
              <a:t>- </a:t>
            </a:r>
            <a:r>
              <a:rPr lang="hi-IN" sz="3000" dirty="0"/>
              <a:t>वह नहीं जिसकी अपेक्षा फरीसी करते हैं।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hi-IN" sz="3000" dirty="0"/>
              <a:t>उसका घर इन अक्षम मेहमानों से भर जाएगा</a:t>
            </a:r>
            <a:r>
              <a:rPr lang="en-US" sz="3000" dirty="0"/>
              <a:t>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hi-IN" sz="3000" dirty="0"/>
              <a:t>यह एक आवश्यक और बाध्यकारी आदेश है</a:t>
            </a:r>
            <a:r>
              <a:rPr lang="en-US" sz="3000" dirty="0"/>
              <a:t>!</a:t>
            </a:r>
          </a:p>
          <a:p>
            <a:pPr marL="514350" indent="-514350" eaLnBrk="1" hangingPunct="1"/>
            <a:endParaRPr lang="hi-IN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ल्यूक </a:t>
            </a:r>
            <a:r>
              <a:rPr lang="en-US" sz="4000" b="1" dirty="0"/>
              <a:t>14 </a:t>
            </a:r>
            <a:r>
              <a:rPr lang="hi-IN" sz="4000" b="1" dirty="0"/>
              <a:t>भोज का आयोजन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2255837"/>
            <a:ext cx="9448800" cy="4525963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buFont typeface="Arial" charset="0"/>
              <a:buNone/>
            </a:pPr>
            <a:endParaRPr lang="hi-IN" sz="1000" dirty="0">
              <a:solidFill>
                <a:schemeClr val="accent6"/>
              </a:solidFill>
            </a:endParaRP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hi-IN" dirty="0"/>
              <a:t>अक्षम समुदाय तक पहुंच</a:t>
            </a: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hi-IN" dirty="0"/>
              <a:t>चर्च के स्वयंसेवकों और परिवारों के बीच संबंध</a:t>
            </a:r>
            <a:endParaRPr lang="en-US" dirty="0"/>
          </a:p>
          <a:p>
            <a:pPr marL="273050" indent="0" eaLnBrk="1" hangingPunct="1">
              <a:spcBef>
                <a:spcPts val="0"/>
              </a:spcBef>
              <a:buClr>
                <a:schemeClr val="accent6"/>
              </a:buClr>
              <a:buNone/>
            </a:pPr>
            <a:r>
              <a:rPr lang="hi-IN" dirty="0"/>
              <a:t> बढ़ाएं </a:t>
            </a:r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2806700" y="3733800"/>
            <a:ext cx="3441700" cy="2654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क्या आप एक साम्राज्य की जीवनशैली जी रहे हैं</a:t>
            </a:r>
            <a:r>
              <a:rPr lang="en-US" sz="4000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800" dirty="0"/>
              <a:t>अगर यह साम्राज्य ऐसा है जिसमें अक्षम लोगों के लिए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800" dirty="0"/>
              <a:t>एक सम्मान की सीट उपलब्ध है तो फिर कैसे चर्च समाज के वंचितों के लिए राजा के हृदय का </a:t>
            </a:r>
            <a:endParaRPr lang="en-US" sz="28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800" dirty="0"/>
              <a:t>सम्मान कर सकता है</a:t>
            </a:r>
            <a:r>
              <a:rPr lang="en-US" sz="2800" dirty="0"/>
              <a:t>?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b="1" dirty="0"/>
              <a:t>आभार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hi-IN" b="1" dirty="0"/>
              <a:t> आतिथ्य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hi-IN" b="1" dirty="0"/>
              <a:t> मौलिक समावेश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683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439644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r>
              <a:rPr lang="hi-IN" sz="4800" cap="all" dirty="0">
                <a:solidFill>
                  <a:schemeClr val="accent6"/>
                </a:solidFill>
                <a:latin typeface="Century Gothic" pitchFamily="34" charset="0"/>
              </a:rPr>
              <a:t>दूसरा सत्र</a:t>
            </a:r>
            <a:endParaRPr lang="hi-IN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endParaRPr lang="hi-IN" sz="1000" b="1" dirty="0">
              <a:latin typeface="Calibri" charset="0"/>
            </a:endParaRPr>
          </a:p>
          <a:p>
            <a:pPr algn="ctr"/>
            <a:r>
              <a:rPr lang="hi-IN" sz="4800" b="1" dirty="0">
                <a:latin typeface="Calibri" charset="0"/>
              </a:rPr>
              <a:t>चर्च और </a:t>
            </a:r>
          </a:p>
          <a:p>
            <a:pPr algn="ctr"/>
            <a:r>
              <a:rPr lang="hi-IN" sz="4800" b="1" dirty="0">
                <a:latin typeface="Calibri" charset="0"/>
              </a:rPr>
              <a:t>अक्षमता की व्यवस्था</a:t>
            </a:r>
          </a:p>
          <a:p>
            <a:pPr algn="ctr"/>
            <a:endParaRPr lang="hi-IN" sz="2800" b="1" dirty="0">
              <a:latin typeface="Calibri" charset="0"/>
            </a:endParaRPr>
          </a:p>
          <a:p>
            <a:pPr algn="ctr"/>
            <a:endParaRPr lang="hi-IN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5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85800" y="1823115"/>
            <a:ext cx="800100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/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परमेश्वर के साम्राज्य पर ल्यूक का ध्यान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ल्यूक </a:t>
            </a:r>
            <a:r>
              <a:rPr lang="en-US" sz="3200" dirty="0">
                <a:latin typeface="+mj-lt"/>
              </a:rPr>
              <a:t>14 </a:t>
            </a:r>
            <a:r>
              <a:rPr lang="hi-IN" sz="3200" dirty="0">
                <a:latin typeface="+mj-lt"/>
              </a:rPr>
              <a:t>का आदेश</a:t>
            </a:r>
            <a:r>
              <a:rPr lang="en-US" sz="3200" dirty="0">
                <a:latin typeface="+mj-lt"/>
              </a:rPr>
              <a:t>: </a:t>
            </a:r>
            <a:r>
              <a:rPr lang="hi-IN" sz="3200" dirty="0">
                <a:latin typeface="+mj-lt"/>
              </a:rPr>
              <a:t>सूक्षम दृष्टि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ल्यूक </a:t>
            </a:r>
            <a:r>
              <a:rPr lang="en-US" sz="3200" dirty="0">
                <a:latin typeface="+mj-lt"/>
              </a:rPr>
              <a:t>14 </a:t>
            </a:r>
            <a:r>
              <a:rPr lang="hi-IN" sz="3200" dirty="0">
                <a:latin typeface="+mj-lt"/>
              </a:rPr>
              <a:t>भोज का आयोजन</a:t>
            </a: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8476" y="1705957"/>
            <a:ext cx="8641724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/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चर्च के आध्यात्मिक ढाँचे की पहचान करना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चर्च आज कहाँ है</a:t>
            </a:r>
            <a:r>
              <a:rPr lang="en-US" sz="3200" dirty="0">
                <a:latin typeface="+mj-lt"/>
              </a:rPr>
              <a:t>?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चर्च के लिए व्यावहारिक प्रयोग</a:t>
            </a:r>
            <a:endParaRPr lang="hi-IN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22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85800" y="3429000"/>
            <a:ext cx="7848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i-IN" sz="2800" dirty="0">
                <a:latin typeface="Calibri" pitchFamily="34" charset="0"/>
              </a:rPr>
              <a:t>जब कोई चर्च अक्षम समुदाय का स्वागत करने में विफल रहता है तो उसे एक बड़ी कीमत चुकानी पड़ती है।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457200" y="4764107"/>
            <a:ext cx="8229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i-IN" sz="2800" i="1" dirty="0">
                <a:latin typeface="Calibri" pitchFamily="34" charset="0"/>
              </a:rPr>
              <a:t>मैं तुम्हें सच्चाई बताता हूँ</a:t>
            </a:r>
            <a:r>
              <a:rPr lang="en-US" sz="2800" i="1" dirty="0">
                <a:latin typeface="Calibri" pitchFamily="34" charset="0"/>
              </a:rPr>
              <a:t>, </a:t>
            </a:r>
            <a:r>
              <a:rPr lang="hi-IN" sz="2800" i="1" dirty="0">
                <a:latin typeface="Calibri" pitchFamily="34" charset="0"/>
              </a:rPr>
              <a:t>जब कभी भी तुमने इनमें से सबसे निचले पायदान पर बैठे किसी व्यक्ति के लिए कुछ नहीं किया है</a:t>
            </a:r>
            <a:r>
              <a:rPr lang="en-US" sz="2800" i="1" dirty="0">
                <a:latin typeface="Calibri" pitchFamily="34" charset="0"/>
              </a:rPr>
              <a:t>, </a:t>
            </a:r>
            <a:r>
              <a:rPr lang="hi-IN" sz="2800" i="1" dirty="0">
                <a:latin typeface="Calibri" pitchFamily="34" charset="0"/>
              </a:rPr>
              <a:t>तुमने मेरे लिए कुछ नहीं किया।</a:t>
            </a:r>
          </a:p>
          <a:p>
            <a:pPr algn="ctr"/>
            <a:r>
              <a:rPr lang="hi-IN" sz="2400" dirty="0">
                <a:solidFill>
                  <a:schemeClr val="accent6"/>
                </a:solidFill>
                <a:latin typeface="Calibri" pitchFamily="34" charset="0"/>
              </a:rPr>
              <a:t>मैथ्यू </a:t>
            </a:r>
            <a:r>
              <a:rPr lang="en-US" sz="2400" dirty="0">
                <a:solidFill>
                  <a:schemeClr val="accent6"/>
                </a:solidFill>
                <a:latin typeface="Calibri" pitchFamily="34" charset="0"/>
              </a:rPr>
              <a:t>25:45</a:t>
            </a:r>
          </a:p>
        </p:txBody>
      </p:sp>
      <p:pic>
        <p:nvPicPr>
          <p:cNvPr id="1026" name="Picture 2" descr="C:\Users\cralston\AppData\Local\Microsoft\Windows\Temporary Internet Files\Content.IE5\G5UWPY2N\MC90031888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6600" y="685801"/>
            <a:ext cx="2971800" cy="2209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71800" y="1981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400" b="1" dirty="0"/>
              <a:t>जीव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0" y="19812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400" b="1" dirty="0"/>
              <a:t>संगठन</a:t>
            </a:r>
          </a:p>
        </p:txBody>
      </p:sp>
    </p:spTree>
    <p:extLst>
      <p:ext uri="{BB962C8B-B14F-4D97-AF65-F5344CB8AC3E}">
        <p14:creationId xmlns:p14="http://schemas.microsoft.com/office/powerpoint/2010/main" val="2670074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i-IN" b="1" dirty="0"/>
              <a:t>चर्च के आध्यात्मिक </a:t>
            </a:r>
            <a:br/>
            <a:r>
              <a:rPr lang="hi-IN" b="1" dirty="0"/>
              <a:t>ढाँचे की पहचान</a:t>
            </a:r>
            <a:endParaRPr lang="hi-IN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hi-IN" dirty="0"/>
              <a:t>चर्च</a:t>
            </a:r>
            <a:r>
              <a:rPr dirty="0"/>
              <a:t>-</a:t>
            </a:r>
            <a:r>
              <a:rPr lang="hi-IN" dirty="0"/>
              <a:t>निर्माण विद्या</a:t>
            </a:r>
            <a:r>
              <a:rPr dirty="0"/>
              <a:t>: </a:t>
            </a:r>
            <a:r>
              <a:rPr lang="hi-IN" dirty="0"/>
              <a:t>चर्च का सिद्धांत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हम एक </a:t>
            </a:r>
            <a:r>
              <a:rPr dirty="0"/>
              <a:t>"</a:t>
            </a:r>
            <a:r>
              <a:rPr lang="hi-IN" dirty="0"/>
              <a:t>चुनिंदा व्यक्ति</a:t>
            </a:r>
            <a:r>
              <a:rPr dirty="0"/>
              <a:t>" </a:t>
            </a:r>
            <a:r>
              <a:rPr lang="hi-IN" dirty="0"/>
              <a:t>हैं</a:t>
            </a:r>
            <a:r>
              <a:rPr dirty="0"/>
              <a:t>"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एक्लेशिया का अर्थ है </a:t>
            </a:r>
            <a:r>
              <a:rPr dirty="0"/>
              <a:t>"</a:t>
            </a:r>
            <a:r>
              <a:rPr lang="hi-IN" dirty="0"/>
              <a:t>से बाहर</a:t>
            </a:r>
            <a:r>
              <a:rPr dirty="0"/>
              <a:t>"</a:t>
            </a:r>
            <a:endParaRPr lang="hi-IN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केलियो का अर्थ है </a:t>
            </a:r>
            <a:r>
              <a:rPr dirty="0"/>
              <a:t>"</a:t>
            </a:r>
            <a:r>
              <a:rPr lang="hi-IN" dirty="0"/>
              <a:t>आह्वान करना</a:t>
            </a:r>
            <a:r>
              <a:rPr dirty="0"/>
              <a:t>"</a:t>
            </a:r>
            <a:endParaRPr lang="hi-IN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कुरियाकोन का अर्थ है </a:t>
            </a:r>
            <a:r>
              <a:rPr dirty="0"/>
              <a:t>"</a:t>
            </a:r>
            <a:r>
              <a:rPr lang="hi-IN" dirty="0"/>
              <a:t>परमेश्वर से संबंधित</a:t>
            </a:r>
            <a:r>
              <a:rPr dirty="0"/>
              <a:t>"</a:t>
            </a:r>
            <a:endParaRPr lang="hi-IN" dirty="0"/>
          </a:p>
          <a:p>
            <a:pPr marL="514350" indent="-514350" algn="ctr" eaLnBrk="1" hangingPunct="1">
              <a:buFont typeface="Arial" charset="0"/>
              <a:buNone/>
            </a:pPr>
            <a:endParaRPr lang="hi-IN" i="1" dirty="0"/>
          </a:p>
        </p:txBody>
      </p:sp>
    </p:spTree>
    <p:extLst>
      <p:ext uri="{BB962C8B-B14F-4D97-AF65-F5344CB8AC3E}">
        <p14:creationId xmlns:p14="http://schemas.microsoft.com/office/powerpoint/2010/main" val="2673126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8001000" cy="3459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600" dirty="0"/>
              <a:t>चर्च की बाइबिल संबंधी प्रकृति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000" dirty="0"/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sz="3200" dirty="0"/>
              <a:t>परमेश्वर के लोग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sz="3200" dirty="0"/>
              <a:t>मसीह का शरीर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sz="3200" dirty="0"/>
              <a:t>पवित्र आत्मा का मंदिर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3729599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772400" cy="4267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600" dirty="0"/>
              <a:t>चर्च के बाइबिल संबंधी कार्य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20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hi-IN" sz="3200" dirty="0"/>
              <a:t>प्रार्थना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hi-IN" sz="3200" dirty="0"/>
              <a:t>निर्देश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hi-IN" sz="3200" dirty="0"/>
              <a:t>उपदेश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hi-IN" sz="3200" dirty="0"/>
              <a:t>सुसंदेश का प्रचार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hi-IN" sz="3200" dirty="0"/>
              <a:t>संगठन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hi-IN" sz="3200" dirty="0"/>
              <a:t>आज्ञा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2363804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2672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hi-IN" sz="1000" dirty="0"/>
          </a:p>
          <a:p>
            <a:pPr marL="514350" indent="-514350" eaLnBrk="1" hangingPunct="1">
              <a:buFont typeface="Arial" charset="0"/>
              <a:buNone/>
            </a:pPr>
            <a:endParaRPr lang="hi-IN" sz="1000" dirty="0"/>
          </a:p>
          <a:p>
            <a:pPr marL="514350" indent="-514350" eaLnBrk="1" hangingPunct="1">
              <a:buFont typeface="Arial" charset="0"/>
              <a:buNone/>
            </a:pPr>
            <a:endParaRPr lang="hi-IN" sz="1000" dirty="0"/>
          </a:p>
          <a:p>
            <a:pPr marL="514350" indent="-514350" eaLnBrk="1" hangingPunct="1">
              <a:buFont typeface="Arial" charset="0"/>
              <a:buNone/>
            </a:pPr>
            <a:endParaRPr lang="hi-IN" sz="1000" dirty="0"/>
          </a:p>
          <a:p>
            <a:pPr marL="514350" indent="-514350" eaLnBrk="1" hangingPunct="1">
              <a:buFont typeface="Arial" charset="0"/>
              <a:buNone/>
            </a:pPr>
            <a:r>
              <a:rPr dirty="0"/>
              <a:t>  Koinonia - </a:t>
            </a:r>
            <a:r>
              <a:rPr lang="hi-IN" dirty="0"/>
              <a:t>सामुदायिक जीवन के संघटक</a:t>
            </a:r>
          </a:p>
          <a:p>
            <a:pPr marL="514350" indent="-514350" eaLnBrk="1" hangingPunct="1">
              <a:buFont typeface="Arial" charset="0"/>
              <a:buNone/>
            </a:pPr>
            <a:endParaRPr lang="hi-IN" dirty="0"/>
          </a:p>
          <a:p>
            <a:pPr marL="514350" indent="-514350" algn="ctr" eaLnBrk="1" hangingPunct="1">
              <a:buNone/>
            </a:pPr>
            <a:r>
              <a:rPr lang="hi-IN" dirty="0"/>
              <a:t>समागम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hi-IN" dirty="0"/>
              <a:t> फेलोशिप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hi-IN" dirty="0"/>
              <a:t> साझा समुदाय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hi-IN" sz="20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चर्च का </a:t>
            </a:r>
            <a:r>
              <a:rPr dirty="0"/>
              <a:t>"</a:t>
            </a:r>
            <a:r>
              <a:rPr lang="hi-IN" dirty="0"/>
              <a:t>कार्य करते हुए</a:t>
            </a:r>
            <a:r>
              <a:rPr dirty="0"/>
              <a:t>" </a:t>
            </a:r>
            <a:r>
              <a:rPr lang="hi-IN" dirty="0"/>
              <a:t>हम अक्सर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dirty="0"/>
              <a:t>चर्च </a:t>
            </a:r>
            <a:r>
              <a:rPr dirty="0"/>
              <a:t>"</a:t>
            </a:r>
            <a:r>
              <a:rPr lang="hi-IN" dirty="0"/>
              <a:t>होना</a:t>
            </a:r>
            <a:r>
              <a:rPr dirty="0"/>
              <a:t>" </a:t>
            </a:r>
            <a:r>
              <a:rPr lang="hi-IN" dirty="0"/>
              <a:t>भूल सकते हैं।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5666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1630"/>
            <a:ext cx="1988867" cy="236777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चर्च आज कहाँ है</a:t>
            </a:r>
            <a:r>
              <a:rPr lang="en-US" sz="4000" b="1" dirty="0"/>
              <a:t>?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hi-IN" dirty="0"/>
              <a:t>क्यों कई चर्चों में चिह्न नहीं होते हैं</a:t>
            </a:r>
            <a:r>
              <a:rPr dirty="0"/>
              <a:t>?</a:t>
            </a:r>
          </a:p>
          <a:p>
            <a:pPr marL="514350" indent="-514350" eaLnBrk="1" hangingPunct="1">
              <a:buFont typeface="Arial" charset="0"/>
              <a:buNone/>
            </a:pPr>
            <a:endParaRPr lang="hi-IN" sz="1000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hi-IN" sz="2800" dirty="0"/>
              <a:t>हम अपने सदस्यों से सही कपड़े पहनना</a:t>
            </a:r>
            <a:r>
              <a:rPr lang="en-US" sz="2800" dirty="0"/>
              <a:t>, </a:t>
            </a:r>
            <a:r>
              <a:rPr lang="hi-IN" sz="2800" dirty="0"/>
              <a:t>सही कार चलाना और सही स्थानीय भाषा जानना पसंद करते हैं। लेकिन यह एक भ्रम और गलतफहमी है कि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hi-IN" sz="2800" dirty="0"/>
              <a:t>परमेश्वर सही मायने में क्या चाहता है</a:t>
            </a:r>
            <a:r>
              <a:rPr lang="en-US" sz="2800" dirty="0"/>
              <a:t>...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dirty="0"/>
              <a:t>                                                                             </a:t>
            </a:r>
            <a:r>
              <a:rPr lang="en-US" dirty="0"/>
              <a:t>   </a:t>
            </a:r>
            <a:r>
              <a:rPr lang="hi-IN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हमारी निराशा।</a:t>
            </a:r>
          </a:p>
        </p:txBody>
      </p:sp>
    </p:spTree>
    <p:extLst>
      <p:ext uri="{BB962C8B-B14F-4D97-AF65-F5344CB8AC3E}">
        <p14:creationId xmlns:p14="http://schemas.microsoft.com/office/powerpoint/2010/main" val="27264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hi-IN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hi-IN" sz="3600" dirty="0"/>
              <a:t>एक </a:t>
            </a:r>
            <a:r>
              <a:rPr lang="hi-IN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खंडित</a:t>
            </a:r>
            <a:r>
              <a:rPr lang="hi-IN" sz="3600" dirty="0"/>
              <a:t> संस्था के रूप में चर्च</a:t>
            </a:r>
          </a:p>
          <a:p>
            <a:pPr marL="514350" indent="-514350" eaLnBrk="1" hangingPunct="1">
              <a:buFont typeface="Arial" charset="0"/>
              <a:buNone/>
            </a:pPr>
            <a:endParaRPr lang="hi-IN" sz="2000" dirty="0"/>
          </a:p>
          <a:p>
            <a:pPr marL="463550" indent="-463550" algn="ctr" eaLnBrk="1" hangingPunct="1">
              <a:buClr>
                <a:schemeClr val="accent6"/>
              </a:buClr>
            </a:pPr>
            <a:r>
              <a:rPr lang="hi-IN" dirty="0"/>
              <a:t>मसीह पहचान का अंतिम उदाहरण है।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hi-IN" sz="28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sz="2800" dirty="0"/>
              <a:t>संबंध की व्य्वावस्था के माध्यम से और निराश लोगों के साथ</a:t>
            </a:r>
            <a:r>
              <a:rPr lang="en-US" sz="2800" dirty="0"/>
              <a:t>, </a:t>
            </a:r>
            <a:r>
              <a:rPr lang="hi-IN" sz="2800" dirty="0"/>
              <a:t>परमेश्वर सुअवसर</a:t>
            </a:r>
            <a:r>
              <a:rPr lang="en-US" sz="2800" dirty="0"/>
              <a:t>, </a:t>
            </a:r>
            <a:r>
              <a:rPr lang="hi-IN" sz="2800" dirty="0"/>
              <a:t>आशीर्वाद और परिवर्तित एवं नि</a:t>
            </a:r>
            <a:r>
              <a:rPr lang="en-US" sz="2800" dirty="0"/>
              <a:t>:</a:t>
            </a:r>
            <a:r>
              <a:rPr lang="hi-IN" sz="2800" dirty="0"/>
              <a:t>स्वार्थ जीवन देता है।</a:t>
            </a:r>
          </a:p>
        </p:txBody>
      </p:sp>
    </p:spTree>
    <p:extLst>
      <p:ext uri="{BB962C8B-B14F-4D97-AF65-F5344CB8AC3E}">
        <p14:creationId xmlns:p14="http://schemas.microsoft.com/office/powerpoint/2010/main" val="1361125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5146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hi-IN" sz="3600" dirty="0"/>
              <a:t>एक </a:t>
            </a:r>
            <a:r>
              <a:rPr lang="hi-IN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पीड़ित</a:t>
            </a:r>
            <a:r>
              <a:rPr lang="hi-IN" sz="3600" dirty="0"/>
              <a:t> संस्था के रूप में चर्च</a:t>
            </a:r>
          </a:p>
          <a:p>
            <a:pPr marL="514350" indent="-514350" eaLnBrk="1" hangingPunct="1">
              <a:buNone/>
            </a:pPr>
            <a:endParaRPr lang="hi-IN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200" dirty="0"/>
              <a:t>यीशु</a:t>
            </a:r>
            <a:r>
              <a:rPr lang="en-US" sz="3200" dirty="0"/>
              <a:t>, </a:t>
            </a:r>
            <a:r>
              <a:rPr lang="hi-IN" sz="3200" dirty="0"/>
              <a:t>एक पीड़ित सेवक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200" dirty="0"/>
              <a:t>पीड़ा के लिए पॉल का आह्वान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200" dirty="0"/>
              <a:t>पीड़ा के लिए चर्च का आह्वान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hi-IN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hi-IN" sz="2400" dirty="0"/>
          </a:p>
          <a:p>
            <a:pPr marL="514350" indent="-514350" eaLnBrk="1" hangingPunct="1">
              <a:buFont typeface="Arial" charset="0"/>
              <a:buNone/>
            </a:pPr>
            <a:endParaRPr lang="hi-IN" sz="2800" dirty="0"/>
          </a:p>
          <a:p>
            <a:pPr marL="514350" indent="-514350" eaLnBrk="1" hangingPunct="1">
              <a:buFont typeface="Arial" charset="0"/>
              <a:buNone/>
            </a:pPr>
            <a:endParaRPr lang="hi-IN" sz="2800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449580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hi-IN" sz="2800" dirty="0">
              <a:latin typeface="Calibri" pitchFamily="34" charset="0"/>
            </a:endParaRPr>
          </a:p>
          <a:p>
            <a:pPr algn="ctr"/>
            <a:r>
              <a:rPr lang="hi-IN" sz="2800" dirty="0">
                <a:latin typeface="Calibri" pitchFamily="34" charset="0"/>
              </a:rPr>
              <a:t>अपने चर्च के लिए परमेश्वर का उद्देश्य यह है कि हम </a:t>
            </a:r>
          </a:p>
          <a:p>
            <a:pPr algn="ctr"/>
            <a:r>
              <a:rPr lang="hi-IN" sz="2800" dirty="0">
                <a:latin typeface="Calibri" pitchFamily="34" charset="0"/>
              </a:rPr>
              <a:t>अपनी पीड़ाओं के साथ</a:t>
            </a:r>
            <a:r>
              <a:rPr lang="en-US" sz="2800" dirty="0">
                <a:latin typeface="Calibri" pitchFamily="34" charset="0"/>
              </a:rPr>
              <a:t>-</a:t>
            </a:r>
            <a:r>
              <a:rPr lang="hi-IN" sz="2800" dirty="0">
                <a:latin typeface="Calibri" pitchFamily="34" charset="0"/>
              </a:rPr>
              <a:t>साथ पीड़ित लोगों के </a:t>
            </a:r>
          </a:p>
          <a:p>
            <a:pPr algn="ctr"/>
            <a:r>
              <a:rPr lang="hi-IN" sz="2800" dirty="0">
                <a:latin typeface="Calibri" pitchFamily="34" charset="0"/>
              </a:rPr>
              <a:t>दुखों को भी गले लगाएं।</a:t>
            </a:r>
          </a:p>
        </p:txBody>
      </p:sp>
    </p:spTree>
    <p:extLst>
      <p:ext uri="{BB962C8B-B14F-4D97-AF65-F5344CB8AC3E}">
        <p14:creationId xmlns:p14="http://schemas.microsoft.com/office/powerpoint/2010/main" val="397275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hi-IN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परिपक्व</a:t>
            </a:r>
            <a:r>
              <a:rPr lang="hi-IN" sz="3600" dirty="0"/>
              <a:t> संस्था के रूप में चर्च</a:t>
            </a:r>
          </a:p>
          <a:p>
            <a:pPr marL="514350" indent="-514350" eaLnBrk="1" hangingPunct="1">
              <a:buNone/>
            </a:pPr>
            <a:endParaRPr lang="hi-IN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200" dirty="0"/>
              <a:t>निराश लोगों के लिए व्यवस्था का विशेषाधिकार।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200" dirty="0"/>
              <a:t>पादरी के कार्य में शामिल होने का सौभाग्य।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200" dirty="0"/>
              <a:t>सेवा के लिए हमारे आह्वान को समझने का सौभाग्य।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hi-IN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hi-IN" sz="2400" dirty="0"/>
          </a:p>
          <a:p>
            <a:pPr marL="514350" indent="-514350" eaLnBrk="1" hangingPunct="1">
              <a:buFont typeface="Arial" charset="0"/>
              <a:buNone/>
            </a:pPr>
            <a:endParaRPr lang="hi-IN" sz="2800" dirty="0"/>
          </a:p>
          <a:p>
            <a:pPr marL="514350" indent="-514350" eaLnBrk="1" hangingPunct="1">
              <a:buFont typeface="Arial" charset="0"/>
              <a:buNone/>
            </a:pPr>
            <a:endParaRPr lang="hi-IN" sz="2800" dirty="0"/>
          </a:p>
        </p:txBody>
      </p:sp>
    </p:spTree>
    <p:extLst>
      <p:ext uri="{BB962C8B-B14F-4D97-AF65-F5344CB8AC3E}">
        <p14:creationId xmlns:p14="http://schemas.microsoft.com/office/powerpoint/2010/main" val="1831814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परमेश्वर के साम्राज्य पर </a:t>
            </a:r>
            <a:br/>
            <a:r>
              <a:rPr lang="hi-IN" sz="4000" b="1" dirty="0"/>
              <a:t>ल्यूक का ध्यान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81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hi-IN" dirty="0"/>
              <a:t>ल्यूक लेंस को खोलता है जिसके माध्यम से </a:t>
            </a:r>
          </a:p>
          <a:p>
            <a:pPr algn="ctr" eaLnBrk="1" hangingPunct="1">
              <a:buFont typeface="Arial" charset="0"/>
              <a:buNone/>
            </a:pPr>
            <a:r>
              <a:rPr lang="hi-IN" dirty="0"/>
              <a:t>हम परित्यक्त और पापियों की ओर</a:t>
            </a:r>
          </a:p>
          <a:p>
            <a:pPr algn="ctr" eaLnBrk="1" hangingPunct="1">
              <a:buFont typeface="Arial" charset="0"/>
              <a:buNone/>
            </a:pPr>
            <a:r>
              <a:rPr dirty="0"/>
              <a:t> </a:t>
            </a:r>
            <a:r>
              <a:rPr lang="hi-IN" dirty="0"/>
              <a:t>परमेश्वर की दया को समझ पाते हैं।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व्यवहारिक प्रयोग </a:t>
            </a:r>
            <a:br/>
            <a:r>
              <a:rPr lang="hi-IN" sz="4000" b="1" dirty="0"/>
              <a:t>चर्च के लिए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2362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hi-IN" dirty="0"/>
              <a:t>यह चर्च ही है जो आग्रह पूर्वक परमेश्वर से </a:t>
            </a:r>
          </a:p>
          <a:p>
            <a:pPr algn="ctr" eaLnBrk="1" hangingPunct="1">
              <a:buFont typeface="Arial" charset="0"/>
              <a:buNone/>
            </a:pPr>
            <a:r>
              <a:rPr lang="hi-IN" dirty="0"/>
              <a:t>जरूरतमंद लोगों के प्रति संवेदनशील हृदय रखने की मांग करता है जिन्हें सबसे समृद्ध व्यवस्था के लिए अवसर मिल जाता है।  </a:t>
            </a:r>
          </a:p>
        </p:txBody>
      </p:sp>
    </p:spTree>
    <p:extLst>
      <p:ext uri="{BB962C8B-B14F-4D97-AF65-F5344CB8AC3E}">
        <p14:creationId xmlns:p14="http://schemas.microsoft.com/office/powerpoint/2010/main" val="3058297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265238"/>
            <a:ext cx="9144000" cy="1782762"/>
          </a:xfrm>
        </p:spPr>
        <p:txBody>
          <a:bodyPr/>
          <a:lstStyle/>
          <a:p>
            <a:pPr eaLnBrk="1" hangingPunct="1"/>
            <a:r>
              <a:rPr lang="hi-IN" sz="4000" b="1" dirty="0"/>
              <a:t>अक्षम लोगों के लिए व्यवस्था के </a:t>
            </a:r>
            <a:br/>
            <a:r>
              <a:rPr lang="hi-IN" sz="4000" b="1" dirty="0"/>
              <a:t>सात कदम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09800" y="3094037"/>
            <a:ext cx="7086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hi-IN" sz="2800" dirty="0"/>
              <a:t>फैलोशिप की व्यवस्था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 (</a:t>
            </a:r>
            <a:r>
              <a:rPr lang="hi-IN" sz="2800" dirty="0"/>
              <a:t>कार्यक्रम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hi-IN" sz="2800" dirty="0"/>
              <a:t>उपस्थिति</a:t>
            </a:r>
            <a:r>
              <a:rPr lang="en-US" sz="2800" dirty="0"/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2.  </a:t>
            </a:r>
            <a:r>
              <a:rPr lang="hi-IN" sz="2800" dirty="0"/>
              <a:t>शब्द की व्यवस्था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</a:t>
            </a:r>
            <a:r>
              <a:rPr lang="hi-IN" sz="2800" dirty="0"/>
              <a:t>मात्रात्मक</a:t>
            </a:r>
            <a:r>
              <a:rPr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dirty="0"/>
              <a:t> </a:t>
            </a:r>
            <a:r>
              <a:rPr lang="hi-IN" sz="2800" dirty="0"/>
              <a:t>गुणात्मक</a:t>
            </a:r>
            <a:r>
              <a:rPr lang="en-US" sz="2800" dirty="0"/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3.  </a:t>
            </a:r>
            <a:r>
              <a:rPr lang="hi-IN" sz="2800" dirty="0"/>
              <a:t>आज्ञाकारिता की व्यवस्था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</a:t>
            </a:r>
            <a:r>
              <a:rPr lang="hi-IN" sz="2800" dirty="0"/>
              <a:t>सुविधा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dirty="0"/>
              <a:t> </a:t>
            </a:r>
            <a:r>
              <a:rPr lang="hi-IN" sz="2800" dirty="0"/>
              <a:t>दृढ़ विश्वास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5042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027237"/>
            <a:ext cx="64008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4.  </a:t>
            </a:r>
            <a:r>
              <a:rPr lang="hi-IN" sz="2800" dirty="0"/>
              <a:t>पहचान की व्यवस्था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hi-IN" sz="2800" dirty="0"/>
              <a:t>समझा जाना</a:t>
            </a:r>
            <a:r>
              <a:rPr lang="en-US" sz="2800" b="1" dirty="0">
                <a:solidFill>
                  <a:schemeClr val="accent6"/>
                </a:solidFill>
              </a:rPr>
              <a:t> → </a:t>
            </a:r>
            <a:r>
              <a:rPr lang="hi-IN" sz="2800" dirty="0"/>
              <a:t>समझना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5.  </a:t>
            </a:r>
            <a:r>
              <a:rPr lang="hi-IN" sz="2800" dirty="0"/>
              <a:t>प्रार्थना की व्यवस्था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	</a:t>
            </a:r>
            <a:r>
              <a:rPr lang="en-US" sz="2800" dirty="0"/>
              <a:t>(</a:t>
            </a:r>
            <a:r>
              <a:rPr lang="hi-IN" sz="2800" dirty="0"/>
              <a:t>महत्वपूर्ण होना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hi-IN" sz="2800" dirty="0"/>
              <a:t>उपलब्ध होना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6.  </a:t>
            </a:r>
            <a:r>
              <a:rPr lang="hi-IN" sz="2800" dirty="0"/>
              <a:t>भावना की व्यवस्था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hi-IN" sz="2800" dirty="0"/>
              <a:t>सुना जाना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hi-IN" sz="2800" dirty="0"/>
              <a:t>ध्यान से सुनना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 startAt="7"/>
              <a:defRPr/>
            </a:pPr>
            <a:r>
              <a:rPr lang="hi-IN" sz="2800" dirty="0"/>
              <a:t>पारस्परिकता की व्यवस्था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	</a:t>
            </a:r>
            <a:r>
              <a:rPr lang="en-US" sz="2800" dirty="0"/>
              <a:t>(</a:t>
            </a:r>
            <a:r>
              <a:rPr lang="hi-IN" sz="2800" dirty="0"/>
              <a:t>शिक्षण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hi-IN" sz="2800" dirty="0"/>
              <a:t>सिखाया जाना</a:t>
            </a:r>
            <a:r>
              <a:rPr lang="en-US" sz="2800" dirty="0"/>
              <a:t>)</a:t>
            </a:r>
            <a:endParaRPr lang="hi-IN" sz="2800" dirty="0"/>
          </a:p>
        </p:txBody>
      </p:sp>
    </p:spTree>
    <p:extLst>
      <p:ext uri="{BB962C8B-B14F-4D97-AF65-F5344CB8AC3E}">
        <p14:creationId xmlns:p14="http://schemas.microsoft.com/office/powerpoint/2010/main" val="3516979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3837"/>
            <a:ext cx="82296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4000" b="1" dirty="0"/>
              <a:t>दो परिवारों की कहानी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6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hi-IN" sz="3000" dirty="0"/>
              <a:t>सीबेल परिवार के अनुभव पर चर्चा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hi-IN" dirty="0"/>
              <a:t>उनकी कहानी से आपको क्या महसूस हो रहा है</a:t>
            </a:r>
            <a:r>
              <a:rPr dirty="0"/>
              <a:t>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hi-IN" dirty="0"/>
              <a:t>क्या अलग हो सकता था</a:t>
            </a:r>
            <a:r>
              <a:rPr dirty="0"/>
              <a:t>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hi-IN" sz="10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hi-IN" sz="3000" dirty="0"/>
              <a:t>जरामिलो परिवार के अनुभव पर चर्चा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hi-IN" dirty="0"/>
              <a:t>उनके कथन की कौन सी मुख्य बातों ने आपको प्रभावित किया</a:t>
            </a:r>
            <a:r>
              <a:rPr dirty="0"/>
              <a:t>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hi-IN" dirty="0"/>
              <a:t>उनका अनुभव कैसे अलग था</a:t>
            </a:r>
            <a:r>
              <a:rPr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1387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hi-IN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hi-IN" b="1" dirty="0"/>
              <a:t>आप</a:t>
            </a:r>
            <a:r>
              <a:rPr lang="hi-IN" dirty="0"/>
              <a:t> कौन से चर्च से संबंध जोड़ना चाहेंगे</a:t>
            </a:r>
            <a:r>
              <a:rPr dirty="0"/>
              <a:t>?</a:t>
            </a:r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hi-IN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			</a:t>
            </a:r>
            <a:r>
              <a:rPr lang="hi-IN" dirty="0"/>
              <a:t>कौन से चर्च ने </a:t>
            </a: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                                    </a:t>
            </a:r>
            <a:r>
              <a:rPr lang="hi-IN" dirty="0"/>
              <a:t>कोइनोनिया का प्रदर्शन किया</a:t>
            </a:r>
            <a:r>
              <a:rPr dirty="0"/>
              <a:t>?</a:t>
            </a:r>
            <a:endParaRPr lang="hi-IN" dirty="0"/>
          </a:p>
        </p:txBody>
      </p:sp>
      <p:pic>
        <p:nvPicPr>
          <p:cNvPr id="1026" name="Picture 2" descr="http://www.joniandfriends.org/static/photo_gallery/Family_Retreat17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19400"/>
            <a:ext cx="2590800" cy="31985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24341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i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आपका</a:t>
            </a:r>
            <a:r>
              <a:rPr lang="hi-IN" sz="4000" b="1" dirty="0"/>
              <a:t> चर्च आज कहाँ है</a:t>
            </a:r>
            <a:r>
              <a:rPr lang="en-US" sz="4000" b="1" dirty="0"/>
              <a:t>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hi-IN" sz="2800" i="1" dirty="0"/>
          </a:p>
          <a:p>
            <a:pPr algn="ctr" eaLnBrk="1" hangingPunct="1">
              <a:buFont typeface="Arial" charset="0"/>
              <a:buNone/>
            </a:pPr>
            <a:r>
              <a:rPr lang="hi-IN" sz="2800" i="1" dirty="0"/>
              <a:t>अगर एक हिस्सा पीड़ित होता है तो इसके साथ हर हिस्सा पीड़ित होता है</a:t>
            </a:r>
            <a:r>
              <a:rPr lang="en-US" sz="2800" i="1" dirty="0"/>
              <a:t>; </a:t>
            </a:r>
            <a:r>
              <a:rPr lang="hi-IN" sz="2800" i="1" dirty="0"/>
              <a:t>अगर एक हिस्से को सम्मानित किया जाता है तो इसके साथ हर हिस्सा आनंदित होता है।</a:t>
            </a:r>
          </a:p>
          <a:p>
            <a:pPr algn="ctr" eaLnBrk="1" hangingPunct="1">
              <a:buFont typeface="Arial" charset="0"/>
              <a:buNone/>
            </a:pPr>
            <a:r>
              <a:rPr lang="en-US" sz="2000" dirty="0">
                <a:solidFill>
                  <a:schemeClr val="accent6"/>
                </a:solidFill>
              </a:rPr>
              <a:t>1 </a:t>
            </a:r>
            <a:r>
              <a:rPr lang="hi-IN" sz="2000" dirty="0">
                <a:solidFill>
                  <a:schemeClr val="accent6"/>
                </a:solidFill>
              </a:rPr>
              <a:t>कुरिन्थियन </a:t>
            </a:r>
            <a:r>
              <a:rPr lang="en-US" sz="2000" dirty="0">
                <a:solidFill>
                  <a:schemeClr val="accent6"/>
                </a:solidFill>
              </a:rPr>
              <a:t>12:26</a:t>
            </a:r>
          </a:p>
          <a:p>
            <a:pPr algn="ctr" eaLnBrk="1" hangingPunct="1">
              <a:buFont typeface="Arial" charset="0"/>
              <a:buNone/>
            </a:pPr>
            <a:endParaRPr lang="hi-IN" sz="2000" dirty="0"/>
          </a:p>
          <a:p>
            <a:pPr algn="ctr" eaLnBrk="1" hangingPunct="1">
              <a:buFont typeface="Arial" charset="0"/>
              <a:buNone/>
            </a:pPr>
            <a:r>
              <a:rPr lang="hi-IN" sz="2800" dirty="0"/>
              <a:t>क्या नियम </a:t>
            </a:r>
            <a:r>
              <a:rPr sz="2800" dirty="0"/>
              <a:t>2:42-47 </a:t>
            </a:r>
            <a:r>
              <a:rPr lang="hi-IN" sz="2800" dirty="0"/>
              <a:t>को आपके चर्च की </a:t>
            </a:r>
          </a:p>
          <a:p>
            <a:pPr algn="ctr" eaLnBrk="1" hangingPunct="1">
              <a:buFont typeface="Arial" charset="0"/>
              <a:buNone/>
            </a:pPr>
            <a:r>
              <a:rPr lang="hi-IN" sz="2800" dirty="0"/>
              <a:t>अक्षमता व्यवथा में शामिल किया जा रहा है</a:t>
            </a:r>
            <a:r>
              <a:rPr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25945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181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568708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r>
              <a:rPr lang="hi-IN" sz="4800" cap="all" dirty="0">
                <a:solidFill>
                  <a:schemeClr val="accent6"/>
                </a:solidFill>
                <a:latin typeface="Century Gothic" pitchFamily="34" charset="0"/>
              </a:rPr>
              <a:t>तीसरा सत्र</a:t>
            </a:r>
          </a:p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endParaRPr lang="hi-IN" sz="1000" b="1" dirty="0">
              <a:latin typeface="Calibri" charset="0"/>
            </a:endParaRPr>
          </a:p>
          <a:p>
            <a:pPr algn="ctr"/>
            <a:r>
              <a:rPr lang="hi-IN" sz="4800" b="1" dirty="0">
                <a:latin typeface="Calibri" charset="0"/>
              </a:rPr>
              <a:t>चर्च में एक अक्षमता व्यवस्था कैसे शुरू करें</a:t>
            </a:r>
          </a:p>
          <a:p>
            <a:pPr algn="ctr"/>
            <a:endParaRPr lang="hi-IN" sz="2800" b="1" dirty="0">
              <a:latin typeface="Calibri" charset="0"/>
            </a:endParaRPr>
          </a:p>
          <a:p>
            <a:pPr algn="ctr"/>
            <a:endParaRPr lang="hi-IN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7439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26076" y="1216997"/>
            <a:ext cx="864172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/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अक्षमता व्यवस्था की चिंताओं का समाधान करना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सब कुछ नेतृत्व पर उठता और गिरता है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200" dirty="0">
                <a:latin typeface="+mj-lt"/>
              </a:rPr>
              <a:t>अक्षमता अनुकूल चर्च बनने के लिए दस व्यावहारिक सुझाव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 </a:t>
            </a:r>
            <a:r>
              <a:rPr lang="hi-IN" sz="3200" dirty="0">
                <a:latin typeface="+mj-lt"/>
              </a:rPr>
              <a:t>उद्देश्यपूर्ण समावेश</a:t>
            </a:r>
            <a:endParaRPr lang="hi-IN" sz="3200" dirty="0">
              <a:latin typeface="Calibri" charset="0"/>
            </a:endParaRP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717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अक्षमता व्यवस्था के लक्ष्य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hi-IN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अक्षम लोगों के साथ ईसा चरित को साझा करने के लिए दरवाजे खोलता है।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hi-IN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अक्षम लोगों को चर्च के जीवन में एकीकृत करता है और उन्हें परमेश्वर की सेवा करने का अवसर देता है।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hi-IN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चर्च को अक्षम लोगों की आध्यात्मिक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hi-IN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शारीरिक और सामाजिक जरूरतों को पूरा करने के लिए एक गवाह और समुदाय के मॉडल के रूप में सेवा करने में सक्षम बनाता है।</a:t>
            </a:r>
          </a:p>
        </p:txBody>
      </p:sp>
    </p:spTree>
    <p:extLst>
      <p:ext uri="{BB962C8B-B14F-4D97-AF65-F5344CB8AC3E}">
        <p14:creationId xmlns:p14="http://schemas.microsoft.com/office/powerpoint/2010/main" val="393679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ल्यूक और उनके कार्यों में मिले </a:t>
            </a:r>
            <a:br>
              <a:rPr dirty="0"/>
            </a:br>
            <a:r>
              <a:rPr lang="hi-IN" sz="4000" b="1" dirty="0"/>
              <a:t>मसीहाई संकेत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3170237"/>
            <a:ext cx="8229600" cy="36115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dirty="0"/>
              <a:t>मसीहाई संकेतों के लिए </a:t>
            </a:r>
            <a:r>
              <a:rPr lang="en-US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32</a:t>
            </a:r>
            <a:r>
              <a:rPr lang="hi-IN" dirty="0"/>
              <a:t> संदर्भ</a:t>
            </a:r>
            <a:endParaRPr lang="hi-IN" sz="1600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dirty="0"/>
              <a:t>मसीह की व्यवस्था से इन लोगों </a:t>
            </a:r>
            <a:endParaRPr lang="en-US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dirty="0"/>
              <a:t>को अवगत कराना</a:t>
            </a:r>
            <a:r>
              <a:rPr dirty="0"/>
              <a:t>:</a:t>
            </a:r>
          </a:p>
          <a:p>
            <a:pPr lvl="7">
              <a:buClr>
                <a:schemeClr val="accent6"/>
              </a:buClr>
            </a:pPr>
            <a:r>
              <a:rPr lang="hi-IN" sz="2800" dirty="0"/>
              <a:t>गैर</a:t>
            </a:r>
            <a:r>
              <a:rPr lang="en-US" sz="2800" dirty="0"/>
              <a:t>-</a:t>
            </a:r>
            <a:r>
              <a:rPr lang="hi-IN" sz="2800" dirty="0"/>
              <a:t>ईसाई</a:t>
            </a:r>
          </a:p>
          <a:p>
            <a:pPr lvl="7">
              <a:buClr>
                <a:schemeClr val="accent6"/>
              </a:buClr>
            </a:pPr>
            <a:r>
              <a:rPr lang="hi-IN" sz="2800" dirty="0"/>
              <a:t>निराश</a:t>
            </a:r>
          </a:p>
          <a:p>
            <a:pPr lvl="7">
              <a:buClr>
                <a:schemeClr val="accent6"/>
              </a:buClr>
            </a:pPr>
            <a:r>
              <a:rPr lang="hi-IN" sz="2800" dirty="0"/>
              <a:t>परित्यक्त</a:t>
            </a:r>
            <a:endParaRPr lang="hi-IN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अक्षमता की व्यवस्था के बारे में </a:t>
            </a:r>
            <a:br/>
            <a:r>
              <a:rPr lang="hi-IN" sz="4000" b="1" dirty="0"/>
              <a:t>चिंताओं का समाधान करना</a:t>
            </a:r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2743200"/>
            <a:ext cx="2230934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200400" y="3113544"/>
            <a:ext cx="5562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i-IN" sz="2800" dirty="0">
                <a:latin typeface="+mn-lt"/>
              </a:rPr>
              <a:t>परमेश्वर का प्रेम और दया</a:t>
            </a:r>
          </a:p>
          <a:p>
            <a:pPr algn="ctr"/>
            <a:r>
              <a:rPr lang="hi-IN" sz="2800" dirty="0">
                <a:latin typeface="+mn-lt"/>
              </a:rPr>
              <a:t>ईसाइयों को अपने समुदायों में पहुंचने की योग्यता देता है जहां</a:t>
            </a:r>
          </a:p>
          <a:p>
            <a:pPr algn="ctr"/>
            <a:r>
              <a:rPr lang="hi-IN" sz="2800" dirty="0">
                <a:latin typeface="+mn-lt"/>
              </a:rPr>
              <a:t>एक अनुमान के अनुसार उनके आस</a:t>
            </a:r>
            <a:r>
              <a:rPr lang="en-US" sz="2800" dirty="0">
                <a:latin typeface="+mn-lt"/>
              </a:rPr>
              <a:t>-</a:t>
            </a:r>
            <a:r>
              <a:rPr lang="hi-IN" sz="2800" dirty="0">
                <a:latin typeface="+mn-lt"/>
              </a:rPr>
              <a:t>पड़ोस के </a:t>
            </a:r>
            <a:r>
              <a:rPr lang="en-US" sz="28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20%</a:t>
            </a:r>
            <a:r>
              <a:rPr lang="hi-IN" sz="2800" dirty="0">
                <a:latin typeface="+mn-lt"/>
              </a:rPr>
              <a:t> लोग किसी न किसी तरह</a:t>
            </a:r>
          </a:p>
          <a:p>
            <a:pPr algn="ctr"/>
            <a:r>
              <a:rPr lang="hi-IN" sz="2800" dirty="0">
                <a:latin typeface="+mn-lt"/>
              </a:rPr>
              <a:t>अक्षमता से प्रभावित हैं।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6096000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hi-IN" dirty="0"/>
              <a:t>फादर का घर: अक्षमता से प्रभावित लोगों और परिवारों का स्वागत करना और उनको शामिल करना।”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4971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दृढ़ विश्वास से कार्रवाई की ओर बढ़ना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9800" y="2309336"/>
            <a:ext cx="449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1400" b="1" dirty="0"/>
              <a:t>4. कर्म</a:t>
            </a:r>
            <a:endParaRPr lang="en-US" sz="1400" dirty="0"/>
          </a:p>
          <a:p>
            <a:pPr algn="ctr"/>
            <a:r>
              <a:rPr lang="hi-IN" sz="1400" dirty="0"/>
              <a:t>विशेष आवश्यकता की व्यवस्था चर्च द्वारा मान्यता प्राप्त और समर्थित है, और यह विजन तथा मिशन का अभिन्न अंग है।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400300" y="3048000"/>
            <a:ext cx="4114800" cy="76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1400" b="1" dirty="0"/>
              <a:t>3. स्वामित्व</a:t>
            </a:r>
            <a:endParaRPr lang="en-US" sz="1400" dirty="0"/>
          </a:p>
          <a:p>
            <a:pPr algn="ctr"/>
            <a:r>
              <a:rPr lang="hi-IN" sz="1400" dirty="0"/>
              <a:t>यह आकार ले रहा है। चर्च के सदस्य एक विशेष आवश्यकता की व्यवस्था पर काम कर रहे हैं। 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971800" y="3733800"/>
            <a:ext cx="2971800" cy="990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1400" b="1" dirty="0"/>
              <a:t>2. मूल्य/महत्व</a:t>
            </a:r>
            <a:endParaRPr lang="en-US" sz="1400" dirty="0"/>
          </a:p>
          <a:p>
            <a:pPr algn="ctr"/>
            <a:r>
              <a:rPr lang="hi-IN" sz="1400" dirty="0"/>
              <a:t>अक्षम लोगों तक पहुंचना, सेवा करना और उनको शामिल करना हमारे चर्च के मिशन और मूल्यों को प्रतिबिंबित करता है। 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619500" y="4648200"/>
            <a:ext cx="1676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1400" b="1" dirty="0"/>
              <a:t>1. दृढ़ संकल्प</a:t>
            </a:r>
            <a:endParaRPr lang="en-US" sz="1400" dirty="0"/>
          </a:p>
          <a:p>
            <a:pPr algn="ctr"/>
            <a:r>
              <a:rPr lang="hi-IN" sz="1400" dirty="0"/>
              <a:t>कुछ चर्चों में एक अक्षमता व्यवस्था होनी चाहिए, लेकिन शायद हमारे चर्च में नहीं।</a:t>
            </a:r>
            <a:endParaRPr lang="en-US" sz="1400" dirty="0"/>
          </a:p>
        </p:txBody>
      </p:sp>
      <p:sp>
        <p:nvSpPr>
          <p:cNvPr id="10" name="Isosceles Triangle 9"/>
          <p:cNvSpPr/>
          <p:nvPr/>
        </p:nvSpPr>
        <p:spPr>
          <a:xfrm flipV="1">
            <a:off x="1447800" y="2286000"/>
            <a:ext cx="6019800" cy="43434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1981200" y="3048000"/>
            <a:ext cx="495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38400" y="3733800"/>
            <a:ext cx="403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24200" y="4648200"/>
            <a:ext cx="2667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913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भागीदारी की बाधाएं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8229600" cy="3581400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000" dirty="0"/>
              <a:t>संरचनात्मक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000" dirty="0"/>
              <a:t>वैचारिक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000" dirty="0"/>
              <a:t>आध्यात्मिक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000" dirty="0"/>
              <a:t>संचार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000" dirty="0"/>
              <a:t>व्यावहारिक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hi-IN" sz="3000" dirty="0"/>
              <a:t>पूजा</a:t>
            </a:r>
            <a:r>
              <a:rPr lang="en-US" sz="3000" dirty="0"/>
              <a:t>-</a:t>
            </a:r>
            <a:r>
              <a:rPr lang="hi-IN" sz="3000" dirty="0"/>
              <a:t>पाठ संबंधी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0" y="708660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"</a:t>
            </a:r>
            <a:r>
              <a:rPr lang="hi-IN" sz="2400" dirty="0">
                <a:latin typeface="Calibri" pitchFamily="34" charset="0"/>
              </a:rPr>
              <a:t>व्यवस्था गंदी है। परमेश्वर एक समागम के मध्य में अक्षम लोगों को झकझोरते हैं </a:t>
            </a:r>
            <a:r>
              <a:rPr lang="en-US" sz="2400" dirty="0">
                <a:latin typeface="Calibri" pitchFamily="34" charset="0"/>
              </a:rPr>
              <a:t>- </a:t>
            </a:r>
            <a:r>
              <a:rPr lang="hi-IN" sz="2400" dirty="0">
                <a:latin typeface="Calibri" pitchFamily="34" charset="0"/>
              </a:rPr>
              <a:t>एक हथगोला जो चर्च की तस्वीर की पूर्णता को अलग कर देता है। लेकिन ये पुनर्व्यवस्थित लोग शरीर का </a:t>
            </a:r>
            <a:r>
              <a:rPr lang="en-US" sz="2400" dirty="0">
                <a:latin typeface="Calibri" pitchFamily="34" charset="0"/>
              </a:rPr>
              <a:t>'</a:t>
            </a:r>
            <a:r>
              <a:rPr lang="hi-IN" sz="2400" dirty="0">
                <a:latin typeface="Calibri" pitchFamily="34" charset="0"/>
              </a:rPr>
              <a:t>अपरिहार्य</a:t>
            </a:r>
            <a:r>
              <a:rPr lang="en-US" sz="2400" dirty="0">
                <a:latin typeface="Calibri" pitchFamily="34" charset="0"/>
              </a:rPr>
              <a:t>' </a:t>
            </a:r>
            <a:r>
              <a:rPr lang="hi-IN" sz="2400" dirty="0">
                <a:latin typeface="Calibri" pitchFamily="34" charset="0"/>
              </a:rPr>
              <a:t>हिस्सा हैं।</a:t>
            </a:r>
            <a:r>
              <a:rPr lang="en-US" sz="2400" dirty="0">
                <a:latin typeface="Calibri" pitchFamily="34" charset="0"/>
              </a:rPr>
              <a:t>" ~ </a:t>
            </a:r>
            <a:r>
              <a:rPr lang="hi-IN" sz="2400" dirty="0">
                <a:latin typeface="Calibri" pitchFamily="34" charset="0"/>
              </a:rPr>
              <a:t>जोनी एरेक्सन टाडा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220259"/>
            <a:ext cx="3151187" cy="257094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17725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सब कुछ नेतृत्व पर उठता </a:t>
            </a:r>
            <a:br/>
            <a:r>
              <a:rPr lang="hi-IN" sz="4000" b="1" dirty="0"/>
              <a:t>और गिरता है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447800" y="3246437"/>
            <a:ext cx="7010400" cy="4525963"/>
          </a:xfrm>
        </p:spPr>
        <p:txBody>
          <a:bodyPr/>
          <a:lstStyle/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hi-IN" sz="3000" dirty="0"/>
              <a:t>व्यवस्था में कोई </a:t>
            </a:r>
            <a:r>
              <a:rPr lang="en-US" sz="3000" dirty="0"/>
              <a:t>"</a:t>
            </a:r>
            <a:r>
              <a:rPr lang="hi-IN" sz="3000" dirty="0"/>
              <a:t>अकेला रेंजर</a:t>
            </a:r>
            <a:r>
              <a:rPr lang="en-US" sz="3000" dirty="0"/>
              <a:t>" </a:t>
            </a:r>
            <a:r>
              <a:rPr lang="hi-IN" sz="3000" dirty="0"/>
              <a:t>नहीं है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hi-IN" sz="3000" dirty="0"/>
              <a:t>आपको अक्षम लोगों को ढूंढने के लिए बहुत दूर तक देखने की जरूरत नहीं है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</a:rPr>
              <a:t>C. </a:t>
            </a:r>
            <a:r>
              <a:rPr lang="hi-IN" sz="3000" dirty="0"/>
              <a:t>अक्षमता व्यवस्था की लागत क्या होगी</a:t>
            </a:r>
            <a:r>
              <a:rPr lang="en-US" sz="3000" dirty="0"/>
              <a:t>?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</a:rPr>
              <a:t>D. </a:t>
            </a:r>
            <a:r>
              <a:rPr lang="hi-IN" sz="3000" dirty="0"/>
              <a:t>कई लोगों को बुलाया जाता है लेकिन कुछ लोग ही चुने जाते हैं</a:t>
            </a:r>
          </a:p>
        </p:txBody>
      </p:sp>
    </p:spTree>
    <p:extLst>
      <p:ext uri="{BB962C8B-B14F-4D97-AF65-F5344CB8AC3E}">
        <p14:creationId xmlns:p14="http://schemas.microsoft.com/office/powerpoint/2010/main" val="26341664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i-IN" sz="3800" b="1" dirty="0"/>
              <a:t>एक अक्षमता अनुकूल चर्च बनने के लिए </a:t>
            </a:r>
            <a:br/>
            <a:r>
              <a:rPr lang="hi-IN" sz="3800" b="1" dirty="0"/>
              <a:t>दस व्यावहारिक सुझाव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3226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dirty="0"/>
              <a:t>स्वागत योग्य परिवेश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dirty="0"/>
              <a:t>अक्षमता जागरूकता प्रशिक्षण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dirty="0"/>
              <a:t>बेहतर पहुंच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dirty="0"/>
              <a:t>सेवा के लिए अवसर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dirty="0"/>
              <a:t>अक्षमता</a:t>
            </a:r>
            <a:r>
              <a:rPr dirty="0"/>
              <a:t>-</a:t>
            </a:r>
            <a:r>
              <a:rPr lang="hi-IN" dirty="0"/>
              <a:t>अनुकूल सामग्री</a:t>
            </a:r>
          </a:p>
        </p:txBody>
      </p:sp>
    </p:spTree>
    <p:extLst>
      <p:ext uri="{BB962C8B-B14F-4D97-AF65-F5344CB8AC3E}">
        <p14:creationId xmlns:p14="http://schemas.microsoft.com/office/powerpoint/2010/main" val="4281567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i-IN" sz="3800" b="1" dirty="0"/>
              <a:t>दस व्यावहारिक सुझाव</a:t>
            </a:r>
            <a:r>
              <a:rPr lang="en-US" sz="3800" b="1" dirty="0"/>
              <a:t>, </a:t>
            </a:r>
            <a:r>
              <a:rPr lang="hi-IN" sz="3800" b="1" dirty="0"/>
              <a:t>जारी।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650" y="2819401"/>
            <a:ext cx="8616950" cy="4572000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hi-IN" dirty="0"/>
              <a:t>व्हीलचेयर उपयोगकर्ताओं के लिए स्थान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hi-IN" dirty="0"/>
              <a:t>संकेत दुभाषिया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hi-IN" dirty="0"/>
              <a:t>संचार एवं परस्पर संवाद के सुझाव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hi-IN" dirty="0"/>
              <a:t>पार्किंग सहायता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hi-IN" dirty="0"/>
              <a:t>उपलब्ध साथी </a:t>
            </a:r>
            <a:r>
              <a:rPr dirty="0"/>
              <a:t>/ </a:t>
            </a:r>
            <a:r>
              <a:rPr lang="hi-IN" dirty="0"/>
              <a:t>संरक्षक</a:t>
            </a:r>
          </a:p>
        </p:txBody>
      </p:sp>
    </p:spTree>
    <p:extLst>
      <p:ext uri="{BB962C8B-B14F-4D97-AF65-F5344CB8AC3E}">
        <p14:creationId xmlns:p14="http://schemas.microsoft.com/office/powerpoint/2010/main" val="27805938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i-IN" sz="3800" b="1" dirty="0"/>
              <a:t>उद्देश्यपूर्ण समावेश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133600"/>
            <a:ext cx="4572000" cy="31389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533400" y="55626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dirty="0"/>
              <a:t>“स्वागत: अक्षम मित्रों के लिए पार्किंग की व्यवस्था”</a:t>
            </a:r>
            <a:endParaRPr lang="en-US" dirty="0"/>
          </a:p>
          <a:p>
            <a:r>
              <a:rPr lang="hi-IN" dirty="0"/>
              <a:t>“हम आपकी सराहना करते हैं: वरिष्ठ लोगों के लिए सुरक्षित [वैकल्पिक रूप से: बुजुर्ग]”</a:t>
            </a:r>
            <a:endParaRPr lang="en-US" dirty="0"/>
          </a:p>
          <a:p>
            <a:r>
              <a:rPr lang="hi-IN" dirty="0"/>
              <a:t>“स्वागत: पहली बार आनेवाले मेहमानों के लिए पार्किंग”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403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95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600" dirty="0"/>
          </a:p>
          <a:p>
            <a:pPr algn="ctr">
              <a:buNone/>
            </a:pPr>
            <a:r>
              <a:rPr dirty="0"/>
              <a:t>"</a:t>
            </a:r>
            <a:r>
              <a:rPr lang="hi-IN" dirty="0"/>
              <a:t>हमारे पास संख्या बढ़ाने के लिए एक विशेष आवश्यकताओं की व्यवस्था उपलब्ध</a:t>
            </a:r>
          </a:p>
          <a:p>
            <a:pPr algn="ctr">
              <a:buNone/>
            </a:pPr>
            <a:r>
              <a:rPr lang="hi-IN" dirty="0"/>
              <a:t>नहीं है। हम यह कार्य करते हैं क्योंकि यह यीशु मसीह के चर्च का बाइबिल संबंधी आदेश है।</a:t>
            </a:r>
            <a:r>
              <a:rPr dirty="0"/>
              <a:t>"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-</a:t>
            </a:r>
            <a:r>
              <a:rPr lang="hi-IN" sz="2800" dirty="0"/>
              <a:t>पादरी स्पूर</a:t>
            </a:r>
          </a:p>
        </p:txBody>
      </p:sp>
    </p:spTree>
    <p:extLst>
      <p:ext uri="{BB962C8B-B14F-4D97-AF65-F5344CB8AC3E}">
        <p14:creationId xmlns:p14="http://schemas.microsoft.com/office/powerpoint/2010/main" val="1298123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क्या आप एक कार्य योजना बनाने के </a:t>
            </a:r>
            <a:br>
              <a:rPr lang="en-US" sz="4000" b="1" dirty="0"/>
            </a:br>
            <a:r>
              <a:rPr lang="hi-IN" sz="4000" b="1" dirty="0"/>
              <a:t>लिए तैयार हैं</a:t>
            </a:r>
            <a:r>
              <a:rPr lang="en-US" sz="4000" b="1" dirty="0"/>
              <a:t>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9144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hi-IN" sz="3000" i="1" dirty="0"/>
              <a:t>ईश्वर के भरोसे सब कुछ हो सकता है। </a:t>
            </a:r>
            <a:endParaRPr lang="hi-IN" sz="3000" dirty="0"/>
          </a:p>
          <a:p>
            <a:pPr algn="ctr" eaLnBrk="1" hangingPunct="1">
              <a:buFont typeface="Arial" charset="0"/>
              <a:buNone/>
            </a:pPr>
            <a:r>
              <a:rPr lang="hi-IN" sz="2800" dirty="0">
                <a:solidFill>
                  <a:schemeClr val="accent6"/>
                </a:solidFill>
              </a:rPr>
              <a:t>मैथ्यू </a:t>
            </a:r>
            <a:r>
              <a:rPr lang="en-US" sz="2800" dirty="0">
                <a:solidFill>
                  <a:schemeClr val="accent6"/>
                </a:solidFill>
              </a:rPr>
              <a:t>19:26</a:t>
            </a:r>
            <a:endParaRPr lang="hi-IN" sz="28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33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441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hi-IN" sz="4000" b="1" dirty="0"/>
              <a:t>ल्यूक के संदेश </a:t>
            </a:r>
            <a:br/>
            <a:r>
              <a:rPr lang="hi-IN" sz="4000" b="1" dirty="0"/>
              <a:t>के मुख्य विषय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3094037"/>
            <a:ext cx="9144000" cy="3230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hi-IN" sz="3600" b="1" dirty="0"/>
              <a:t>व्यापक विषय</a:t>
            </a:r>
            <a:r>
              <a:rPr lang="en-US" sz="3600" b="1" dirty="0"/>
              <a:t>-</a:t>
            </a:r>
            <a:r>
              <a:rPr lang="hi-IN" sz="3600" b="1" dirty="0"/>
              <a:t>वस्तु</a:t>
            </a:r>
            <a:r>
              <a:rPr lang="en-US" sz="3600" b="1" dirty="0"/>
              <a:t>: </a:t>
            </a:r>
          </a:p>
          <a:p>
            <a:pPr algn="ctr" eaLnBrk="1" hangingPunct="1">
              <a:buFont typeface="Arial" charset="0"/>
              <a:buNone/>
            </a:pPr>
            <a:endParaRPr lang="hi-IN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hi-IN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यीशु सभी के रक्षक हैं</a:t>
            </a:r>
            <a:r>
              <a:rPr lang="en-US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 eaLnBrk="1" hangingPunct="1">
              <a:buFont typeface="Arial" charset="0"/>
              <a:buNone/>
            </a:pPr>
            <a:endParaRPr lang="hi-IN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hi-IN" sz="2800" dirty="0"/>
              <a:t>चाहे उनका धर्म</a:t>
            </a:r>
            <a:r>
              <a:rPr lang="en-US" sz="2800" dirty="0"/>
              <a:t>, </a:t>
            </a:r>
            <a:r>
              <a:rPr lang="hi-IN" sz="2800" dirty="0"/>
              <a:t>लिंग</a:t>
            </a:r>
            <a:r>
              <a:rPr lang="en-US" sz="2800" dirty="0"/>
              <a:t>, </a:t>
            </a:r>
            <a:r>
              <a:rPr lang="hi-IN" sz="2800" dirty="0"/>
              <a:t>सामाजिक</a:t>
            </a:r>
            <a:r>
              <a:rPr lang="en-US" sz="2800" dirty="0"/>
              <a:t>-</a:t>
            </a:r>
            <a:r>
              <a:rPr lang="hi-IN" sz="2800" dirty="0"/>
              <a:t>आर्थिक स्थिति जो भी हो।</a:t>
            </a:r>
          </a:p>
          <a:p>
            <a:pPr algn="ctr" eaLnBrk="1" hangingPunct="1">
              <a:buFont typeface="Arial" charset="0"/>
              <a:buNone/>
            </a:pPr>
            <a:endParaRPr lang="hi-IN" sz="2800" dirty="0"/>
          </a:p>
          <a:p>
            <a:pPr algn="ctr" eaLnBrk="1" hangingPunct="1">
              <a:buFont typeface="Arial" charset="0"/>
              <a:buNone/>
            </a:pPr>
            <a:endParaRPr lang="hi-IN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568708"/>
            <a:ext cx="8153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r>
              <a:rPr lang="hi-IN" sz="4800" cap="all" dirty="0">
                <a:solidFill>
                  <a:schemeClr val="accent6"/>
                </a:solidFill>
                <a:latin typeface="Century Gothic" pitchFamily="34" charset="0"/>
              </a:rPr>
              <a:t>चौथा सत्र</a:t>
            </a:r>
          </a:p>
          <a:p>
            <a:pPr algn="ctr"/>
            <a:endParaRPr lang="hi-IN" sz="2000" b="1" dirty="0">
              <a:latin typeface="Calibri" charset="0"/>
            </a:endParaRPr>
          </a:p>
          <a:p>
            <a:pPr algn="ctr"/>
            <a:endParaRPr lang="hi-IN" sz="1000" b="1" dirty="0">
              <a:latin typeface="Calibri" charset="0"/>
            </a:endParaRPr>
          </a:p>
          <a:p>
            <a:pPr algn="ctr"/>
            <a:r>
              <a:rPr lang="hi-IN" sz="4800" b="1" dirty="0">
                <a:latin typeface="Calibri" charset="0"/>
              </a:rPr>
              <a:t>अक्षमता से प्रभावित परिवारों तक पहुंच और ईसाई धर्म का प्रचार</a:t>
            </a:r>
          </a:p>
          <a:p>
            <a:pPr algn="ctr"/>
            <a:endParaRPr lang="hi-IN" sz="2800" b="1" dirty="0">
              <a:latin typeface="Calibri" charset="0"/>
            </a:endParaRPr>
          </a:p>
          <a:p>
            <a:pPr algn="ctr"/>
            <a:endParaRPr lang="hi-IN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800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1323231"/>
            <a:ext cx="88392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dirty="0"/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000" dirty="0">
                <a:latin typeface="+mj-lt"/>
              </a:rPr>
              <a:t>हे ईश्वर</a:t>
            </a:r>
            <a:r>
              <a:rPr lang="en-US" sz="3000" dirty="0">
                <a:latin typeface="+mj-lt"/>
              </a:rPr>
              <a:t>, </a:t>
            </a:r>
            <a:r>
              <a:rPr lang="hi-IN" sz="3000" dirty="0">
                <a:latin typeface="+mj-lt"/>
              </a:rPr>
              <a:t>मसीह से वंचित लोगों के लिए हमारी आँखें खोल दें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000" dirty="0">
                <a:latin typeface="+mj-lt"/>
              </a:rPr>
              <a:t>हे ईश्वर</a:t>
            </a:r>
            <a:r>
              <a:rPr lang="en-US" sz="3000" dirty="0">
                <a:latin typeface="+mj-lt"/>
              </a:rPr>
              <a:t>, </a:t>
            </a:r>
            <a:r>
              <a:rPr lang="hi-IN" sz="3000" dirty="0">
                <a:latin typeface="+mj-lt"/>
              </a:rPr>
              <a:t>ईसा चरित बताने के लिए हमारे मुंह खोल दें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000" dirty="0">
                <a:latin typeface="+mj-lt"/>
              </a:rPr>
              <a:t>हे ईश्वर</a:t>
            </a:r>
            <a:r>
              <a:rPr lang="en-US" sz="3000" dirty="0">
                <a:latin typeface="+mj-lt"/>
              </a:rPr>
              <a:t>, </a:t>
            </a:r>
            <a:r>
              <a:rPr lang="hi-IN" sz="3000" dirty="0">
                <a:latin typeface="+mj-lt"/>
              </a:rPr>
              <a:t>हमें दिखाएं कि हम जो प्रचार करते हैं उसके साथ कैसे जीवन जीएं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000" dirty="0">
                <a:latin typeface="+mj-lt"/>
              </a:rPr>
              <a:t>हे ईश्वर</a:t>
            </a:r>
            <a:r>
              <a:rPr lang="en-US" sz="3000" dirty="0">
                <a:latin typeface="+mj-lt"/>
              </a:rPr>
              <a:t>, </a:t>
            </a:r>
            <a:r>
              <a:rPr lang="hi-IN" sz="3000" dirty="0">
                <a:latin typeface="+mj-lt"/>
              </a:rPr>
              <a:t>वचन और कर्म में ईसा चरित को दिखाने में हमारी मदद करें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hi-IN" sz="3000" dirty="0">
                <a:latin typeface="+mj-lt"/>
              </a:rPr>
              <a:t>हे ईश्वर</a:t>
            </a:r>
            <a:r>
              <a:rPr lang="en-US" sz="3000" dirty="0">
                <a:latin typeface="+mj-lt"/>
              </a:rPr>
              <a:t>, </a:t>
            </a:r>
            <a:r>
              <a:rPr lang="hi-IN" sz="3000" dirty="0">
                <a:latin typeface="+mj-lt"/>
              </a:rPr>
              <a:t>पहुंच और शिष्यता के लिए हमारे जीवन को खोल दें</a:t>
            </a:r>
            <a:endParaRPr lang="hi-IN" sz="3000" dirty="0">
              <a:latin typeface="Calibri" charset="0"/>
            </a:endParaRPr>
          </a:p>
          <a:p>
            <a:pPr algn="ctr"/>
            <a:endParaRPr lang="hi-IN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160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hi-IN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जब आप अक्षमता से प्रभावित किसी एक व्यक्ति के पास पहुंचते हैं तो आप उसके जीवन में शामिल कई अन्य लोगों तक भी पहुंच पाते हैं।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7" y="1447800"/>
            <a:ext cx="3910013" cy="2530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743200" y="6019800"/>
            <a:ext cx="3581400" cy="0"/>
          </a:xfrm>
          <a:prstGeom prst="line">
            <a:avLst/>
          </a:prstGeom>
          <a:ln w="508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2442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249362"/>
          </a:xfrm>
        </p:spPr>
        <p:txBody>
          <a:bodyPr/>
          <a:lstStyle/>
          <a:p>
            <a:pPr eaLnBrk="1" hangingPunct="1"/>
            <a:r>
              <a:rPr lang="hi-IN" sz="4000" b="1" dirty="0"/>
              <a:t>हे ईश्वर</a:t>
            </a:r>
            <a:r>
              <a:rPr lang="en-US" sz="4000" b="1" dirty="0"/>
              <a:t>, </a:t>
            </a:r>
            <a:r>
              <a:rPr lang="hi-IN" sz="4000" b="1" dirty="0"/>
              <a:t>मसीह से वंचित लोगों के लिए </a:t>
            </a:r>
            <a:br/>
            <a:r>
              <a:rPr lang="hi-IN" sz="4000" b="1" dirty="0"/>
              <a:t>हमारी आँखें खोल दें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320040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i-IN" sz="3200" b="1" dirty="0">
                <a:latin typeface="Calibri" pitchFamily="34" charset="0"/>
              </a:rPr>
              <a:t>धर्मग्रंथ हमारे मिशन को </a:t>
            </a:r>
            <a:r>
              <a:rPr lang="hi-IN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स्पष्ट</a:t>
            </a:r>
            <a:r>
              <a:rPr lang="hi-IN" sz="3200" b="1" dirty="0">
                <a:latin typeface="Calibri" pitchFamily="34" charset="0"/>
              </a:rPr>
              <a:t> करते हैं</a:t>
            </a:r>
          </a:p>
          <a:p>
            <a:pPr algn="ctr"/>
            <a:endParaRPr lang="hi-IN" sz="2800" dirty="0">
              <a:latin typeface="Calibri" pitchFamily="34" charset="0"/>
            </a:endParaRP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"</a:t>
            </a:r>
            <a:r>
              <a:rPr lang="hi-IN" sz="3000" dirty="0">
                <a:latin typeface="Calibri" pitchFamily="34" charset="0"/>
              </a:rPr>
              <a:t>मिशन स्टेटमेंट</a:t>
            </a:r>
            <a:r>
              <a:rPr lang="en-US" sz="3000" dirty="0">
                <a:latin typeface="Calibri" pitchFamily="34" charset="0"/>
              </a:rPr>
              <a:t>" - </a:t>
            </a:r>
            <a:r>
              <a:rPr lang="hi-IN" sz="3000" dirty="0">
                <a:latin typeface="Calibri" pitchFamily="34" charset="0"/>
              </a:rPr>
              <a:t>ल्यूक </a:t>
            </a:r>
            <a:r>
              <a:rPr lang="en-US" sz="3000" dirty="0">
                <a:latin typeface="Calibri" pitchFamily="34" charset="0"/>
              </a:rPr>
              <a:t>4:18-21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hi-IN" sz="3000" dirty="0">
                <a:latin typeface="Calibri" pitchFamily="34" charset="0"/>
              </a:rPr>
              <a:t>व्यापक कमीशन</a:t>
            </a:r>
            <a:r>
              <a:rPr lang="en-US" sz="3000" dirty="0">
                <a:latin typeface="Calibri" pitchFamily="34" charset="0"/>
              </a:rPr>
              <a:t>-</a:t>
            </a:r>
            <a:r>
              <a:rPr lang="hi-IN" sz="3000" dirty="0">
                <a:latin typeface="Calibri" pitchFamily="34" charset="0"/>
              </a:rPr>
              <a:t>मैथ्यू </a:t>
            </a:r>
            <a:r>
              <a:rPr lang="en-US" sz="3000" dirty="0">
                <a:latin typeface="Calibri" pitchFamily="34" charset="0"/>
              </a:rPr>
              <a:t>28:18-20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hi-IN" sz="3000" dirty="0">
                <a:latin typeface="Calibri" pitchFamily="34" charset="0"/>
              </a:rPr>
              <a:t>ल्यूक </a:t>
            </a:r>
            <a:r>
              <a:rPr lang="en-US" sz="3000" dirty="0">
                <a:latin typeface="Calibri" pitchFamily="34" charset="0"/>
              </a:rPr>
              <a:t>14 </a:t>
            </a:r>
            <a:r>
              <a:rPr lang="hi-IN" sz="3000" dirty="0">
                <a:latin typeface="Calibri" pitchFamily="34" charset="0"/>
              </a:rPr>
              <a:t>आदेश</a:t>
            </a:r>
            <a:r>
              <a:rPr lang="en-US" sz="3000" dirty="0">
                <a:latin typeface="Calibri" pitchFamily="34" charset="0"/>
              </a:rPr>
              <a:t>-</a:t>
            </a:r>
            <a:r>
              <a:rPr lang="hi-IN" sz="3000" dirty="0">
                <a:latin typeface="Calibri" pitchFamily="34" charset="0"/>
              </a:rPr>
              <a:t>ल्यूक </a:t>
            </a:r>
            <a:r>
              <a:rPr lang="en-US" sz="3000" dirty="0">
                <a:latin typeface="Calibri" pitchFamily="34" charset="0"/>
              </a:rPr>
              <a:t>14:21-23</a:t>
            </a:r>
          </a:p>
        </p:txBody>
      </p:sp>
    </p:spTree>
    <p:extLst>
      <p:ext uri="{BB962C8B-B14F-4D97-AF65-F5344CB8AC3E}">
        <p14:creationId xmlns:p14="http://schemas.microsoft.com/office/powerpoint/2010/main" val="28995572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8600" y="1969294"/>
            <a:ext cx="86106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hi-IN" sz="3200" b="1" dirty="0">
                <a:latin typeface="Calibri" pitchFamily="34" charset="0"/>
              </a:rPr>
              <a:t>स्वीकृति हमारे हृदय को </a:t>
            </a:r>
            <a:r>
              <a:rPr lang="hi-IN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प्रकाशित</a:t>
            </a:r>
            <a:r>
              <a:rPr lang="hi-IN" sz="3200" b="1" dirty="0">
                <a:latin typeface="Calibri" pitchFamily="34" charset="0"/>
              </a:rPr>
              <a:t> करती है</a:t>
            </a:r>
          </a:p>
          <a:p>
            <a:pPr marL="514350" indent="-514350" algn="ctr">
              <a:lnSpc>
                <a:spcPct val="150000"/>
              </a:lnSpc>
            </a:pPr>
            <a:r>
              <a:rPr lang="en-US" dirty="0"/>
              <a:t>	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0" y="328951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i-IN" sz="3000" dirty="0">
                <a:latin typeface="Calibri" pitchFamily="34" charset="0"/>
              </a:rPr>
              <a:t>अगर हम धर्म की वास्तविकता की दोषपूर्ण समझ से हमारे अक्षम मित्रों के धर्म का अंदाजा लगाते हैं तो हम उनको ईसाई होने के लिए </a:t>
            </a:r>
            <a:r>
              <a:rPr lang="en-US" sz="3000" dirty="0">
                <a:latin typeface="Calibri" pitchFamily="34" charset="0"/>
              </a:rPr>
              <a:t>"</a:t>
            </a:r>
            <a:r>
              <a:rPr lang="hi-IN" sz="3000" dirty="0">
                <a:latin typeface="Calibri" pitchFamily="34" charset="0"/>
              </a:rPr>
              <a:t>अयोग्य</a:t>
            </a:r>
            <a:r>
              <a:rPr lang="en-US" sz="3000" dirty="0">
                <a:latin typeface="Calibri" pitchFamily="34" charset="0"/>
              </a:rPr>
              <a:t>" </a:t>
            </a:r>
            <a:r>
              <a:rPr lang="hi-IN" sz="3000" dirty="0">
                <a:latin typeface="Calibri" pitchFamily="34" charset="0"/>
              </a:rPr>
              <a:t>पाते हैं जो हमारे साथ अपने धर्म को साझा कर सकते हैं।</a:t>
            </a:r>
          </a:p>
        </p:txBody>
      </p:sp>
    </p:spTree>
    <p:extLst>
      <p:ext uri="{BB962C8B-B14F-4D97-AF65-F5344CB8AC3E}">
        <p14:creationId xmlns:p14="http://schemas.microsoft.com/office/powerpoint/2010/main" val="2360638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971800"/>
          </a:xfrm>
        </p:spPr>
        <p:txBody>
          <a:bodyPr rtlCol="0">
            <a:normAutofit fontScale="92500"/>
          </a:bodyPr>
          <a:lstStyle/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r>
              <a:rPr lang="hi-IN" sz="3500" b="1" dirty="0"/>
              <a:t>मुक्ति उचित मान्यताओं पर आधारित है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hi-IN" sz="11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sz="3000" b="1" dirty="0"/>
              <a:t>यीशु मसीह</a:t>
            </a:r>
            <a:r>
              <a:rPr lang="hi-IN" sz="3000" dirty="0"/>
              <a:t> कौन हैं</a:t>
            </a:r>
            <a:r>
              <a:rPr lang="en-US" sz="3000" dirty="0"/>
              <a:t>? 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defRPr/>
            </a:pPr>
            <a:r>
              <a:rPr lang="hi-IN" sz="2800" dirty="0"/>
              <a:t>यीशु मसीह पूर्णतः ईश्वर और पूर्णतः इंसान हैं।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None/>
              <a:defRPr/>
            </a:pPr>
            <a:endParaRPr lang="hi-IN" sz="28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hi-IN" sz="3000" b="1" dirty="0"/>
              <a:t>ईश्वर</a:t>
            </a:r>
            <a:r>
              <a:rPr lang="hi-IN" sz="3000" dirty="0"/>
              <a:t> कौन है</a:t>
            </a:r>
            <a:r>
              <a:rPr lang="en-US" sz="3000" dirty="0"/>
              <a:t>?</a:t>
            </a:r>
          </a:p>
          <a:p>
            <a:pPr marL="229711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hi-IN" sz="2800" dirty="0"/>
              <a:t>वह एक व्यक्ति और त्रिमूर्ति है।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hi-IN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676400"/>
            <a:ext cx="9144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हे ईश्वर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, </a:t>
            </a: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ईसा चरित</a:t>
            </a:r>
            <a:r>
              <a:rPr kumimoji="0" lang="hi-IN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 कहने के लिए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हमारे मुंह को खोल दें</a:t>
            </a:r>
          </a:p>
        </p:txBody>
      </p:sp>
    </p:spTree>
    <p:extLst>
      <p:ext uri="{BB962C8B-B14F-4D97-AF65-F5344CB8AC3E}">
        <p14:creationId xmlns:p14="http://schemas.microsoft.com/office/powerpoint/2010/main" val="6170134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724400"/>
          </a:xfrm>
        </p:spPr>
        <p:txBody>
          <a:bodyPr rtlCol="0">
            <a:normAutofit/>
          </a:bodyPr>
          <a:lstStyle/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  <a:defRPr/>
            </a:pPr>
            <a:r>
              <a:rPr lang="hi-IN" sz="3000" b="1" dirty="0"/>
              <a:t>इंसान</a:t>
            </a:r>
            <a:r>
              <a:rPr lang="hi-IN" sz="3000" dirty="0"/>
              <a:t> कौन है</a:t>
            </a:r>
            <a:r>
              <a:rPr lang="en-US" sz="3000" dirty="0"/>
              <a:t>?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Font typeface="+mj-lt"/>
              <a:buAutoNum type="alphaLcParenR"/>
              <a:defRPr/>
            </a:pPr>
            <a:r>
              <a:rPr lang="hi-IN" sz="2800" dirty="0"/>
              <a:t>ईश्वर के द्वारा निर्मित शाहकार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</a:pPr>
            <a:r>
              <a:rPr lang="hi-IN" sz="2800" dirty="0"/>
              <a:t>आदमी ईश्वर की रचना के शिखर पर था</a:t>
            </a:r>
            <a:r>
              <a:rPr lang="en-US" sz="2800" dirty="0"/>
              <a:t>, </a:t>
            </a:r>
            <a:r>
              <a:rPr lang="hi-IN" sz="2800" dirty="0"/>
              <a:t>इस रचना को ईश्वर की तरह सोचने और कार्य करने के लिए बनाया गया था</a:t>
            </a:r>
            <a:r>
              <a:rPr lang="en-US" sz="2800" dirty="0"/>
              <a:t>, </a:t>
            </a:r>
            <a:r>
              <a:rPr lang="hi-IN" sz="2800" dirty="0"/>
              <a:t>ईश्वर के बराबर होने के लिए नहीं।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  <a:buNone/>
            </a:pPr>
            <a:endParaRPr lang="hi-IN" sz="1000" dirty="0"/>
          </a:p>
          <a:p>
            <a:pPr marL="2287588" lvl="6" indent="-458788">
              <a:spcBef>
                <a:spcPts val="0"/>
              </a:spcBef>
              <a:buClr>
                <a:schemeClr val="accent6"/>
              </a:buClr>
              <a:buFont typeface="+mj-lt"/>
              <a:buAutoNum type="alphaLcParenR" startAt="2"/>
              <a:defRPr/>
            </a:pPr>
            <a:r>
              <a:rPr lang="hi-IN" sz="2800" dirty="0"/>
              <a:t>अपनी मर्जी से पतित</a:t>
            </a:r>
          </a:p>
          <a:p>
            <a:pPr marL="2506663" lvl="6" indent="-214313">
              <a:spcBef>
                <a:spcPts val="0"/>
              </a:spcBef>
              <a:buClr>
                <a:schemeClr val="accent6"/>
              </a:buClr>
              <a:defRPr/>
            </a:pPr>
            <a:r>
              <a:rPr lang="hi-IN" sz="2800" dirty="0"/>
              <a:t>आदमी अपने स्वयं के प्रयासों से खुद को नहीं बचा सकता है।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32133325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724400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hi-IN" b="1" dirty="0"/>
              <a:t>मुक्ति क्या है</a:t>
            </a:r>
            <a:r>
              <a:rPr lang="en-US" b="1" dirty="0"/>
              <a:t>?</a:t>
            </a:r>
          </a:p>
          <a:p>
            <a:pPr marL="514350" indent="-514350" eaLnBrk="1" hangingPunct="1">
              <a:buFont typeface="Arial" charset="0"/>
              <a:buNone/>
            </a:pPr>
            <a:endParaRPr lang="hi-IN" sz="1200" dirty="0"/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sz="2600" i="1" dirty="0"/>
              <a:t>यीशु ने उससे कहा</a:t>
            </a:r>
            <a:r>
              <a:rPr lang="en-US" sz="2600" i="1" dirty="0"/>
              <a:t>, "</a:t>
            </a:r>
            <a:r>
              <a:rPr lang="hi-IN" sz="2600" i="1" dirty="0"/>
              <a:t>मैं वह रास्ता</a:t>
            </a:r>
            <a:r>
              <a:rPr lang="en-US" sz="2600" i="1" dirty="0"/>
              <a:t>, </a:t>
            </a:r>
            <a:r>
              <a:rPr lang="hi-IN" sz="2600" i="1" dirty="0"/>
              <a:t>और सच्चाई और जीवन हूँ</a:t>
            </a:r>
            <a:r>
              <a:rPr lang="en-US" sz="2600" i="1" dirty="0"/>
              <a:t>, </a:t>
            </a:r>
            <a:r>
              <a:rPr lang="hi-IN" sz="2600" i="1" dirty="0"/>
              <a:t>मेरे माध्यम के बिना कोई भी फादर के पास नहीं आता है।</a:t>
            </a:r>
            <a:r>
              <a:rPr lang="en-US" sz="2600" i="1" dirty="0"/>
              <a:t>" </a:t>
            </a:r>
            <a:endParaRPr lang="hi-IN" sz="26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hi-IN" sz="2400" dirty="0">
                <a:solidFill>
                  <a:schemeClr val="accent6"/>
                </a:solidFill>
              </a:rPr>
              <a:t>जॉन </a:t>
            </a:r>
            <a:r>
              <a:rPr lang="en-US" sz="2400" dirty="0">
                <a:solidFill>
                  <a:schemeClr val="accent6"/>
                </a:solidFill>
              </a:rPr>
              <a:t>14:6, </a:t>
            </a:r>
            <a:r>
              <a:rPr lang="hi-IN" sz="2400" dirty="0">
                <a:solidFill>
                  <a:schemeClr val="accent6"/>
                </a:solidFill>
              </a:rPr>
              <a:t>एनएएसबी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hi-IN" sz="2400" dirty="0">
              <a:solidFill>
                <a:schemeClr val="accent6"/>
              </a:solidFill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sz="2600" i="1" dirty="0"/>
              <a:t>अगर आप अपने मुंह से यीशु को ईश्वर के रूप में कबूल करते हैं</a:t>
            </a:r>
            <a:r>
              <a:rPr lang="en-US" sz="2600" i="1" dirty="0"/>
              <a:t>, </a:t>
            </a:r>
            <a:r>
              <a:rPr lang="hi-IN" sz="2600" i="1" dirty="0"/>
              <a:t>और अपने दिल में यह विश्वास रखते हैं कि ईश्वर ने उन्हें मृत्यु से जगाया</a:t>
            </a:r>
            <a:r>
              <a:rPr lang="en-US" sz="2600" i="1" dirty="0"/>
              <a:t>, </a:t>
            </a:r>
            <a:r>
              <a:rPr lang="hi-IN" sz="2600" i="1" dirty="0"/>
              <a:t>आपकी रक्षा होगी</a:t>
            </a:r>
            <a:r>
              <a:rPr lang="en-US" sz="2600" i="1" dirty="0"/>
              <a:t>; </a:t>
            </a:r>
            <a:r>
              <a:rPr lang="hi-IN" sz="2600" i="1" dirty="0"/>
              <a:t>जिसके लिए आदमी दिल से विश्वास करता है</a:t>
            </a:r>
            <a:r>
              <a:rPr lang="en-US" sz="2600" i="1" dirty="0"/>
              <a:t>, </a:t>
            </a:r>
            <a:r>
              <a:rPr lang="hi-IN" sz="2600" i="1" dirty="0"/>
              <a:t>जिससे पवित्रता आती है</a:t>
            </a:r>
            <a:r>
              <a:rPr lang="en-US" sz="2600" i="1" dirty="0"/>
              <a:t>, </a:t>
            </a:r>
            <a:r>
              <a:rPr lang="hi-IN" sz="2600" i="1" dirty="0"/>
              <a:t>और मुंह से वह कबूल करता है जिससे मुक्ति मिलती है।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dirty="0"/>
              <a:t> </a:t>
            </a:r>
            <a:r>
              <a:rPr lang="hi-IN" sz="2400" dirty="0">
                <a:solidFill>
                  <a:schemeClr val="accent6"/>
                </a:solidFill>
              </a:rPr>
              <a:t>रोमन </a:t>
            </a:r>
            <a:r>
              <a:rPr lang="en-US" sz="2400" dirty="0">
                <a:solidFill>
                  <a:schemeClr val="accent6"/>
                </a:solidFill>
              </a:rPr>
              <a:t>10:9-10, </a:t>
            </a:r>
            <a:r>
              <a:rPr lang="hi-IN" sz="2400" dirty="0">
                <a:solidFill>
                  <a:schemeClr val="accent6"/>
                </a:solidFill>
              </a:rPr>
              <a:t>एनएएसबी</a:t>
            </a:r>
          </a:p>
        </p:txBody>
      </p:sp>
    </p:spTree>
    <p:extLst>
      <p:ext uri="{BB962C8B-B14F-4D97-AF65-F5344CB8AC3E}">
        <p14:creationId xmlns:p14="http://schemas.microsoft.com/office/powerpoint/2010/main" val="7184638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www.joniandfriends.org/static/photo_gallery/ES_WFTW_jpg_500x500_max_q85.jpg"/>
          <p:cNvPicPr>
            <a:picLocks noChangeAspect="1" noChangeArrowheads="1"/>
          </p:cNvPicPr>
          <p:nvPr/>
        </p:nvPicPr>
        <p:blipFill>
          <a:blip r:embed="rId3" cstate="print"/>
          <a:srcRect l="6522" r="10870" b="1449"/>
          <a:stretch>
            <a:fillRect/>
          </a:stretch>
        </p:blipFill>
        <p:spPr bwMode="auto">
          <a:xfrm>
            <a:off x="838200" y="3429000"/>
            <a:ext cx="2895600" cy="25908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10242" name="Picture 2" descr="http://www.joniandfriends.org/static/photo_gallery/Ghana_WFTW_0822_jpg_500x500_max_q85.jpg"/>
          <p:cNvPicPr>
            <a:picLocks noChangeAspect="1" noChangeArrowheads="1"/>
          </p:cNvPicPr>
          <p:nvPr/>
        </p:nvPicPr>
        <p:blipFill>
          <a:blip r:embed="rId4" cstate="print"/>
          <a:srcRect l="8223" r="19777"/>
          <a:stretch>
            <a:fillRect/>
          </a:stretch>
        </p:blipFill>
        <p:spPr bwMode="auto">
          <a:xfrm>
            <a:off x="5410200" y="3429000"/>
            <a:ext cx="2819400" cy="25713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189038"/>
            <a:ext cx="9144000" cy="1554162"/>
          </a:xfrm>
        </p:spPr>
        <p:txBody>
          <a:bodyPr/>
          <a:lstStyle/>
          <a:p>
            <a:pPr eaLnBrk="1" hangingPunct="1"/>
            <a:r>
              <a:rPr lang="hi-IN" sz="4000" b="1" dirty="0"/>
              <a:t>हे ईश्वर</a:t>
            </a:r>
            <a:r>
              <a:rPr lang="en-US" sz="4000" b="1" dirty="0"/>
              <a:t>, </a:t>
            </a:r>
            <a:r>
              <a:rPr lang="hi-IN" sz="4000" b="1" dirty="0"/>
              <a:t>हमें दिखाएं कि हम जो प्रचार करते हैं </a:t>
            </a:r>
            <a:br/>
            <a:r>
              <a:rPr lang="hi-IN" sz="4000" b="1" dirty="0"/>
              <a:t>उस पर अमल कैसे करें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792163"/>
          </a:xfrm>
        </p:spPr>
        <p:txBody>
          <a:bodyPr>
            <a:scene3d>
              <a:camera prst="obliqueBottomRight"/>
              <a:lightRig rig="threePt" dir="t"/>
            </a:scene3d>
          </a:bodyPr>
          <a:lstStyle/>
          <a:p>
            <a:pPr algn="ctr" eaLnBrk="1" hangingPunct="1">
              <a:buFont typeface="Arial" charset="0"/>
              <a:buNone/>
            </a:pPr>
            <a:r>
              <a:rPr lang="hi-IN" sz="3000" dirty="0"/>
              <a:t>ईसा चरित का प्रचार करने के दो प्राथमिक तरीके हैं</a:t>
            </a:r>
            <a:r>
              <a:rPr lang="en-US" sz="3000" dirty="0"/>
              <a:t>: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6019800"/>
            <a:ext cx="876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threePt" dir="t"/>
            </a:scene3d>
          </a:bodyPr>
          <a:lstStyle/>
          <a:p>
            <a:pPr marL="0" marR="0" lvl="0" indent="1588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Calibri" pitchFamily="34" charset="0"/>
              </a:rPr>
              <a:t>         </a:t>
            </a: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Calibri" pitchFamily="34" charset="0"/>
              </a:rPr>
              <a:t>वचन</a:t>
            </a:r>
            <a:r>
              <a:rPr dirty="0"/>
              <a:t>     </a:t>
            </a:r>
            <a:r>
              <a:rPr lang="en-US" dirty="0"/>
              <a:t>                    </a:t>
            </a: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और  </a:t>
            </a:r>
            <a:r>
              <a:rPr dirty="0"/>
              <a:t>             </a:t>
            </a: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+mn-lt"/>
              </a:rPr>
              <a:t>कर्म</a:t>
            </a:r>
          </a:p>
        </p:txBody>
      </p:sp>
    </p:spTree>
    <p:extLst>
      <p:ext uri="{BB962C8B-B14F-4D97-AF65-F5344CB8AC3E}">
        <p14:creationId xmlns:p14="http://schemas.microsoft.com/office/powerpoint/2010/main" val="25106328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1600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hi-IN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वचन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hi-IN" sz="2800" dirty="0"/>
              <a:t>सुनना और पढ़ना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</a:t>
            </a:r>
            <a:r>
              <a:rPr lang="hi-IN" sz="2800" dirty="0"/>
              <a:t>कर्म के बिना वचन से प्रचार एक अप्रासंगिक ईसा चरित का कारण बनता है।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hi-I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i="1" dirty="0">
                <a:latin typeface="+mn-lt"/>
              </a:rPr>
              <a:t>“</a:t>
            </a:r>
            <a:r>
              <a:rPr lang="hi-IN" sz="2800" i="1" dirty="0">
                <a:latin typeface="+mn-lt"/>
              </a:rPr>
              <a:t>वे ईश्वर और सभी लोगों के समक्ष</a:t>
            </a:r>
            <a:r>
              <a:rPr lang="en-US" sz="2800" i="1" dirty="0">
                <a:latin typeface="+mn-lt"/>
              </a:rPr>
              <a:t>, </a:t>
            </a:r>
            <a:r>
              <a:rPr lang="hi-IN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वचन</a:t>
            </a:r>
            <a:r>
              <a:rPr dirty="0"/>
              <a:t> </a:t>
            </a:r>
            <a:r>
              <a:rPr lang="hi-IN" sz="2800" i="1" dirty="0">
                <a:latin typeface="+mn-lt"/>
              </a:rPr>
              <a:t>और </a:t>
            </a:r>
            <a:r>
              <a:rPr lang="hi-IN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कर्म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</a:t>
            </a:r>
            <a:r>
              <a:rPr lang="hi-IN" sz="2800" i="1" dirty="0">
                <a:latin typeface="+mn-lt"/>
              </a:rPr>
              <a:t>में </a:t>
            </a:r>
            <a:endParaRPr lang="en-US" sz="2800" i="1" dirty="0">
              <a:latin typeface="+mn-lt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sz="2800" i="1" dirty="0">
                <a:latin typeface="+mn-lt"/>
              </a:rPr>
              <a:t>शक्तिशाली एक देवदूत थे।</a:t>
            </a:r>
            <a:r>
              <a:rPr lang="en-US" sz="2800" i="1" dirty="0">
                <a:latin typeface="+mn-lt"/>
              </a:rPr>
              <a:t>”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endParaRPr lang="hi-IN" sz="1200" i="1" dirty="0">
              <a:latin typeface="+mn-lt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hi-IN" sz="2800" dirty="0">
                <a:solidFill>
                  <a:schemeClr val="accent6"/>
                </a:solidFill>
                <a:latin typeface="+mn-lt"/>
              </a:rPr>
              <a:t>ल्यूक </a:t>
            </a:r>
            <a:r>
              <a:rPr lang="en-US" sz="2800" dirty="0">
                <a:solidFill>
                  <a:schemeClr val="accent6"/>
                </a:solidFill>
                <a:latin typeface="+mn-lt"/>
              </a:rPr>
              <a:t>24:19 </a:t>
            </a:r>
          </a:p>
          <a:p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119132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hi-IN" sz="3600" b="1" dirty="0"/>
              <a:t>द्वितीयक विषय</a:t>
            </a:r>
            <a:r>
              <a:rPr lang="en-US" sz="3600" b="1" dirty="0"/>
              <a:t>-</a:t>
            </a:r>
            <a:r>
              <a:rPr lang="hi-IN" sz="3600" b="1" dirty="0"/>
              <a:t>वस्तु</a:t>
            </a:r>
            <a:r>
              <a:rPr lang="en-US" sz="3600" b="1" dirty="0"/>
              <a:t>: </a:t>
            </a:r>
          </a:p>
          <a:p>
            <a:pPr algn="ctr" eaLnBrk="1" hangingPunct="1">
              <a:buFont typeface="Arial" charset="0"/>
              <a:buNone/>
            </a:pPr>
            <a:endParaRPr lang="hi-IN" b="1" dirty="0"/>
          </a:p>
          <a:p>
            <a:pPr algn="ctr" eaLnBrk="1" hangingPunct="1">
              <a:buFont typeface="Arial" charset="0"/>
              <a:buNone/>
            </a:pPr>
            <a:r>
              <a:rPr lang="hi-IN" i="1" dirty="0"/>
              <a:t>सभी के लिए मुक्ति </a:t>
            </a:r>
            <a:r>
              <a:rPr lang="en-US" i="1" dirty="0">
                <a:solidFill>
                  <a:schemeClr val="accent6"/>
                </a:solidFill>
              </a:rPr>
              <a:t>–</a:t>
            </a:r>
            <a:r>
              <a:rPr lang="hi-IN" i="1" dirty="0"/>
              <a:t> प्रार्थना </a:t>
            </a:r>
            <a:r>
              <a:rPr lang="en-US" i="1" dirty="0">
                <a:solidFill>
                  <a:schemeClr val="accent6"/>
                </a:solidFill>
              </a:rPr>
              <a:t>– </a:t>
            </a:r>
            <a:r>
              <a:rPr lang="hi-IN" i="1" dirty="0"/>
              <a:t>ईसाई धर्म का ऐतिहासिक प्रबंधन </a:t>
            </a:r>
            <a:r>
              <a:rPr lang="en-US" i="1" dirty="0">
                <a:solidFill>
                  <a:schemeClr val="accent6"/>
                </a:solidFill>
              </a:rPr>
              <a:t> – </a:t>
            </a:r>
            <a:r>
              <a:rPr lang="hi-IN" i="1" dirty="0"/>
              <a:t>मसीह की व्यवस्था में महिलाएं </a:t>
            </a:r>
            <a:endParaRPr lang="hi-IN" sz="3600" i="1" dirty="0"/>
          </a:p>
          <a:p>
            <a:pPr algn="ctr" eaLnBrk="1" hangingPunct="1">
              <a:buFont typeface="Arial" charset="0"/>
              <a:buNone/>
            </a:pPr>
            <a:endParaRPr lang="hi-IN" sz="2800" dirty="0"/>
          </a:p>
          <a:p>
            <a:pPr algn="ctr" eaLnBrk="1" hangingPunct="1">
              <a:buFont typeface="Arial" charset="0"/>
              <a:buNone/>
            </a:pPr>
            <a:endParaRPr lang="hi-IN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8382000" cy="1858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कर्म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hi-IN" sz="2800" dirty="0"/>
              <a:t>देखना और अनुभव करना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</a:t>
            </a:r>
            <a:r>
              <a:rPr lang="hi-IN" sz="2800" dirty="0"/>
              <a:t>वचन के बिना कर्म से प्रचार ईसा चरित को शक्तिहीन बना देता है।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800" i="1" dirty="0">
                <a:latin typeface="+mn-lt"/>
              </a:rPr>
              <a:t>आपको पता है</a:t>
            </a:r>
            <a:r>
              <a:rPr lang="en-US" sz="2800" i="1" dirty="0">
                <a:latin typeface="+mn-lt"/>
              </a:rPr>
              <a:t>... </a:t>
            </a:r>
            <a:r>
              <a:rPr lang="hi-IN" sz="2800" i="1" dirty="0">
                <a:latin typeface="+mn-lt"/>
              </a:rPr>
              <a:t>कैसे ईश्वर ने पवित्र आत्मा और शक्ति के साथ नजारथ के यीशु का अभिषेक किया</a:t>
            </a:r>
            <a:r>
              <a:rPr lang="en-US" sz="2800" i="1" dirty="0">
                <a:latin typeface="+mn-lt"/>
              </a:rPr>
              <a:t>, </a:t>
            </a:r>
            <a:r>
              <a:rPr lang="hi-IN" sz="2800" i="1" dirty="0">
                <a:latin typeface="+mn-lt"/>
              </a:rPr>
              <a:t>और कैसे वह उन सभी                 </a:t>
            </a:r>
            <a:r>
              <a:rPr lang="hi-IN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लोगों की भलाई </a:t>
            </a:r>
            <a:r>
              <a:rPr lang="hi-IN" sz="2800" i="1" dirty="0">
                <a:latin typeface="+mn-lt"/>
              </a:rPr>
              <a:t>और </a:t>
            </a:r>
            <a:r>
              <a:rPr lang="hi-IN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कल्याण </a:t>
            </a:r>
            <a:r>
              <a:rPr lang="hi-IN" sz="2800" i="1" dirty="0">
                <a:latin typeface="+mn-lt"/>
              </a:rPr>
              <a:t>करते हुए भ्रमण किया जो शैतानी शक्ति के अधीन थे</a:t>
            </a:r>
            <a:r>
              <a:rPr lang="en-US" sz="2800" i="1" dirty="0">
                <a:latin typeface="+mn-lt"/>
              </a:rPr>
              <a:t>, </a:t>
            </a:r>
            <a:r>
              <a:rPr lang="hi-IN" sz="2800" i="1" dirty="0">
                <a:latin typeface="+mn-lt"/>
              </a:rPr>
              <a:t>क्योंकि ईश्वर उनके साथ थे।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800" dirty="0">
                <a:solidFill>
                  <a:schemeClr val="accent6"/>
                </a:solidFill>
                <a:latin typeface="+mn-lt"/>
              </a:rPr>
              <a:t>नियम </a:t>
            </a:r>
            <a:r>
              <a:rPr lang="en-US" sz="2800" dirty="0">
                <a:solidFill>
                  <a:schemeClr val="accent6"/>
                </a:solidFill>
                <a:latin typeface="+mn-lt"/>
              </a:rPr>
              <a:t>10:37-38</a:t>
            </a:r>
            <a:endParaRPr lang="hi-IN" sz="2800" i="1" dirty="0">
              <a:solidFill>
                <a:schemeClr val="accent6"/>
              </a:solidFill>
              <a:latin typeface="+mn-lt"/>
            </a:endParaRPr>
          </a:p>
          <a:p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8497865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18589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साम्राज्य के कार्य में शामिल होना</a:t>
            </a:r>
            <a:endParaRPr lang="hi-IN" sz="2800" dirty="0"/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0480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2800" dirty="0">
                <a:latin typeface="+mn-lt"/>
              </a:rPr>
              <a:t>चर्च में हम मसीह को असली बनाने और मसीह के बैनर तले </a:t>
            </a:r>
          </a:p>
          <a:p>
            <a:pPr algn="ctr"/>
            <a:r>
              <a:rPr lang="hi-IN" sz="2800" dirty="0">
                <a:latin typeface="+mn-lt"/>
              </a:rPr>
              <a:t>शैतान से अपने क्षेत्र को वापस लेने के लिए </a:t>
            </a:r>
          </a:p>
          <a:p>
            <a:pPr algn="ctr"/>
            <a:r>
              <a:rPr lang="hi-IN" sz="2800" dirty="0">
                <a:latin typeface="+mn-lt"/>
              </a:rPr>
              <a:t>संसार में जाने को सुसज्जित होते हैं।</a:t>
            </a:r>
          </a:p>
        </p:txBody>
      </p:sp>
    </p:spTree>
    <p:extLst>
      <p:ext uri="{BB962C8B-B14F-4D97-AF65-F5344CB8AC3E}">
        <p14:creationId xmlns:p14="http://schemas.microsoft.com/office/powerpoint/2010/main" val="3964574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325562"/>
          </a:xfrm>
        </p:spPr>
        <p:txBody>
          <a:bodyPr/>
          <a:lstStyle/>
          <a:p>
            <a:pPr eaLnBrk="1" hangingPunct="1"/>
            <a:r>
              <a:rPr lang="hi-IN" sz="4000" b="1" dirty="0"/>
              <a:t>हे ईश्वर</a:t>
            </a:r>
            <a:r>
              <a:rPr lang="en-US" sz="4000" b="1" dirty="0"/>
              <a:t>, </a:t>
            </a:r>
            <a:r>
              <a:rPr lang="hi-IN" sz="4000" b="1" dirty="0"/>
              <a:t>हमारे वचन और कर्म में ईसा चरित को साझा करने में हमारी मदद करें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2941637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r>
              <a:rPr lang="hi-IN" sz="3000" dirty="0"/>
              <a:t>हमारे अक्षम मित्रों के लिए संदेश को अनुकूलित करने के सिद्धांत</a:t>
            </a:r>
            <a:r>
              <a:rPr lang="en-US" sz="3000" dirty="0"/>
              <a:t>:</a:t>
            </a:r>
          </a:p>
          <a:p>
            <a:pPr marL="514350" indent="0" eaLnBrk="1" hangingPunct="1">
              <a:buNone/>
            </a:pPr>
            <a:endParaRPr lang="hi-IN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hi-IN" sz="3000" b="1" dirty="0"/>
              <a:t>बौद्धिक अक्षमता वाले मित्र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hi-IN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hi-IN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hi-IN" sz="2800" dirty="0"/>
              <a:t>मानसिक रूप से अक्षम अधिकांश लोग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hi-IN" sz="2800" dirty="0"/>
              <a:t>तृतीय</a:t>
            </a:r>
            <a:r>
              <a:rPr lang="en-US" sz="2800" dirty="0"/>
              <a:t>-</a:t>
            </a:r>
            <a:r>
              <a:rPr lang="hi-IN" sz="2800" dirty="0"/>
              <a:t>कक्षा के स्तर पर धर्मग्रंथ को समझ सकते हैं।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hi-IN" sz="2400" dirty="0"/>
              <a:t>डॉ</a:t>
            </a:r>
            <a:r>
              <a:rPr lang="en-US" sz="2400" dirty="0"/>
              <a:t>. </a:t>
            </a:r>
            <a:r>
              <a:rPr lang="hi-IN" sz="2400" dirty="0"/>
              <a:t>जिम पियर्सन</a:t>
            </a:r>
          </a:p>
        </p:txBody>
      </p:sp>
    </p:spTree>
    <p:extLst>
      <p:ext uri="{BB962C8B-B14F-4D97-AF65-F5344CB8AC3E}">
        <p14:creationId xmlns:p14="http://schemas.microsoft.com/office/powerpoint/2010/main" val="41743584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-457200" y="1752600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endParaRPr lang="hi-IN" sz="1400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2"/>
            </a:pPr>
            <a:r>
              <a:rPr lang="hi-IN" sz="3000" b="1" dirty="0"/>
              <a:t>अल्प विकसित मित्र</a:t>
            </a:r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hi-IN" sz="2800" dirty="0"/>
              <a:t>संबंधपरक प्रचार होता है जब हम इन मित्रों के साथ </a:t>
            </a:r>
            <a:r>
              <a:rPr lang="en-US" sz="2800" dirty="0"/>
              <a:t>"</a:t>
            </a:r>
            <a:r>
              <a:rPr lang="hi-IN" sz="2800" dirty="0"/>
              <a:t>खड़े होते</a:t>
            </a:r>
            <a:r>
              <a:rPr lang="en-US" sz="2800" dirty="0"/>
              <a:t>" </a:t>
            </a:r>
            <a:r>
              <a:rPr lang="hi-IN" sz="2800" dirty="0"/>
              <a:t>हैं और एक साथ </a:t>
            </a:r>
            <a:r>
              <a:rPr lang="en-US" sz="2800" dirty="0"/>
              <a:t>"</a:t>
            </a:r>
            <a:r>
              <a:rPr lang="hi-IN" sz="2800" dirty="0"/>
              <a:t>जीवन व्यतीत</a:t>
            </a:r>
            <a:r>
              <a:rPr lang="en-US" sz="2800" dirty="0"/>
              <a:t>" </a:t>
            </a:r>
            <a:r>
              <a:rPr lang="hi-IN" sz="2800" dirty="0"/>
              <a:t>करते हैं।</a:t>
            </a:r>
          </a:p>
          <a:p>
            <a:pPr marL="2292350" indent="-231775">
              <a:lnSpc>
                <a:spcPct val="114000"/>
              </a:lnSpc>
              <a:spcBef>
                <a:spcPts val="0"/>
              </a:spcBef>
              <a:buNone/>
            </a:pPr>
            <a:endParaRPr lang="hi-IN" sz="2800" b="1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3"/>
            </a:pPr>
            <a:r>
              <a:rPr lang="hi-IN" sz="3000" b="1" dirty="0"/>
              <a:t>सुनने या देखने में अक्षम मित्र</a:t>
            </a:r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hi-IN" sz="2800" dirty="0"/>
              <a:t>ब्रेल बाईबिल जैसे संसाधनों और सांकेतिक भाषा के दुभाषियों का उपयोग करते हुए</a:t>
            </a:r>
            <a:r>
              <a:rPr lang="en-US" sz="2800" dirty="0"/>
              <a:t>, </a:t>
            </a:r>
            <a:r>
              <a:rPr lang="hi-IN" sz="2800" dirty="0"/>
              <a:t>मुक्ति की योजना की एक सरल व्याख्या का प्रयोग करें।</a:t>
            </a:r>
            <a:endParaRPr lang="hi-IN" sz="2800" b="1" dirty="0"/>
          </a:p>
        </p:txBody>
      </p:sp>
    </p:spTree>
    <p:extLst>
      <p:ext uri="{BB962C8B-B14F-4D97-AF65-F5344CB8AC3E}">
        <p14:creationId xmlns:p14="http://schemas.microsoft.com/office/powerpoint/2010/main" val="41808530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752600"/>
            <a:ext cx="9144000" cy="4444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4"/>
            </a:pPr>
            <a:r>
              <a:rPr lang="hi-IN" sz="3000" b="1" dirty="0">
                <a:latin typeface="+mn-lt"/>
              </a:rPr>
              <a:t>ऐसे मित्र जो बोलने में अक्षम हैं</a:t>
            </a:r>
          </a:p>
          <a:p>
            <a:pPr marL="1833563" indent="3175">
              <a:lnSpc>
                <a:spcPct val="114000"/>
              </a:lnSpc>
            </a:pPr>
            <a:r>
              <a:rPr lang="hi-IN" sz="2800" dirty="0">
                <a:latin typeface="+mn-lt"/>
              </a:rPr>
              <a:t>सिर्फ इसलिए कि कोई व्यक्ति बोलने में अक्षम है</a:t>
            </a:r>
            <a:r>
              <a:rPr lang="en-US" sz="2800" dirty="0">
                <a:latin typeface="+mn-lt"/>
              </a:rPr>
              <a:t>, </a:t>
            </a:r>
            <a:r>
              <a:rPr lang="hi-IN" sz="2800" dirty="0">
                <a:latin typeface="+mn-lt"/>
              </a:rPr>
              <a:t>इसका मतलब यह नहीं है कि वह संवाद स्थापित करने में अक्षम है।</a:t>
            </a:r>
          </a:p>
          <a:p>
            <a:pPr marL="2292350" indent="-231775">
              <a:lnSpc>
                <a:spcPct val="114000"/>
              </a:lnSpc>
            </a:pPr>
            <a:endParaRPr lang="hi-IN" sz="2800" b="1" dirty="0">
              <a:latin typeface="+mn-lt"/>
            </a:endParaRPr>
          </a:p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5"/>
            </a:pPr>
            <a:r>
              <a:rPr lang="hi-IN" sz="3000" b="1" dirty="0">
                <a:latin typeface="+mn-lt"/>
              </a:rPr>
              <a:t>शारीरिक रूप से दुर्बल मित्र</a:t>
            </a:r>
          </a:p>
          <a:p>
            <a:pPr marL="1833563" indent="-12700">
              <a:lnSpc>
                <a:spcPct val="114000"/>
              </a:lnSpc>
            </a:pPr>
            <a:r>
              <a:rPr lang="hi-IN" sz="2800" dirty="0">
                <a:latin typeface="+mn-lt"/>
              </a:rPr>
              <a:t>कभी भी यह मान कर ना चलें कि शारीरिक रूप से दुर्बल व्यक्ति किसी निर्दिष्ट गतिविधि में भागीदारी कर सकता या नहीं कर सकता है।</a:t>
            </a:r>
            <a:endParaRPr lang="hi-IN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13831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524000"/>
            <a:ext cx="20574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0" name="Picture 9" descr="miage.JPG में निर्मित।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352800"/>
            <a:ext cx="1828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52400" y="2180034"/>
            <a:ext cx="91440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 eaLnBrk="1" hangingPunct="1">
              <a:buNone/>
            </a:pPr>
            <a:r>
              <a:rPr lang="hi-IN" sz="3000" dirty="0">
                <a:latin typeface="+mn-lt"/>
              </a:rPr>
              <a:t>ईसा चरित के प्रचार के साधन</a:t>
            </a:r>
            <a:r>
              <a:rPr lang="en-US" sz="3000" dirty="0">
                <a:latin typeface="+mn-lt"/>
              </a:rPr>
              <a:t>:</a:t>
            </a:r>
          </a:p>
          <a:p>
            <a:pPr marL="514350" indent="0" eaLnBrk="1" hangingPunct="1">
              <a:buNone/>
            </a:pPr>
            <a:endParaRPr lang="hi-IN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hi-IN" sz="3000" b="1" dirty="0">
                <a:latin typeface="+mn-lt"/>
              </a:rPr>
              <a:t>रोमन सड़क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hi-IN" sz="3000" b="1" dirty="0">
                <a:latin typeface="+mn-lt"/>
              </a:rPr>
              <a:t>शब्दरहित पुस्तक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hi-IN" sz="3000" b="1" dirty="0">
                <a:latin typeface="+mn-lt"/>
              </a:rPr>
              <a:t>गॉस्पेल ब्रेसलेट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hi-IN" sz="3000" b="1" dirty="0">
                <a:latin typeface="+mn-lt"/>
              </a:rPr>
              <a:t>चार आध्यात्मिक नियम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hi-IN" sz="3000" b="1" dirty="0">
                <a:latin typeface="+mn-lt"/>
              </a:rPr>
              <a:t>ईश्वर की छवि में निर्मित</a:t>
            </a:r>
          </a:p>
        </p:txBody>
      </p:sp>
    </p:spTree>
    <p:extLst>
      <p:ext uri="{BB962C8B-B14F-4D97-AF65-F5344CB8AC3E}">
        <p14:creationId xmlns:p14="http://schemas.microsoft.com/office/powerpoint/2010/main" val="23967708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1477962"/>
          </a:xfrm>
        </p:spPr>
        <p:txBody>
          <a:bodyPr/>
          <a:lstStyle/>
          <a:p>
            <a:pPr eaLnBrk="1" hangingPunct="1"/>
            <a:r>
              <a:rPr lang="hi-IN" sz="4000" b="1" dirty="0"/>
              <a:t>हे ईश्वर</a:t>
            </a:r>
            <a:r>
              <a:rPr lang="en-US" sz="4000" b="1" dirty="0"/>
              <a:t>, </a:t>
            </a:r>
            <a:r>
              <a:rPr lang="hi-IN" sz="4000" b="1" dirty="0"/>
              <a:t>हमारे जीवन को पहुंच और शिष्यता के लिए खोल दें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76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hi-IN" dirty="0"/>
              <a:t>परिवार सहायता समूह</a:t>
            </a:r>
          </a:p>
        </p:txBody>
      </p:sp>
      <p:pic>
        <p:nvPicPr>
          <p:cNvPr id="4098" name="Picture 2" descr="http://www.joniandfriends.org/static/photo_gallery/JAFK_WFTW_015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3810000" cy="269748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135316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038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/>
              <a:t>"</a:t>
            </a:r>
            <a:r>
              <a:rPr lang="hi-IN" sz="3000" dirty="0"/>
              <a:t>संसार में जब हम मसीह के जैसी जिंदगी जीते हैं</a:t>
            </a:r>
            <a:r>
              <a:rPr lang="en-US" sz="3000" dirty="0"/>
              <a:t>,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000" dirty="0"/>
              <a:t>यह सवाल उठ खड़ा होता है कि </a:t>
            </a:r>
            <a:r>
              <a:rPr lang="en-US" sz="3000" dirty="0"/>
              <a:t>"</a:t>
            </a:r>
            <a:r>
              <a:rPr lang="hi-IN" sz="3000" dirty="0"/>
              <a:t>आपकी तरह रक्षित </a:t>
            </a:r>
            <a:endParaRPr lang="en-US" sz="3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000" dirty="0"/>
              <a:t>होने के लिए </a:t>
            </a:r>
            <a:r>
              <a:rPr lang="en-US" sz="3000" dirty="0"/>
              <a:t>‘</a:t>
            </a:r>
            <a:r>
              <a:rPr lang="hi-IN" sz="3000" dirty="0"/>
              <a:t>मुझे क्या करना चाहिए</a:t>
            </a:r>
            <a:r>
              <a:rPr lang="en-US" sz="3000" dirty="0"/>
              <a:t>?""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-</a:t>
            </a:r>
            <a:r>
              <a:rPr lang="hi-IN" sz="2800" dirty="0"/>
              <a:t>जोनी एरेक्सन टाडा</a:t>
            </a:r>
          </a:p>
        </p:txBody>
      </p:sp>
    </p:spTree>
    <p:extLst>
      <p:ext uri="{BB962C8B-B14F-4D97-AF65-F5344CB8AC3E}">
        <p14:creationId xmlns:p14="http://schemas.microsoft.com/office/powerpoint/2010/main" val="52047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i-IN" sz="4000" b="1" dirty="0"/>
              <a:t>ल्यूक </a:t>
            </a:r>
            <a:r>
              <a:rPr lang="en-US" sz="4000" b="1" dirty="0"/>
              <a:t>14 </a:t>
            </a:r>
            <a:r>
              <a:rPr lang="hi-IN" sz="4000" b="1" dirty="0"/>
              <a:t>का आदेश</a:t>
            </a:r>
            <a:br>
              <a:rPr dirty="0"/>
            </a:br>
            <a:endParaRPr lang="hi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/>
              <a:t>"</a:t>
            </a:r>
            <a:r>
              <a:rPr lang="hi-IN" sz="3000" i="1" dirty="0"/>
              <a:t>लेकिन जब आप किसी भोज का आयोजन करते </a:t>
            </a:r>
            <a:endParaRPr lang="en-US" sz="3000" i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000" i="1" dirty="0"/>
              <a:t>हैं</a:t>
            </a:r>
            <a:r>
              <a:rPr lang="en-US" sz="3000" i="1" dirty="0"/>
              <a:t>, </a:t>
            </a:r>
            <a:r>
              <a:rPr lang="hi-IN" sz="3000" i="1" dirty="0"/>
              <a:t>गरीबों को आमंत्रित करते हैं</a:t>
            </a:r>
            <a:r>
              <a:rPr lang="en-US" sz="3000" i="1" dirty="0"/>
              <a:t>, </a:t>
            </a:r>
            <a:r>
              <a:rPr lang="hi-IN" sz="3000" i="1" dirty="0"/>
              <a:t>अपंग</a:t>
            </a:r>
            <a:r>
              <a:rPr lang="en-US" sz="3000" i="1" dirty="0"/>
              <a:t>, </a:t>
            </a:r>
            <a:r>
              <a:rPr lang="hi-IN" sz="3000" i="1" dirty="0"/>
              <a:t>लंगड़े</a:t>
            </a:r>
            <a:r>
              <a:rPr lang="en-US" sz="3000" i="1" dirty="0"/>
              <a:t>, </a:t>
            </a:r>
            <a:r>
              <a:rPr lang="hi-IN" sz="3000" i="1" dirty="0"/>
              <a:t>अंधे</a:t>
            </a:r>
            <a:r>
              <a:rPr lang="en-US" sz="3000" i="1" dirty="0"/>
              <a:t>... </a:t>
            </a:r>
            <a:r>
              <a:rPr lang="hi-IN" sz="3000" i="1" dirty="0"/>
              <a:t>सड़कों और देश की गलियों में निकल पड़ते हैं और उनको अंदर लाते हैं ताकि मेरा घर </a:t>
            </a:r>
            <a:endParaRPr lang="en-US" sz="3000" i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3000" i="1" dirty="0"/>
              <a:t>पूरा भर जाये।</a:t>
            </a:r>
            <a:r>
              <a:rPr lang="en-US" sz="3000" i="1" dirty="0"/>
              <a:t>"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600" dirty="0">
                <a:solidFill>
                  <a:schemeClr val="accent6"/>
                </a:solidFill>
              </a:rPr>
              <a:t>ल्यूक </a:t>
            </a:r>
            <a:r>
              <a:rPr lang="en-US" sz="2600" dirty="0">
                <a:solidFill>
                  <a:schemeClr val="accent6"/>
                </a:solidFill>
              </a:rPr>
              <a:t>14:13, 23</a:t>
            </a:r>
            <a:r>
              <a:rPr lang="hi-IN" sz="2600" dirty="0">
                <a:solidFill>
                  <a:schemeClr val="accent6"/>
                </a:solidFill>
              </a:rPr>
              <a:t>बी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/>
              <a:t>"</a:t>
            </a:r>
            <a:r>
              <a:rPr lang="hi-IN" sz="4000" dirty="0"/>
              <a:t>खोया हुआ बड़ा कमीशन</a:t>
            </a:r>
            <a:r>
              <a:rPr lang="en-US" sz="4000" dirty="0"/>
              <a:t>"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i-IN" sz="2800" dirty="0"/>
              <a:t>साम्राज्य के दरवाजे </a:t>
            </a:r>
            <a:r>
              <a:rPr lang="en-US" sz="2800" dirty="0"/>
              <a:t>- </a:t>
            </a:r>
            <a:r>
              <a:rPr lang="hi-IN" sz="2800" dirty="0"/>
              <a:t>मजबूत और कमजोर</a:t>
            </a:r>
            <a:r>
              <a:rPr lang="en-US" sz="2800" dirty="0"/>
              <a:t>, </a:t>
            </a:r>
            <a:r>
              <a:rPr lang="hi-IN" sz="2800" dirty="0"/>
              <a:t>अमीर और गरीब</a:t>
            </a:r>
            <a:r>
              <a:rPr lang="en-US" sz="2800" dirty="0"/>
              <a:t>, </a:t>
            </a:r>
            <a:r>
              <a:rPr lang="hi-IN" sz="2800" dirty="0"/>
              <a:t>स्वस्थ और बीमार</a:t>
            </a:r>
            <a:r>
              <a:rPr lang="en-US" sz="2800" dirty="0"/>
              <a:t>, </a:t>
            </a:r>
            <a:r>
              <a:rPr lang="hi-IN" sz="2800" dirty="0"/>
              <a:t>सक्षम और अक्षम सभी लोगों के लिए खुले हैं।</a:t>
            </a:r>
            <a:endParaRPr lang="hi-IN" sz="4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i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514600"/>
            <a:ext cx="9144000" cy="914400"/>
          </a:xfrm>
        </p:spPr>
        <p:txBody>
          <a:bodyPr/>
          <a:lstStyle/>
          <a:p>
            <a:pPr eaLnBrk="1" hangingPunct="1"/>
            <a:r>
              <a:rPr lang="hi-IN" sz="4000" b="1" dirty="0"/>
              <a:t>साम्राज्य के विरोधाभास</a:t>
            </a:r>
            <a:br>
              <a:rPr dirty="0"/>
            </a:br>
            <a:r>
              <a:rPr lang="hi-IN" sz="4000" b="1" dirty="0"/>
              <a:t>और परिवर्तन</a:t>
            </a:r>
            <a:br>
              <a:rPr dirty="0"/>
            </a:br>
            <a:br>
              <a:rPr dirty="0"/>
            </a:br>
            <a:r>
              <a:rPr lang="hi-IN" sz="4000" b="1" dirty="0">
                <a:solidFill>
                  <a:schemeClr val="accent6"/>
                </a:solidFill>
              </a:rPr>
              <a:t>ल्यूक </a:t>
            </a:r>
            <a:r>
              <a:rPr lang="en-US" sz="4000" b="1" dirty="0">
                <a:solidFill>
                  <a:schemeClr val="accent6"/>
                </a:solidFill>
              </a:rPr>
              <a:t>14:7-24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2353</Words>
  <Application>Microsoft Office PowerPoint</Application>
  <PresentationFormat>On-screen Show (4:3)</PresentationFormat>
  <Paragraphs>363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5" baseType="lpstr">
      <vt:lpstr>Arial</vt:lpstr>
      <vt:lpstr>Calibri</vt:lpstr>
      <vt:lpstr>Century Gothic</vt:lpstr>
      <vt:lpstr>IrisUPC</vt:lpstr>
      <vt:lpstr>Mangal</vt:lpstr>
      <vt:lpstr>Origins</vt:lpstr>
      <vt:lpstr>Wingdings</vt:lpstr>
      <vt:lpstr>Office Theme</vt:lpstr>
      <vt:lpstr>PowerPoint Presentation</vt:lpstr>
      <vt:lpstr>PowerPoint Presentation</vt:lpstr>
      <vt:lpstr>परमेश्वर के साम्राज्य पर  ल्यूक का ध्यान</vt:lpstr>
      <vt:lpstr>ल्यूक और उनके कार्यों में मिले  मसीहाई संकेत</vt:lpstr>
      <vt:lpstr>ल्यूक के संदेश  के मुख्य विषय</vt:lpstr>
      <vt:lpstr>PowerPoint Presentation</vt:lpstr>
      <vt:lpstr>ल्यूक 14 का आदेश </vt:lpstr>
      <vt:lpstr>PowerPoint Presentation</vt:lpstr>
      <vt:lpstr>साम्राज्य के विरोधाभास और परिवर्तन  ल्यूक 14:7-24</vt:lpstr>
      <vt:lpstr>साम्राज्य में सबसे बड़ा कौन है?  ल्यूक 14:7-11 </vt:lpstr>
      <vt:lpstr>साम्राज्य की प्रकृति क्या है? ल्यूक 14:12-14</vt:lpstr>
      <vt:lpstr>पारस्परिकता का नियम - ल्यूक 14:14</vt:lpstr>
      <vt:lpstr>विशाल भोज -  टेबल की सीटों पर कौन बैठता है? ल्यूक 14:15-24</vt:lpstr>
      <vt:lpstr>PowerPoint Presentation</vt:lpstr>
      <vt:lpstr>PowerPoint Presentation</vt:lpstr>
      <vt:lpstr>ल्यूक 14 भोज का आयोजन</vt:lpstr>
      <vt:lpstr>क्या आप एक साम्राज्य की जीवनशैली जी रहे हैं?</vt:lpstr>
      <vt:lpstr>PowerPoint Presentation</vt:lpstr>
      <vt:lpstr>PowerPoint Presentation</vt:lpstr>
      <vt:lpstr>PowerPoint Presentation</vt:lpstr>
      <vt:lpstr>PowerPoint Presentation</vt:lpstr>
      <vt:lpstr>चर्च के आध्यात्मिक  ढाँचे की पहचान</vt:lpstr>
      <vt:lpstr>PowerPoint Presentation</vt:lpstr>
      <vt:lpstr>PowerPoint Presentation</vt:lpstr>
      <vt:lpstr>PowerPoint Presentation</vt:lpstr>
      <vt:lpstr>चर्च आज कहाँ है?</vt:lpstr>
      <vt:lpstr>PowerPoint Presentation</vt:lpstr>
      <vt:lpstr>PowerPoint Presentation</vt:lpstr>
      <vt:lpstr>PowerPoint Presentation</vt:lpstr>
      <vt:lpstr>व्यवहारिक प्रयोग  चर्च के लिए</vt:lpstr>
      <vt:lpstr>अक्षम लोगों के लिए व्यवस्था के  सात कदम</vt:lpstr>
      <vt:lpstr>PowerPoint Presentation</vt:lpstr>
      <vt:lpstr>PowerPoint Presentation</vt:lpstr>
      <vt:lpstr>PowerPoint Presentation</vt:lpstr>
      <vt:lpstr>आपका चर्च आज कहाँ है?</vt:lpstr>
      <vt:lpstr>PowerPoint Presentation</vt:lpstr>
      <vt:lpstr>PowerPoint Presentation</vt:lpstr>
      <vt:lpstr>PowerPoint Presentation</vt:lpstr>
      <vt:lpstr>अक्षमता व्यवस्था के लक्ष्य</vt:lpstr>
      <vt:lpstr>अक्षमता की व्यवस्था के बारे में  चिंताओं का समाधान करना</vt:lpstr>
      <vt:lpstr>दृढ़ विश्वास से कार्रवाई की ओर बढ़ना</vt:lpstr>
      <vt:lpstr>भागीदारी की बाधाएं</vt:lpstr>
      <vt:lpstr>सब कुछ नेतृत्व पर उठता  और गिरता है</vt:lpstr>
      <vt:lpstr>एक अक्षमता अनुकूल चर्च बनने के लिए  दस व्यावहारिक सुझाव</vt:lpstr>
      <vt:lpstr>दस व्यावहारिक सुझाव, जारी।</vt:lpstr>
      <vt:lpstr>उद्देश्यपूर्ण समावेश</vt:lpstr>
      <vt:lpstr>PowerPoint Presentation</vt:lpstr>
      <vt:lpstr>क्या आप एक कार्य योजना बनाने के  लिए तैयार हैं?</vt:lpstr>
      <vt:lpstr>PowerPoint Presentation</vt:lpstr>
      <vt:lpstr>PowerPoint Presentation</vt:lpstr>
      <vt:lpstr>PowerPoint Presentation</vt:lpstr>
      <vt:lpstr>PowerPoint Presentation</vt:lpstr>
      <vt:lpstr>हे ईश्वर, मसीह से वंचित लोगों के लिए  हमारी आँखें खोल दें</vt:lpstr>
      <vt:lpstr>PowerPoint Presentation</vt:lpstr>
      <vt:lpstr>PowerPoint Presentation</vt:lpstr>
      <vt:lpstr>PowerPoint Presentation</vt:lpstr>
      <vt:lpstr>PowerPoint Presentation</vt:lpstr>
      <vt:lpstr>हे ईश्वर, हमें दिखाएं कि हम जो प्रचार करते हैं  उस पर अमल कैसे करें</vt:lpstr>
      <vt:lpstr>PowerPoint Presentation</vt:lpstr>
      <vt:lpstr>PowerPoint Presentation</vt:lpstr>
      <vt:lpstr>PowerPoint Presentation</vt:lpstr>
      <vt:lpstr>हे ईश्वर, हमारे वचन और कर्म में ईसा चरित को साझा करने में हमारी मदद करें</vt:lpstr>
      <vt:lpstr>PowerPoint Presentation</vt:lpstr>
      <vt:lpstr>PowerPoint Presentation</vt:lpstr>
      <vt:lpstr>PowerPoint Presentation</vt:lpstr>
      <vt:lpstr>हे ईश्वर, हमारे जीवन को पहुंच और शिष्यता के लिए खोल दें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Gospel of Luke: A Framework for a Theology of Suffering &amp; Disability Lesson 8</dc:title>
  <dc:creator>Rachel Olstad</dc:creator>
  <cp:lastModifiedBy>Wendy Caskey</cp:lastModifiedBy>
  <cp:revision>69</cp:revision>
  <dcterms:created xsi:type="dcterms:W3CDTF">2011-05-04T20:55:57Z</dcterms:created>
  <dcterms:modified xsi:type="dcterms:W3CDTF">2017-04-19T18:39:34Z</dcterms:modified>
</cp:coreProperties>
</file>