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0"/>
  </p:notesMasterIdLst>
  <p:sldIdLst>
    <p:sldId id="272" r:id="rId2"/>
    <p:sldId id="328" r:id="rId3"/>
    <p:sldId id="273" r:id="rId4"/>
    <p:sldId id="258" r:id="rId5"/>
    <p:sldId id="259" r:id="rId6"/>
    <p:sldId id="260" r:id="rId7"/>
    <p:sldId id="279" r:id="rId8"/>
    <p:sldId id="265" r:id="rId9"/>
    <p:sldId id="280" r:id="rId10"/>
    <p:sldId id="266" r:id="rId11"/>
    <p:sldId id="267" r:id="rId12"/>
    <p:sldId id="275" r:id="rId13"/>
    <p:sldId id="268" r:id="rId14"/>
    <p:sldId id="274" r:id="rId15"/>
    <p:sldId id="277" r:id="rId16"/>
    <p:sldId id="278" r:id="rId17"/>
    <p:sldId id="270" r:id="rId18"/>
    <p:sldId id="271" r:id="rId19"/>
    <p:sldId id="329" r:id="rId20"/>
    <p:sldId id="281" r:id="rId21"/>
    <p:sldId id="282" r:id="rId22"/>
    <p:sldId id="283" r:id="rId23"/>
    <p:sldId id="284" r:id="rId24"/>
    <p:sldId id="285" r:id="rId25"/>
    <p:sldId id="286" r:id="rId26"/>
    <p:sldId id="287" r:id="rId27"/>
    <p:sldId id="288" r:id="rId28"/>
    <p:sldId id="289" r:id="rId29"/>
    <p:sldId id="290" r:id="rId30"/>
    <p:sldId id="291" r:id="rId31"/>
    <p:sldId id="292" r:id="rId32"/>
    <p:sldId id="293" r:id="rId33"/>
    <p:sldId id="294" r:id="rId34"/>
    <p:sldId id="295" r:id="rId35"/>
    <p:sldId id="296" r:id="rId36"/>
    <p:sldId id="297" r:id="rId37"/>
    <p:sldId id="330" r:id="rId38"/>
    <p:sldId id="298" r:id="rId39"/>
    <p:sldId id="299" r:id="rId40"/>
    <p:sldId id="300" r:id="rId41"/>
    <p:sldId id="301" r:id="rId42"/>
    <p:sldId id="302" r:id="rId43"/>
    <p:sldId id="303" r:id="rId44"/>
    <p:sldId id="304" r:id="rId45"/>
    <p:sldId id="305" r:id="rId46"/>
    <p:sldId id="306" r:id="rId47"/>
    <p:sldId id="307" r:id="rId48"/>
    <p:sldId id="308" r:id="rId49"/>
    <p:sldId id="309" r:id="rId50"/>
    <p:sldId id="331" r:id="rId51"/>
    <p:sldId id="310" r:id="rId52"/>
    <p:sldId id="311" r:id="rId53"/>
    <p:sldId id="312" r:id="rId54"/>
    <p:sldId id="313" r:id="rId55"/>
    <p:sldId id="314" r:id="rId56"/>
    <p:sldId id="315" r:id="rId57"/>
    <p:sldId id="316" r:id="rId58"/>
    <p:sldId id="317" r:id="rId59"/>
    <p:sldId id="318" r:id="rId60"/>
    <p:sldId id="319" r:id="rId61"/>
    <p:sldId id="320" r:id="rId62"/>
    <p:sldId id="321" r:id="rId63"/>
    <p:sldId id="322" r:id="rId64"/>
    <p:sldId id="323" r:id="rId65"/>
    <p:sldId id="324" r:id="rId66"/>
    <p:sldId id="325" r:id="rId67"/>
    <p:sldId id="326" r:id="rId68"/>
    <p:sldId id="327" r:id="rId6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5" d="100"/>
          <a:sy n="95" d="100"/>
        </p:scale>
        <p:origin x="1458"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82500EB-CCB0-44FF-BD8B-0DE47650D2F0}" type="datetimeFigureOut">
              <a:rPr lang="en-US" smtClean="0"/>
              <a:pPr/>
              <a:t>4/19/2017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9D45C32-B2ED-43C3-A6F8-FA60EFB863D9}" type="slidenum">
              <a:rPr lang="en-US" smtClean="0"/>
              <a:pPr/>
              <a:t>‹#›</a:t>
            </a:fld>
            <a:endParaRPr lang="en-US"/>
          </a:p>
        </p:txBody>
      </p:sp>
    </p:spTree>
    <p:extLst>
      <p:ext uri="{BB962C8B-B14F-4D97-AF65-F5344CB8AC3E}">
        <p14:creationId xmlns:p14="http://schemas.microsoft.com/office/powerpoint/2010/main" val="4224264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B9AF63F8-5EB6-4F33-93AD-5411944176C7}" type="datetimeFigureOut">
              <a:rPr lang="en-US"/>
              <a:pPr>
                <a:defRPr/>
              </a:pPr>
              <a:t>4/19/2017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23EE836-4696-46CA-99CE-D8987214A27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1CEA1C0-A4BF-471A-AE44-01C0FF46D7E8}" type="datetimeFigureOut">
              <a:rPr lang="en-US"/>
              <a:pPr>
                <a:defRPr/>
              </a:pPr>
              <a:t>4/19/2017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529335C-2D8B-4F9D-BD80-EE5CBABB15CB}"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7A6B351-8774-4C1B-9322-8AB965699A28}" type="datetimeFigureOut">
              <a:rPr lang="en-US"/>
              <a:pPr>
                <a:defRPr/>
              </a:pPr>
              <a:t>4/19/2017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1D8FD38-0D93-4949-85E9-C1221A639DFA}"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5CF9AF2-406D-4F74-B57A-8527022AB076}" type="datetimeFigureOut">
              <a:rPr lang="en-US"/>
              <a:pPr>
                <a:defRPr/>
              </a:pPr>
              <a:t>4/19/2017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598E2A9-A6A4-462F-BBBD-7E4AE70E1EC3}"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604E252F-3AEE-46EC-B9E7-08D0633BB6F7}" type="datetimeFigureOut">
              <a:rPr lang="en-US"/>
              <a:pPr>
                <a:defRPr/>
              </a:pPr>
              <a:t>4/19/2017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E69AAE9-BC23-4EC3-A1F1-E42F892E92B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811054D9-E7A5-485B-91BB-5F639300772E}" type="datetimeFigureOut">
              <a:rPr lang="en-US"/>
              <a:pPr>
                <a:defRPr/>
              </a:pPr>
              <a:t>4/19/2017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AA50551-32FC-4793-A6E2-81DDF45C532E}"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FF2C1ADB-9034-4955-87E4-7A7D08788BA4}" type="datetimeFigureOut">
              <a:rPr lang="en-US"/>
              <a:pPr>
                <a:defRPr/>
              </a:pPr>
              <a:t>4/19/2017</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CA90B8F2-F5BE-450B-B690-B6A02D22B5E7}"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3730C481-DF7F-4A8F-A0B4-6672611E5D9E}" type="datetimeFigureOut">
              <a:rPr lang="en-US"/>
              <a:pPr>
                <a:defRPr/>
              </a:pPr>
              <a:t>4/19/2017</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C5A3EAE-0289-44C1-B8D6-8ABC4D69DC2D}"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49C6BB6-8DB8-4EA0-83D4-E6257935FD94}" type="datetimeFigureOut">
              <a:rPr lang="en-US"/>
              <a:pPr>
                <a:defRPr/>
              </a:pPr>
              <a:t>4/19/2017</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5DBC9457-CA3B-414E-B435-3FFAA1A774ED}"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25F512D5-7B94-46D5-8F5F-2E7816705EFB}" type="datetimeFigureOut">
              <a:rPr lang="en-US"/>
              <a:pPr>
                <a:defRPr/>
              </a:pPr>
              <a:t>4/19/2017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3CFE38D-794D-4625-AB83-74248F328EBF}"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FAC1520-5A5B-456F-B12A-711F57538FD9}" type="datetimeFigureOut">
              <a:rPr lang="en-US"/>
              <a:pPr>
                <a:defRPr/>
              </a:pPr>
              <a:t>4/19/2017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01483D1-E787-4F8D-8268-2C5870F4A4E8}"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1BF329A4-440A-46F4-8F36-30B91C23F07C}" type="datetimeFigureOut">
              <a:rPr lang="en-US"/>
              <a:pPr>
                <a:defRPr/>
              </a:pPr>
              <a:t>4/19/2017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C3C7087E-3A1D-4E08-8A73-59A257C9FD5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6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BeyondSufferingPPSideImage.jpg"/>
          <p:cNvPicPr>
            <a:picLocks noChangeAspect="1"/>
          </p:cNvPicPr>
          <p:nvPr/>
        </p:nvPicPr>
        <p:blipFill>
          <a:blip r:embed="rId2" cstate="print"/>
          <a:srcRect/>
          <a:stretch>
            <a:fillRect/>
          </a:stretch>
        </p:blipFill>
        <p:spPr bwMode="auto">
          <a:xfrm>
            <a:off x="-6350" y="0"/>
            <a:ext cx="3035300" cy="6858000"/>
          </a:xfrm>
          <a:prstGeom prst="rect">
            <a:avLst/>
          </a:prstGeom>
          <a:noFill/>
          <a:ln w="9525">
            <a:noFill/>
            <a:miter lim="800000"/>
            <a:headEnd/>
            <a:tailEnd/>
          </a:ln>
        </p:spPr>
      </p:pic>
      <p:sp>
        <p:nvSpPr>
          <p:cNvPr id="2050" name="TextBox 3"/>
          <p:cNvSpPr txBox="1">
            <a:spLocks noChangeArrowheads="1"/>
          </p:cNvSpPr>
          <p:nvPr/>
        </p:nvSpPr>
        <p:spPr bwMode="auto">
          <a:xfrm>
            <a:off x="0" y="1989415"/>
            <a:ext cx="9144000" cy="2616101"/>
          </a:xfrm>
          <a:prstGeom prst="rect">
            <a:avLst/>
          </a:prstGeom>
          <a:noFill/>
          <a:ln w="9525">
            <a:noFill/>
            <a:miter lim="800000"/>
            <a:headEnd/>
            <a:tailEnd/>
          </a:ln>
        </p:spPr>
        <p:txBody>
          <a:bodyPr wrap="square">
            <a:spAutoFit/>
          </a:bodyPr>
          <a:lstStyle/>
          <a:p>
            <a:pPr algn="ctr"/>
            <a:r>
              <a:rPr lang="en-US" sz="4800" cap="all" dirty="0">
                <a:solidFill>
                  <a:schemeClr val="accent6"/>
                </a:solidFill>
                <a:latin typeface="Century Gothic" pitchFamily="34" charset="0"/>
                <a:cs typeface="IrisUPC" pitchFamily="34" charset="-34"/>
              </a:rPr>
              <a:t>Session 1-4</a:t>
            </a:r>
            <a:endParaRPr lang="en-US" sz="2000" b="1" dirty="0">
              <a:latin typeface="Calibri" charset="0"/>
            </a:endParaRPr>
          </a:p>
          <a:p>
            <a:pPr algn="ctr"/>
            <a:r>
              <a:rPr lang="en-US" sz="4200" b="1" dirty="0">
                <a:latin typeface="+mn-lt"/>
              </a:rPr>
              <a:t>Une Introduction pour les Leaders </a:t>
            </a:r>
            <a:r>
              <a:rPr lang="en-US" sz="4200" b="1" dirty="0" err="1">
                <a:latin typeface="+mn-lt"/>
              </a:rPr>
              <a:t>Chrétiens</a:t>
            </a:r>
            <a:r>
              <a:rPr lang="en-US" sz="4200" b="1" dirty="0">
                <a:latin typeface="+mn-lt"/>
              </a:rPr>
              <a:t> </a:t>
            </a:r>
            <a:endParaRPr lang="en-US" sz="2000" b="1" dirty="0">
              <a:solidFill>
                <a:schemeClr val="tx1">
                  <a:lumMod val="85000"/>
                  <a:lumOff val="15000"/>
                </a:schemeClr>
              </a:solidFill>
              <a:effectLst>
                <a:outerShdw blurRad="50800" dist="50800" dir="5400000" algn="ctr" rotWithShape="0">
                  <a:schemeClr val="accent6"/>
                </a:outerShdw>
              </a:effectLst>
              <a:latin typeface="Origins" pitchFamily="50" charset="0"/>
            </a:endParaRPr>
          </a:p>
          <a:p>
            <a:pPr algn="ctr"/>
            <a:endParaRPr lang="en-US" sz="3200" dirty="0">
              <a:latin typeface="Calibri"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2290" name="Title 1"/>
          <p:cNvSpPr>
            <a:spLocks noGrp="1"/>
          </p:cNvSpPr>
          <p:nvPr>
            <p:ph type="title"/>
          </p:nvPr>
        </p:nvSpPr>
        <p:spPr>
          <a:xfrm>
            <a:off x="0" y="2667000"/>
            <a:ext cx="9144000" cy="1143000"/>
          </a:xfrm>
        </p:spPr>
        <p:txBody>
          <a:bodyPr/>
          <a:lstStyle/>
          <a:p>
            <a:pPr eaLnBrk="1" hangingPunct="1"/>
            <a:r>
              <a:rPr lang="en-US" sz="4000" b="1" dirty="0"/>
              <a:t>Les </a:t>
            </a:r>
            <a:r>
              <a:rPr lang="en-US" sz="4000" b="1" dirty="0" err="1"/>
              <a:t>contrastes</a:t>
            </a:r>
            <a:r>
              <a:rPr lang="en-US" sz="4000" b="1" dirty="0"/>
              <a:t> et </a:t>
            </a:r>
            <a:r>
              <a:rPr lang="en-US" sz="4000" b="1" dirty="0" err="1"/>
              <a:t>revirements</a:t>
            </a:r>
            <a:r>
              <a:rPr lang="en-US" sz="4000" b="1" dirty="0"/>
              <a:t> du </a:t>
            </a:r>
            <a:r>
              <a:rPr lang="en-US" sz="4000" b="1" dirty="0" err="1"/>
              <a:t>Royaume</a:t>
            </a:r>
            <a:br>
              <a:rPr lang="en-US" sz="4000" b="1" dirty="0"/>
            </a:br>
            <a:br>
              <a:rPr lang="en-US" sz="4000" b="1" dirty="0"/>
            </a:br>
            <a:r>
              <a:rPr lang="en-US" sz="4000" b="1" dirty="0">
                <a:solidFill>
                  <a:schemeClr val="accent6"/>
                </a:solidFill>
              </a:rPr>
              <a:t>Luc 14:7-24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3314" name="Title 1"/>
          <p:cNvSpPr>
            <a:spLocks noGrp="1"/>
          </p:cNvSpPr>
          <p:nvPr>
            <p:ph type="title"/>
          </p:nvPr>
        </p:nvSpPr>
        <p:spPr>
          <a:xfrm>
            <a:off x="0" y="2133600"/>
            <a:ext cx="9144000" cy="1143000"/>
          </a:xfrm>
        </p:spPr>
        <p:txBody>
          <a:bodyPr/>
          <a:lstStyle/>
          <a:p>
            <a:pPr marL="514350" indent="-514350" eaLnBrk="1" hangingPunct="1"/>
            <a:r>
              <a:rPr lang="en-US" sz="4000" dirty="0"/>
              <a:t>Qui </a:t>
            </a:r>
            <a:r>
              <a:rPr lang="en-US" sz="4000" dirty="0" err="1"/>
              <a:t>compte</a:t>
            </a:r>
            <a:r>
              <a:rPr lang="en-US" sz="4000" dirty="0"/>
              <a:t> le plus </a:t>
            </a:r>
            <a:r>
              <a:rPr lang="en-US" sz="4000" dirty="0" err="1"/>
              <a:t>dans</a:t>
            </a:r>
            <a:r>
              <a:rPr lang="en-US" sz="4000" dirty="0"/>
              <a:t> le </a:t>
            </a:r>
            <a:r>
              <a:rPr lang="en-US" sz="4000" dirty="0" err="1"/>
              <a:t>Royaume</a:t>
            </a:r>
            <a:r>
              <a:rPr lang="en-US" sz="4000" dirty="0"/>
              <a:t> ? </a:t>
            </a:r>
            <a:br>
              <a:rPr lang="en-US" sz="4000" dirty="0"/>
            </a:br>
            <a:r>
              <a:rPr lang="en-US" sz="3600" dirty="0"/>
              <a:t>Luc 14:7-11</a:t>
            </a:r>
            <a:br>
              <a:rPr lang="en-US" sz="3600" dirty="0"/>
            </a:br>
            <a:endParaRPr lang="en-US" sz="4000" dirty="0"/>
          </a:p>
        </p:txBody>
      </p:sp>
      <p:sp>
        <p:nvSpPr>
          <p:cNvPr id="13315" name="Content Placeholder 2"/>
          <p:cNvSpPr>
            <a:spLocks noGrp="1"/>
          </p:cNvSpPr>
          <p:nvPr>
            <p:ph idx="1"/>
          </p:nvPr>
        </p:nvSpPr>
        <p:spPr>
          <a:xfrm>
            <a:off x="304800" y="3703637"/>
            <a:ext cx="8534400" cy="4525963"/>
          </a:xfrm>
        </p:spPr>
        <p:txBody>
          <a:bodyPr/>
          <a:lstStyle/>
          <a:p>
            <a:pPr algn="ctr">
              <a:buNone/>
            </a:pPr>
            <a:r>
              <a:rPr lang="en-US" sz="2800" i="1" dirty="0"/>
              <a:t>« </a:t>
            </a:r>
            <a:r>
              <a:rPr lang="fr-BE" sz="2800" i="1" dirty="0"/>
              <a:t>Car quiconque s'élève sera abaissé, et quiconque s'abaisse sera élevé.</a:t>
            </a:r>
            <a:r>
              <a:rPr lang="en-US" sz="2800" i="1" dirty="0"/>
              <a:t> » </a:t>
            </a:r>
          </a:p>
          <a:p>
            <a:pPr algn="ctr">
              <a:buNone/>
            </a:pPr>
            <a:r>
              <a:rPr lang="en-US" sz="2800" b="1" dirty="0">
                <a:solidFill>
                  <a:schemeClr val="accent6"/>
                </a:solidFill>
              </a:rPr>
              <a:t>Luc 14:11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3314" name="Title 1"/>
          <p:cNvSpPr>
            <a:spLocks noGrp="1"/>
          </p:cNvSpPr>
          <p:nvPr>
            <p:ph type="title"/>
          </p:nvPr>
        </p:nvSpPr>
        <p:spPr>
          <a:xfrm>
            <a:off x="0" y="1676400"/>
            <a:ext cx="9144000" cy="1143000"/>
          </a:xfrm>
        </p:spPr>
        <p:txBody>
          <a:bodyPr/>
          <a:lstStyle/>
          <a:p>
            <a:pPr marL="514350" indent="-514350" eaLnBrk="1" hangingPunct="1"/>
            <a:r>
              <a:rPr lang="en-US" sz="3600" dirty="0" err="1"/>
              <a:t>Quelle</a:t>
            </a:r>
            <a:r>
              <a:rPr lang="en-US" sz="3600" dirty="0"/>
              <a:t> </a:t>
            </a:r>
            <a:r>
              <a:rPr lang="en-US" sz="3600" dirty="0" err="1"/>
              <a:t>est</a:t>
            </a:r>
            <a:r>
              <a:rPr lang="en-US" sz="3600" dirty="0"/>
              <a:t> la nature du </a:t>
            </a:r>
            <a:r>
              <a:rPr lang="en-US" sz="3600" dirty="0" err="1"/>
              <a:t>Royaume</a:t>
            </a:r>
            <a:r>
              <a:rPr lang="en-US" sz="3600" dirty="0"/>
              <a:t> ?</a:t>
            </a:r>
            <a:br>
              <a:rPr lang="en-US" sz="3600" dirty="0"/>
            </a:br>
            <a:r>
              <a:rPr lang="en-US" sz="3600" dirty="0"/>
              <a:t>Luc 14:12-14</a:t>
            </a:r>
          </a:p>
        </p:txBody>
      </p:sp>
      <p:sp>
        <p:nvSpPr>
          <p:cNvPr id="13315" name="Content Placeholder 2"/>
          <p:cNvSpPr>
            <a:spLocks noGrp="1"/>
          </p:cNvSpPr>
          <p:nvPr>
            <p:ph idx="1"/>
          </p:nvPr>
        </p:nvSpPr>
        <p:spPr>
          <a:xfrm>
            <a:off x="304800" y="3170237"/>
            <a:ext cx="8534400" cy="4525963"/>
          </a:xfrm>
        </p:spPr>
        <p:txBody>
          <a:bodyPr/>
          <a:lstStyle/>
          <a:p>
            <a:pPr marL="514350" indent="-514350" algn="ctr" eaLnBrk="1" hangingPunct="1">
              <a:buNone/>
            </a:pPr>
            <a:r>
              <a:rPr lang="en-US" sz="2800" i="1" dirty="0"/>
              <a:t>« </a:t>
            </a:r>
            <a:r>
              <a:rPr lang="fr-BE" sz="2800" i="1" dirty="0"/>
              <a:t>Mais, lorsque tu donnes un festin, invite des pauvres, des estropiés, des boiteux, des aveugles.</a:t>
            </a:r>
            <a:r>
              <a:rPr lang="en-US" sz="2800" i="1" dirty="0"/>
              <a:t> »</a:t>
            </a:r>
          </a:p>
          <a:p>
            <a:pPr marL="514350" indent="-514350" algn="ctr" eaLnBrk="1" hangingPunct="1">
              <a:buFont typeface="Arial" charset="0"/>
              <a:buNone/>
            </a:pPr>
            <a:r>
              <a:rPr lang="en-US" sz="2800" b="1" dirty="0">
                <a:solidFill>
                  <a:schemeClr val="accent6"/>
                </a:solidFill>
              </a:rPr>
              <a:t>Luc 14:13</a:t>
            </a:r>
          </a:p>
          <a:p>
            <a:pPr marL="514350" indent="-514350" algn="ctr" eaLnBrk="1" hangingPunct="1">
              <a:buFont typeface="Arial" charset="0"/>
              <a:buNone/>
            </a:pPr>
            <a:endParaRPr lang="en-US" sz="1800" i="1" dirty="0"/>
          </a:p>
          <a:p>
            <a:pPr marL="514350" indent="-514350" algn="ctr" eaLnBrk="1" hangingPunct="1">
              <a:spcBef>
                <a:spcPts val="0"/>
              </a:spcBef>
              <a:buNone/>
            </a:pPr>
            <a:r>
              <a:rPr lang="en-US" sz="2800" dirty="0"/>
              <a:t>Nous </a:t>
            </a:r>
            <a:r>
              <a:rPr lang="en-US" sz="2800" dirty="0" err="1"/>
              <a:t>devons</a:t>
            </a:r>
            <a:r>
              <a:rPr lang="en-US" sz="2800" dirty="0"/>
              <a:t> </a:t>
            </a:r>
            <a:r>
              <a:rPr lang="en-US" sz="2800" dirty="0" err="1"/>
              <a:t>inclure</a:t>
            </a:r>
            <a:r>
              <a:rPr lang="en-US" sz="2800" dirty="0"/>
              <a:t> les </a:t>
            </a:r>
            <a:r>
              <a:rPr lang="en-US" sz="2800" dirty="0" err="1"/>
              <a:t>handicapés</a:t>
            </a:r>
            <a:r>
              <a:rPr lang="en-US" sz="2800" dirty="0"/>
              <a:t> </a:t>
            </a:r>
            <a:r>
              <a:rPr lang="en-US" sz="2800" dirty="0" err="1"/>
              <a:t>dans</a:t>
            </a:r>
            <a:r>
              <a:rPr lang="en-US" sz="2800" dirty="0"/>
              <a:t> </a:t>
            </a:r>
            <a:r>
              <a:rPr lang="en-US" sz="2800" dirty="0" err="1"/>
              <a:t>nos</a:t>
            </a:r>
            <a:r>
              <a:rPr lang="en-US" sz="2800" dirty="0"/>
              <a:t> </a:t>
            </a:r>
            <a:r>
              <a:rPr lang="en-US" sz="2800" dirty="0" err="1"/>
              <a:t>communautés</a:t>
            </a:r>
            <a:r>
              <a:rPr lang="en-US" sz="2800" dirty="0"/>
              <a:t> de </a:t>
            </a:r>
            <a:r>
              <a:rPr lang="en-US" sz="2800" dirty="0" err="1"/>
              <a:t>fidèles</a:t>
            </a:r>
            <a:r>
              <a:rPr lang="en-US" sz="2800" dirty="0"/>
              <a:t> </a:t>
            </a:r>
            <a:r>
              <a:rPr lang="en-US" sz="2800" dirty="0" err="1"/>
              <a:t>aussi</a:t>
            </a:r>
            <a:r>
              <a:rPr lang="en-US" sz="2800" dirty="0"/>
              <a:t> </a:t>
            </a:r>
            <a:r>
              <a:rPr lang="en-US" sz="2800" dirty="0" err="1"/>
              <a:t>bien</a:t>
            </a:r>
            <a:r>
              <a:rPr lang="en-US" sz="2800" dirty="0"/>
              <a:t> que</a:t>
            </a:r>
            <a:br>
              <a:rPr lang="en-US" sz="2800" dirty="0"/>
            </a:br>
            <a:r>
              <a:rPr lang="en-US" sz="2800" dirty="0" err="1"/>
              <a:t>dans</a:t>
            </a:r>
            <a:r>
              <a:rPr lang="en-US" sz="2800" dirty="0"/>
              <a:t> </a:t>
            </a:r>
            <a:r>
              <a:rPr lang="en-US" sz="2800" dirty="0" err="1"/>
              <a:t>notre</a:t>
            </a:r>
            <a:r>
              <a:rPr lang="en-US" sz="2800" dirty="0"/>
              <a:t> vie de </a:t>
            </a:r>
            <a:r>
              <a:rPr lang="en-US" sz="2800" dirty="0" err="1"/>
              <a:t>tous</a:t>
            </a:r>
            <a:r>
              <a:rPr lang="en-US" sz="2800" dirty="0"/>
              <a:t> les </a:t>
            </a:r>
            <a:r>
              <a:rPr lang="en-US" sz="2800" dirty="0" err="1"/>
              <a:t>jours</a:t>
            </a:r>
            <a:r>
              <a:rPr lang="en-US" sz="2800" dirty="0"/>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4338" name="Title 1"/>
          <p:cNvSpPr>
            <a:spLocks noGrp="1"/>
          </p:cNvSpPr>
          <p:nvPr>
            <p:ph type="title"/>
          </p:nvPr>
        </p:nvSpPr>
        <p:spPr>
          <a:xfrm>
            <a:off x="0" y="1676400"/>
            <a:ext cx="9144000" cy="1143000"/>
          </a:xfrm>
        </p:spPr>
        <p:txBody>
          <a:bodyPr/>
          <a:lstStyle/>
          <a:p>
            <a:pPr marL="514350" indent="-514350" eaLnBrk="1" hangingPunct="1"/>
            <a:r>
              <a:rPr lang="en-US" sz="3600" dirty="0"/>
              <a:t>La </a:t>
            </a:r>
            <a:r>
              <a:rPr lang="en-US" sz="3600" dirty="0" err="1"/>
              <a:t>loi</a:t>
            </a:r>
            <a:r>
              <a:rPr lang="en-US" sz="3600" dirty="0"/>
              <a:t> de </a:t>
            </a:r>
            <a:r>
              <a:rPr lang="en-US" sz="3600" dirty="0" err="1"/>
              <a:t>réciprocité</a:t>
            </a:r>
            <a:r>
              <a:rPr lang="en-US" sz="3600" dirty="0"/>
              <a:t> Luc 14:14</a:t>
            </a:r>
          </a:p>
        </p:txBody>
      </p:sp>
      <p:sp>
        <p:nvSpPr>
          <p:cNvPr id="14339" name="Content Placeholder 2"/>
          <p:cNvSpPr>
            <a:spLocks noGrp="1"/>
          </p:cNvSpPr>
          <p:nvPr>
            <p:ph idx="1"/>
          </p:nvPr>
        </p:nvSpPr>
        <p:spPr>
          <a:xfrm>
            <a:off x="304800" y="2713037"/>
            <a:ext cx="8534400" cy="4525963"/>
          </a:xfrm>
        </p:spPr>
        <p:txBody>
          <a:bodyPr/>
          <a:lstStyle/>
          <a:p>
            <a:pPr marL="514350" indent="-514350" algn="ctr" eaLnBrk="1" hangingPunct="1">
              <a:buFont typeface="Arial" charset="0"/>
              <a:buNone/>
            </a:pPr>
            <a:endParaRPr lang="en-US" sz="2400" dirty="0"/>
          </a:p>
          <a:p>
            <a:pPr marL="514350" indent="-514350" algn="ctr" eaLnBrk="1" hangingPunct="1">
              <a:buFont typeface="Arial" charset="0"/>
              <a:buNone/>
            </a:pPr>
            <a:r>
              <a:rPr lang="en-US" dirty="0"/>
              <a:t>Pas </a:t>
            </a:r>
            <a:r>
              <a:rPr lang="en-US" dirty="0" err="1"/>
              <a:t>qu’un</a:t>
            </a:r>
            <a:r>
              <a:rPr lang="en-US" dirty="0"/>
              <a:t> </a:t>
            </a:r>
            <a:r>
              <a:rPr lang="en-US" dirty="0" err="1"/>
              <a:t>ministère</a:t>
            </a:r>
            <a:r>
              <a:rPr lang="en-US" dirty="0"/>
              <a:t> de </a:t>
            </a:r>
            <a:r>
              <a:rPr lang="en-US" dirty="0" err="1"/>
              <a:t>bienfaisance</a:t>
            </a:r>
            <a:r>
              <a:rPr lang="en-US" dirty="0"/>
              <a:t> :</a:t>
            </a:r>
          </a:p>
          <a:p>
            <a:pPr marL="514350" indent="-514350" algn="ctr" eaLnBrk="1" hangingPunct="1">
              <a:buFont typeface="Arial" charset="0"/>
              <a:buNone/>
            </a:pPr>
            <a:r>
              <a:rPr lang="en-US" dirty="0"/>
              <a:t>les </a:t>
            </a:r>
            <a:r>
              <a:rPr lang="en-US" dirty="0" err="1"/>
              <a:t>handicapés</a:t>
            </a:r>
            <a:r>
              <a:rPr lang="en-US" dirty="0"/>
              <a:t> nous </a:t>
            </a:r>
            <a:r>
              <a:rPr lang="en-US" dirty="0" err="1"/>
              <a:t>remboursent</a:t>
            </a:r>
            <a:r>
              <a:rPr lang="en-US" dirty="0"/>
              <a:t> par </a:t>
            </a:r>
            <a:r>
              <a:rPr lang="en-US" dirty="0" err="1"/>
              <a:t>leur</a:t>
            </a:r>
            <a:r>
              <a:rPr lang="en-US" dirty="0"/>
              <a:t> </a:t>
            </a:r>
            <a:r>
              <a:rPr lang="en-US" b="1" dirty="0" err="1">
                <a:solidFill>
                  <a:schemeClr val="accent6"/>
                </a:solidFill>
              </a:rPr>
              <a:t>présence</a:t>
            </a:r>
            <a:r>
              <a:rPr lang="en-US" sz="2400" dirty="0"/>
              <a:t> </a:t>
            </a:r>
            <a:r>
              <a:rPr lang="en-US" dirty="0"/>
              <a:t>et </a:t>
            </a:r>
            <a:r>
              <a:rPr lang="en-US" dirty="0" err="1"/>
              <a:t>leurs</a:t>
            </a:r>
            <a:r>
              <a:rPr lang="en-US" dirty="0"/>
              <a:t> </a:t>
            </a:r>
            <a:r>
              <a:rPr lang="en-US" b="1" dirty="0">
                <a:solidFill>
                  <a:schemeClr val="accent6"/>
                </a:solidFill>
              </a:rPr>
              <a:t>vies</a:t>
            </a:r>
            <a:r>
              <a:rPr lang="en-US" dirty="0"/>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4338" name="Title 1"/>
          <p:cNvSpPr>
            <a:spLocks noGrp="1"/>
          </p:cNvSpPr>
          <p:nvPr>
            <p:ph type="title"/>
          </p:nvPr>
        </p:nvSpPr>
        <p:spPr>
          <a:xfrm>
            <a:off x="0" y="1371600"/>
            <a:ext cx="9144000" cy="1600200"/>
          </a:xfrm>
        </p:spPr>
        <p:txBody>
          <a:bodyPr/>
          <a:lstStyle/>
          <a:p>
            <a:pPr marL="514350" indent="-514350" eaLnBrk="1" hangingPunct="1"/>
            <a:r>
              <a:rPr lang="en-US" sz="3600" dirty="0"/>
              <a:t>Le grand </a:t>
            </a:r>
            <a:r>
              <a:rPr lang="en-US" sz="3600" dirty="0" err="1"/>
              <a:t>festin</a:t>
            </a:r>
            <a:r>
              <a:rPr lang="en-US" sz="3600" dirty="0"/>
              <a:t> : qui </a:t>
            </a:r>
            <a:r>
              <a:rPr lang="en-US" sz="3600" dirty="0" err="1"/>
              <a:t>prend</a:t>
            </a:r>
            <a:r>
              <a:rPr lang="en-US" sz="3600" dirty="0"/>
              <a:t> place à table ?</a:t>
            </a:r>
            <a:br>
              <a:rPr lang="en-US" sz="3600" dirty="0"/>
            </a:br>
            <a:r>
              <a:rPr lang="en-US" sz="3600" dirty="0"/>
              <a:t>Luc 14:15-24</a:t>
            </a:r>
          </a:p>
        </p:txBody>
      </p:sp>
      <p:sp>
        <p:nvSpPr>
          <p:cNvPr id="14339" name="Content Placeholder 2"/>
          <p:cNvSpPr>
            <a:spLocks noGrp="1"/>
          </p:cNvSpPr>
          <p:nvPr>
            <p:ph idx="1"/>
          </p:nvPr>
        </p:nvSpPr>
        <p:spPr>
          <a:xfrm>
            <a:off x="304800" y="3094037"/>
            <a:ext cx="8534400" cy="4525963"/>
          </a:xfrm>
        </p:spPr>
        <p:txBody>
          <a:bodyPr/>
          <a:lstStyle/>
          <a:p>
            <a:pPr marL="514350" indent="-514350" algn="ctr" eaLnBrk="1" hangingPunct="1">
              <a:buFont typeface="Arial" charset="0"/>
              <a:buNone/>
            </a:pPr>
            <a:endParaRPr lang="en-US" sz="2400" dirty="0"/>
          </a:p>
          <a:p>
            <a:pPr marL="514350" indent="-514350" algn="ctr" eaLnBrk="1" hangingPunct="1">
              <a:buFont typeface="Arial" charset="0"/>
              <a:buNone/>
            </a:pPr>
            <a:r>
              <a:rPr lang="en-US" sz="2800" dirty="0"/>
              <a:t>Comment les chefs des </a:t>
            </a:r>
            <a:r>
              <a:rPr lang="en-US" sz="2800" dirty="0" err="1"/>
              <a:t>Juifs</a:t>
            </a:r>
            <a:r>
              <a:rPr lang="en-US" sz="2800" dirty="0"/>
              <a:t> </a:t>
            </a:r>
            <a:r>
              <a:rPr lang="en-US" sz="2800" dirty="0" err="1"/>
              <a:t>voient</a:t>
            </a:r>
            <a:r>
              <a:rPr lang="en-US" sz="2800" dirty="0"/>
              <a:t> le </a:t>
            </a:r>
            <a:r>
              <a:rPr lang="en-US" sz="2800" dirty="0" err="1"/>
              <a:t>Royaume</a:t>
            </a:r>
            <a:r>
              <a:rPr lang="en-US" sz="2800" dirty="0"/>
              <a:t> de </a:t>
            </a:r>
            <a:r>
              <a:rPr lang="en-US" sz="2800" dirty="0" err="1"/>
              <a:t>Dieu</a:t>
            </a:r>
            <a:endParaRPr lang="en-US" sz="2800" dirty="0"/>
          </a:p>
          <a:p>
            <a:pPr marL="514350" indent="-514350" algn="ctr" eaLnBrk="1" hangingPunct="1">
              <a:buFont typeface="Arial" charset="0"/>
              <a:buNone/>
            </a:pPr>
            <a:r>
              <a:rPr lang="en-US" sz="2800" dirty="0"/>
              <a:t>et </a:t>
            </a:r>
            <a:endParaRPr lang="en-US" sz="2400" dirty="0"/>
          </a:p>
          <a:p>
            <a:pPr marL="514350" indent="-514350" algn="ctr" eaLnBrk="1" hangingPunct="1">
              <a:buFont typeface="Arial" charset="0"/>
              <a:buNone/>
            </a:pPr>
            <a:r>
              <a:rPr lang="en-US" sz="2800" dirty="0"/>
              <a:t>Comment </a:t>
            </a:r>
            <a:r>
              <a:rPr lang="en-US" sz="2800" dirty="0" err="1"/>
              <a:t>Jésus</a:t>
            </a:r>
            <a:r>
              <a:rPr lang="en-US" sz="2800" dirty="0"/>
              <a:t> </a:t>
            </a:r>
            <a:r>
              <a:rPr lang="en-US" sz="2800" dirty="0" err="1"/>
              <a:t>voit</a:t>
            </a:r>
            <a:r>
              <a:rPr lang="en-US" sz="2800" dirty="0"/>
              <a:t> le </a:t>
            </a:r>
            <a:r>
              <a:rPr lang="en-US" sz="2800" dirty="0" err="1"/>
              <a:t>Royaume</a:t>
            </a:r>
            <a:r>
              <a:rPr lang="en-US" sz="2800" dirty="0"/>
              <a:t> de </a:t>
            </a:r>
            <a:r>
              <a:rPr lang="en-US" sz="2800" dirty="0" err="1"/>
              <a:t>Dieu</a:t>
            </a:r>
            <a:r>
              <a:rPr lang="en-US" sz="2800" dirty="0"/>
              <a:t> !</a:t>
            </a:r>
          </a:p>
          <a:p>
            <a:pPr marL="514350" indent="-514350" algn="ctr" eaLnBrk="1" hangingPunct="1">
              <a:buFont typeface="Arial" charset="0"/>
              <a:buNone/>
            </a:pPr>
            <a:endParaRPr lang="en-US" dirty="0"/>
          </a:p>
          <a:p>
            <a:pPr marL="514350" indent="-514350" algn="ctr" eaLnBrk="1" hangingPunct="1">
              <a:buFont typeface="Arial" charset="0"/>
              <a:buNone/>
            </a:pPr>
            <a:r>
              <a:rPr lang="en-US" dirty="0"/>
              <a:t>À la </a:t>
            </a:r>
            <a:r>
              <a:rPr lang="en-US" dirty="0" err="1"/>
              <a:t>fois</a:t>
            </a:r>
            <a:r>
              <a:rPr lang="en-US" dirty="0"/>
              <a:t> </a:t>
            </a:r>
            <a:r>
              <a:rPr lang="en-US" b="1" i="1" dirty="0" err="1">
                <a:solidFill>
                  <a:schemeClr val="accent6"/>
                </a:solidFill>
              </a:rPr>
              <a:t>aujourd’hui</a:t>
            </a:r>
            <a:r>
              <a:rPr lang="en-US" dirty="0"/>
              <a:t> et </a:t>
            </a:r>
            <a:r>
              <a:rPr lang="en-US" b="1" i="1" dirty="0" err="1">
                <a:solidFill>
                  <a:schemeClr val="accent6"/>
                </a:solidFill>
              </a:rPr>
              <a:t>dans</a:t>
            </a:r>
            <a:r>
              <a:rPr lang="en-US" b="1" i="1" dirty="0">
                <a:solidFill>
                  <a:schemeClr val="accent6"/>
                </a:solidFill>
              </a:rPr>
              <a:t> </a:t>
            </a:r>
            <a:r>
              <a:rPr lang="en-US" b="1" i="1" dirty="0" err="1">
                <a:solidFill>
                  <a:schemeClr val="accent6"/>
                </a:solidFill>
              </a:rPr>
              <a:t>l’avenir</a:t>
            </a:r>
            <a:r>
              <a:rPr lang="en-US" b="1" i="1" dirty="0">
                <a:solidFill>
                  <a:schemeClr val="accent6"/>
                </a:solidFill>
              </a:rPr>
              <a:t> </a:t>
            </a:r>
            <a:r>
              <a:rPr lang="en-US" dirty="0"/>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4339" name="Content Placeholder 2"/>
          <p:cNvSpPr>
            <a:spLocks noGrp="1"/>
          </p:cNvSpPr>
          <p:nvPr>
            <p:ph idx="1"/>
          </p:nvPr>
        </p:nvSpPr>
        <p:spPr>
          <a:xfrm>
            <a:off x="304800" y="1798637"/>
            <a:ext cx="8534400" cy="4525963"/>
          </a:xfrm>
        </p:spPr>
        <p:txBody>
          <a:bodyPr/>
          <a:lstStyle/>
          <a:p>
            <a:pPr marL="514350" indent="-514350" algn="ctr" eaLnBrk="1" hangingPunct="1">
              <a:buNone/>
            </a:pPr>
            <a:r>
              <a:rPr lang="en-US" sz="3600" dirty="0"/>
              <a:t>Le grand </a:t>
            </a:r>
            <a:r>
              <a:rPr lang="en-US" sz="3600" dirty="0" err="1"/>
              <a:t>festin</a:t>
            </a:r>
            <a:r>
              <a:rPr lang="en-US" sz="3600" dirty="0"/>
              <a:t> : le </a:t>
            </a:r>
            <a:r>
              <a:rPr lang="en-US" sz="3600" dirty="0" err="1"/>
              <a:t>couronnement</a:t>
            </a:r>
            <a:r>
              <a:rPr lang="en-US" sz="3600" dirty="0"/>
              <a:t> !</a:t>
            </a:r>
          </a:p>
          <a:p>
            <a:pPr marL="514350" indent="-514350" algn="ctr" eaLnBrk="1" hangingPunct="1">
              <a:buNone/>
            </a:pPr>
            <a:r>
              <a:rPr lang="en-US" sz="2800" b="1" dirty="0" err="1">
                <a:solidFill>
                  <a:schemeClr val="accent6"/>
                </a:solidFill>
              </a:rPr>
              <a:t>Isaïe</a:t>
            </a:r>
            <a:r>
              <a:rPr lang="en-US" sz="2800" b="1" dirty="0">
                <a:solidFill>
                  <a:schemeClr val="accent6"/>
                </a:solidFill>
              </a:rPr>
              <a:t> 25:6-9</a:t>
            </a:r>
          </a:p>
          <a:p>
            <a:pPr marL="914400" lvl="1" indent="-514350" eaLnBrk="1" hangingPunct="1">
              <a:buNone/>
            </a:pPr>
            <a:r>
              <a:rPr lang="en-US" sz="3000" dirty="0"/>
              <a:t>  </a:t>
            </a:r>
          </a:p>
          <a:p>
            <a:pPr marL="1314450" lvl="2" indent="-514350" eaLnBrk="1" hangingPunct="1">
              <a:buClr>
                <a:schemeClr val="accent6"/>
              </a:buClr>
            </a:pPr>
            <a:r>
              <a:rPr lang="en-US" sz="2600" dirty="0" err="1"/>
              <a:t>Interprétations</a:t>
            </a:r>
            <a:r>
              <a:rPr lang="en-US" sz="2600" dirty="0"/>
              <a:t> </a:t>
            </a:r>
            <a:r>
              <a:rPr lang="en-US" sz="2600" dirty="0" err="1"/>
              <a:t>fausses</a:t>
            </a:r>
            <a:r>
              <a:rPr lang="en-US" sz="2600" dirty="0"/>
              <a:t> et </a:t>
            </a:r>
            <a:r>
              <a:rPr lang="en-US" sz="2600" dirty="0" err="1"/>
              <a:t>incorrectes</a:t>
            </a:r>
            <a:r>
              <a:rPr lang="en-US" sz="2600" dirty="0"/>
              <a:t> des </a:t>
            </a:r>
            <a:r>
              <a:rPr lang="en-US" sz="2600" dirty="0" err="1"/>
              <a:t>écritures</a:t>
            </a:r>
            <a:r>
              <a:rPr lang="en-US" sz="2600" dirty="0"/>
              <a:t> par les </a:t>
            </a:r>
            <a:r>
              <a:rPr lang="en-US" sz="2600" dirty="0" err="1"/>
              <a:t>Juifs</a:t>
            </a:r>
            <a:endParaRPr lang="en-US" sz="2600" dirty="0"/>
          </a:p>
          <a:p>
            <a:pPr marL="1314450" lvl="2" indent="-514350" eaLnBrk="1" hangingPunct="1">
              <a:buClr>
                <a:schemeClr val="accent6"/>
              </a:buClr>
            </a:pPr>
            <a:r>
              <a:rPr lang="en-US" sz="2600" dirty="0" err="1"/>
              <a:t>Jésus</a:t>
            </a:r>
            <a:r>
              <a:rPr lang="en-US" sz="2600" dirty="0"/>
              <a:t> </a:t>
            </a:r>
            <a:r>
              <a:rPr lang="en-US" sz="2600" dirty="0" err="1"/>
              <a:t>donne</a:t>
            </a:r>
            <a:r>
              <a:rPr lang="en-US" sz="2600" dirty="0"/>
              <a:t> </a:t>
            </a:r>
            <a:r>
              <a:rPr lang="en-US" sz="2600" dirty="0" err="1"/>
              <a:t>l’interprétation</a:t>
            </a:r>
            <a:r>
              <a:rPr lang="en-US" sz="2600" dirty="0"/>
              <a:t> </a:t>
            </a:r>
            <a:r>
              <a:rPr lang="en-US" sz="2600" dirty="0" err="1"/>
              <a:t>correcte</a:t>
            </a:r>
            <a:r>
              <a:rPr lang="en-US" sz="2600" dirty="0"/>
              <a:t> du message </a:t>
            </a:r>
            <a:r>
              <a:rPr lang="en-US" sz="2600" dirty="0" err="1"/>
              <a:t>d’Isaïe</a:t>
            </a:r>
            <a:r>
              <a:rPr lang="en-US" sz="2600" dirty="0"/>
              <a:t> 25</a:t>
            </a:r>
            <a:endParaRPr lang="en-US" sz="1400" dirty="0"/>
          </a:p>
          <a:p>
            <a:pPr marL="1314450" lvl="2" indent="-514350" eaLnBrk="1" hangingPunct="1">
              <a:buNone/>
            </a:pPr>
            <a:r>
              <a:rPr lang="en-US" sz="3000" dirty="0"/>
              <a:t>	</a:t>
            </a:r>
          </a:p>
          <a:p>
            <a:pPr marL="514350" indent="-514350" eaLnBrk="1" hangingPunct="1"/>
            <a:endParaRPr lang="en-US" sz="2400" dirty="0"/>
          </a:p>
          <a:p>
            <a:pPr marL="514350" indent="-514350" eaLnBrk="1" hangingPunct="1"/>
            <a:endParaRPr lang="en-US"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4339" name="Content Placeholder 2"/>
          <p:cNvSpPr>
            <a:spLocks noGrp="1"/>
          </p:cNvSpPr>
          <p:nvPr>
            <p:ph idx="1"/>
          </p:nvPr>
        </p:nvSpPr>
        <p:spPr>
          <a:xfrm>
            <a:off x="838200" y="1828800"/>
            <a:ext cx="8153400" cy="4525963"/>
          </a:xfrm>
        </p:spPr>
        <p:txBody>
          <a:bodyPr/>
          <a:lstStyle/>
          <a:p>
            <a:pPr marL="514350" indent="-514350" eaLnBrk="1" hangingPunct="1">
              <a:buClr>
                <a:schemeClr val="accent6"/>
              </a:buClr>
            </a:pPr>
            <a:r>
              <a:rPr lang="en-US" sz="3000" dirty="0" err="1"/>
              <a:t>Jésus</a:t>
            </a:r>
            <a:r>
              <a:rPr lang="en-US" sz="3000" dirty="0"/>
              <a:t> </a:t>
            </a:r>
            <a:r>
              <a:rPr lang="en-US" sz="3000" dirty="0" err="1"/>
              <a:t>redéfinit</a:t>
            </a:r>
            <a:r>
              <a:rPr lang="en-US" sz="3000" dirty="0"/>
              <a:t> le grand </a:t>
            </a:r>
            <a:r>
              <a:rPr lang="en-US" sz="3000" dirty="0" err="1"/>
              <a:t>festin</a:t>
            </a:r>
            <a:r>
              <a:rPr lang="en-US" sz="3000" dirty="0"/>
              <a:t> et la nature du </a:t>
            </a:r>
            <a:r>
              <a:rPr lang="en-US" sz="3000" dirty="0" err="1"/>
              <a:t>Royaume</a:t>
            </a:r>
            <a:r>
              <a:rPr lang="en-US" sz="3000" dirty="0"/>
              <a:t> !</a:t>
            </a:r>
          </a:p>
          <a:p>
            <a:pPr marL="514350" indent="-514350" eaLnBrk="1" hangingPunct="1">
              <a:buClr>
                <a:schemeClr val="accent6"/>
              </a:buClr>
            </a:pPr>
            <a:r>
              <a:rPr lang="en-US" sz="3000" dirty="0" err="1"/>
              <a:t>L’Hôte</a:t>
            </a:r>
            <a:r>
              <a:rPr lang="en-US" sz="3000" dirty="0"/>
              <a:t> des </a:t>
            </a:r>
            <a:r>
              <a:rPr lang="en-US" sz="3000" dirty="0" err="1"/>
              <a:t>hôtes</a:t>
            </a:r>
            <a:r>
              <a:rPr lang="en-US" sz="3000" dirty="0"/>
              <a:t> </a:t>
            </a:r>
            <a:r>
              <a:rPr lang="en-US" sz="3000" dirty="0" err="1"/>
              <a:t>établit</a:t>
            </a:r>
            <a:r>
              <a:rPr lang="en-US" sz="3000" dirty="0"/>
              <a:t> la version finale de la </a:t>
            </a:r>
            <a:r>
              <a:rPr lang="en-US" sz="3000" dirty="0" err="1"/>
              <a:t>liste</a:t>
            </a:r>
            <a:r>
              <a:rPr lang="en-US" sz="3000" dirty="0"/>
              <a:t> des </a:t>
            </a:r>
            <a:r>
              <a:rPr lang="en-US" sz="3000" dirty="0" err="1"/>
              <a:t>invités</a:t>
            </a:r>
            <a:r>
              <a:rPr lang="en-US" sz="3000" dirty="0"/>
              <a:t>… et les places </a:t>
            </a:r>
            <a:r>
              <a:rPr lang="en-US" sz="3000" dirty="0" err="1"/>
              <a:t>d’honneur</a:t>
            </a:r>
            <a:r>
              <a:rPr lang="en-US" sz="3000" dirty="0"/>
              <a:t> </a:t>
            </a:r>
            <a:br>
              <a:rPr lang="en-US" sz="3000" dirty="0"/>
            </a:br>
            <a:r>
              <a:rPr lang="en-US" sz="3000" dirty="0"/>
              <a:t>– pas </a:t>
            </a:r>
            <a:r>
              <a:rPr lang="en-US" sz="3000" dirty="0" err="1"/>
              <a:t>ce</a:t>
            </a:r>
            <a:r>
              <a:rPr lang="en-US" sz="3000" dirty="0"/>
              <a:t> à quoi </a:t>
            </a:r>
            <a:r>
              <a:rPr lang="en-US" sz="3000" dirty="0" err="1"/>
              <a:t>s’attendaient</a:t>
            </a:r>
            <a:r>
              <a:rPr lang="en-US" sz="3000" dirty="0"/>
              <a:t> les </a:t>
            </a:r>
            <a:r>
              <a:rPr lang="en-US" sz="3000" dirty="0" err="1"/>
              <a:t>Pharisiens</a:t>
            </a:r>
            <a:r>
              <a:rPr lang="en-US" sz="3000" dirty="0"/>
              <a:t>.</a:t>
            </a:r>
          </a:p>
          <a:p>
            <a:pPr marL="514350" indent="-514350" eaLnBrk="1" hangingPunct="1">
              <a:buClr>
                <a:schemeClr val="accent6"/>
              </a:buClr>
            </a:pPr>
            <a:r>
              <a:rPr lang="en-US" sz="3000" dirty="0"/>
              <a:t>Sa </a:t>
            </a:r>
            <a:r>
              <a:rPr lang="en-US" sz="3000" dirty="0" err="1"/>
              <a:t>maison</a:t>
            </a:r>
            <a:r>
              <a:rPr lang="en-US" sz="3000" dirty="0"/>
              <a:t> sera </a:t>
            </a:r>
            <a:r>
              <a:rPr lang="en-US" sz="3000" dirty="0" err="1"/>
              <a:t>remplie</a:t>
            </a:r>
            <a:r>
              <a:rPr lang="en-US" sz="3000" dirty="0"/>
              <a:t> de </a:t>
            </a:r>
            <a:r>
              <a:rPr lang="en-US" sz="3000" dirty="0" err="1"/>
              <a:t>handicapés</a:t>
            </a:r>
            <a:r>
              <a:rPr lang="en-US" sz="3000" dirty="0"/>
              <a:t> ! </a:t>
            </a:r>
          </a:p>
          <a:p>
            <a:pPr marL="514350" indent="-514350" eaLnBrk="1" hangingPunct="1">
              <a:buClr>
                <a:schemeClr val="accent6"/>
              </a:buClr>
            </a:pPr>
            <a:r>
              <a:rPr lang="en-US" sz="3000" dirty="0"/>
              <a:t>Il </a:t>
            </a:r>
            <a:r>
              <a:rPr lang="en-US" sz="3000" dirty="0" err="1"/>
              <a:t>s’agit</a:t>
            </a:r>
            <a:r>
              <a:rPr lang="en-US" sz="3000" dirty="0"/>
              <a:t> d’un </a:t>
            </a:r>
            <a:r>
              <a:rPr lang="en-US" sz="3000" dirty="0" err="1"/>
              <a:t>mandat</a:t>
            </a:r>
            <a:r>
              <a:rPr lang="en-US" sz="3000" dirty="0"/>
              <a:t> </a:t>
            </a:r>
            <a:r>
              <a:rPr lang="en-US" sz="3000" dirty="0" err="1"/>
              <a:t>pressant</a:t>
            </a:r>
            <a:r>
              <a:rPr lang="en-US" sz="3000" dirty="0"/>
              <a:t> et </a:t>
            </a:r>
            <a:r>
              <a:rPr lang="en-US" sz="3000" dirty="0" err="1"/>
              <a:t>percutant</a:t>
            </a:r>
            <a:r>
              <a:rPr lang="en-US" sz="3000" dirty="0"/>
              <a:t> !</a:t>
            </a:r>
          </a:p>
          <a:p>
            <a:pPr marL="514350" indent="-514350" eaLnBrk="1" hangingPunct="1"/>
            <a:endParaRPr lang="en-US"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6386" name="Title 1"/>
          <p:cNvSpPr>
            <a:spLocks noGrp="1"/>
          </p:cNvSpPr>
          <p:nvPr>
            <p:ph type="title"/>
          </p:nvPr>
        </p:nvSpPr>
        <p:spPr>
          <a:xfrm>
            <a:off x="0" y="1143000"/>
            <a:ext cx="9144000" cy="1143000"/>
          </a:xfrm>
        </p:spPr>
        <p:txBody>
          <a:bodyPr/>
          <a:lstStyle/>
          <a:p>
            <a:pPr eaLnBrk="1" hangingPunct="1"/>
            <a:r>
              <a:rPr lang="en-US" sz="4000" b="1" dirty="0" err="1"/>
              <a:t>Organiser</a:t>
            </a:r>
            <a:r>
              <a:rPr lang="en-US" sz="4000" b="1" dirty="0"/>
              <a:t> un </a:t>
            </a:r>
            <a:r>
              <a:rPr lang="en-US" sz="4000" b="1" dirty="0" err="1"/>
              <a:t>festin</a:t>
            </a:r>
            <a:r>
              <a:rPr lang="en-US" sz="4000" b="1" dirty="0"/>
              <a:t> </a:t>
            </a:r>
            <a:r>
              <a:rPr lang="en-US" sz="4000" b="1" dirty="0" err="1"/>
              <a:t>selon</a:t>
            </a:r>
            <a:r>
              <a:rPr lang="en-US" sz="4000" b="1" dirty="0"/>
              <a:t> Luc 14</a:t>
            </a:r>
          </a:p>
        </p:txBody>
      </p:sp>
      <p:sp>
        <p:nvSpPr>
          <p:cNvPr id="16387" name="Content Placeholder 2"/>
          <p:cNvSpPr>
            <a:spLocks noGrp="1"/>
          </p:cNvSpPr>
          <p:nvPr>
            <p:ph idx="1"/>
          </p:nvPr>
        </p:nvSpPr>
        <p:spPr>
          <a:xfrm>
            <a:off x="0" y="2255837"/>
            <a:ext cx="9448800" cy="4525963"/>
          </a:xfrm>
        </p:spPr>
        <p:txBody>
          <a:bodyPr/>
          <a:lstStyle/>
          <a:p>
            <a:pPr indent="0" eaLnBrk="1" hangingPunct="1">
              <a:spcBef>
                <a:spcPts val="0"/>
              </a:spcBef>
              <a:buFont typeface="Arial" charset="0"/>
              <a:buNone/>
            </a:pPr>
            <a:endParaRPr lang="en-US" sz="1000" dirty="0">
              <a:solidFill>
                <a:schemeClr val="accent6"/>
              </a:solidFill>
            </a:endParaRPr>
          </a:p>
          <a:p>
            <a:pPr marL="517525" indent="-244475" eaLnBrk="1" hangingPunct="1">
              <a:spcBef>
                <a:spcPts val="0"/>
              </a:spcBef>
              <a:buClr>
                <a:schemeClr val="accent6"/>
              </a:buClr>
            </a:pPr>
            <a:r>
              <a:rPr lang="en-US" dirty="0" err="1"/>
              <a:t>Aller</a:t>
            </a:r>
            <a:r>
              <a:rPr lang="en-US" dirty="0"/>
              <a:t> </a:t>
            </a:r>
            <a:r>
              <a:rPr lang="en-US" dirty="0" err="1"/>
              <a:t>vers</a:t>
            </a:r>
            <a:r>
              <a:rPr lang="en-US" dirty="0"/>
              <a:t> la </a:t>
            </a:r>
            <a:r>
              <a:rPr lang="en-US" dirty="0" err="1"/>
              <a:t>communauté</a:t>
            </a:r>
            <a:r>
              <a:rPr lang="en-US" dirty="0"/>
              <a:t> des </a:t>
            </a:r>
            <a:r>
              <a:rPr lang="en-US" dirty="0" err="1"/>
              <a:t>handicapés</a:t>
            </a:r>
            <a:endParaRPr lang="en-US" dirty="0"/>
          </a:p>
          <a:p>
            <a:pPr marL="517525" indent="-244475" eaLnBrk="1" hangingPunct="1">
              <a:spcBef>
                <a:spcPts val="0"/>
              </a:spcBef>
              <a:buClr>
                <a:schemeClr val="accent6"/>
              </a:buClr>
            </a:pPr>
            <a:r>
              <a:rPr lang="en-US" dirty="0" err="1"/>
              <a:t>Construire</a:t>
            </a:r>
            <a:r>
              <a:rPr lang="en-US" dirty="0"/>
              <a:t> des relations entre les </a:t>
            </a:r>
            <a:r>
              <a:rPr lang="en-US" dirty="0" err="1"/>
              <a:t>familles</a:t>
            </a:r>
            <a:r>
              <a:rPr lang="en-US" dirty="0"/>
              <a:t> et les </a:t>
            </a:r>
            <a:r>
              <a:rPr lang="en-US" dirty="0" err="1"/>
              <a:t>volontaires</a:t>
            </a:r>
            <a:r>
              <a:rPr lang="en-US" dirty="0"/>
              <a:t> de </a:t>
            </a:r>
            <a:r>
              <a:rPr lang="en-US" dirty="0" err="1"/>
              <a:t>l’Église</a:t>
            </a:r>
            <a:endParaRPr lang="en-US" dirty="0"/>
          </a:p>
        </p:txBody>
      </p:sp>
      <p:pic>
        <p:nvPicPr>
          <p:cNvPr id="2053" name="Picture 5" descr="http://www.joniandfriendsnews.com/graphics/photo04_web.jpg"/>
          <p:cNvPicPr>
            <a:picLocks noChangeAspect="1" noChangeArrowheads="1"/>
          </p:cNvPicPr>
          <p:nvPr/>
        </p:nvPicPr>
        <p:blipFill>
          <a:blip r:embed="rId3" cstate="print"/>
          <a:srcRect r="13643"/>
          <a:stretch>
            <a:fillRect/>
          </a:stretch>
        </p:blipFill>
        <p:spPr bwMode="auto">
          <a:xfrm>
            <a:off x="4876800" y="3657600"/>
            <a:ext cx="3441700" cy="2654300"/>
          </a:xfrm>
          <a:prstGeom prst="rect">
            <a:avLst/>
          </a:prstGeom>
          <a:noFill/>
          <a:ln w="28575">
            <a:solidFill>
              <a:schemeClr val="bg1"/>
            </a:solidFill>
          </a:ln>
          <a:effectLst>
            <a:glow rad="139700">
              <a:schemeClr val="tx1">
                <a:lumMod val="65000"/>
                <a:lumOff val="35000"/>
                <a:alpha val="40000"/>
              </a:schemeClr>
            </a:glow>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7410" name="Title 1"/>
          <p:cNvSpPr>
            <a:spLocks noGrp="1"/>
          </p:cNvSpPr>
          <p:nvPr>
            <p:ph type="title"/>
          </p:nvPr>
        </p:nvSpPr>
        <p:spPr>
          <a:xfrm>
            <a:off x="0" y="1447800"/>
            <a:ext cx="9144000" cy="1143000"/>
          </a:xfrm>
        </p:spPr>
        <p:txBody>
          <a:bodyPr/>
          <a:lstStyle/>
          <a:p>
            <a:pPr eaLnBrk="1" hangingPunct="1"/>
            <a:r>
              <a:rPr lang="en-US" sz="4000" b="1" dirty="0" err="1"/>
              <a:t>Vivez-vous</a:t>
            </a:r>
            <a:r>
              <a:rPr lang="en-US" sz="4000" b="1" dirty="0"/>
              <a:t> </a:t>
            </a:r>
            <a:r>
              <a:rPr lang="en-US" sz="4000" b="1" dirty="0" err="1"/>
              <a:t>selon</a:t>
            </a:r>
            <a:r>
              <a:rPr lang="en-US" sz="4000" b="1" dirty="0"/>
              <a:t> le </a:t>
            </a:r>
            <a:r>
              <a:rPr lang="en-US" sz="4000" b="1" dirty="0" err="1"/>
              <a:t>Royaume</a:t>
            </a:r>
            <a:r>
              <a:rPr lang="en-US" sz="4000" b="1" dirty="0"/>
              <a:t> ?</a:t>
            </a:r>
          </a:p>
        </p:txBody>
      </p:sp>
      <p:sp>
        <p:nvSpPr>
          <p:cNvPr id="3" name="Content Placeholder 2"/>
          <p:cNvSpPr>
            <a:spLocks noGrp="1"/>
          </p:cNvSpPr>
          <p:nvPr>
            <p:ph idx="1"/>
          </p:nvPr>
        </p:nvSpPr>
        <p:spPr>
          <a:xfrm>
            <a:off x="457200" y="2819401"/>
            <a:ext cx="8229600" cy="4800600"/>
          </a:xfrm>
        </p:spPr>
        <p:txBody>
          <a:bodyPr rtlCol="0">
            <a:normAutofit/>
          </a:bodyPr>
          <a:lstStyle/>
          <a:p>
            <a:pPr algn="ctr" eaLnBrk="1" fontAlgn="auto" hangingPunct="1">
              <a:spcAft>
                <a:spcPts val="0"/>
              </a:spcAft>
              <a:buFont typeface="Arial" pitchFamily="34" charset="0"/>
              <a:buNone/>
              <a:defRPr/>
            </a:pPr>
            <a:r>
              <a:rPr lang="en-US" sz="2800" dirty="0"/>
              <a:t>Si le </a:t>
            </a:r>
            <a:r>
              <a:rPr lang="en-US" sz="2800" dirty="0" err="1"/>
              <a:t>Royaume</a:t>
            </a:r>
            <a:r>
              <a:rPr lang="en-US" sz="2800" dirty="0"/>
              <a:t> </a:t>
            </a:r>
            <a:r>
              <a:rPr lang="en-US" sz="2800" dirty="0" err="1"/>
              <a:t>est</a:t>
            </a:r>
            <a:r>
              <a:rPr lang="en-US" sz="2800" dirty="0"/>
              <a:t> un pays </a:t>
            </a:r>
            <a:r>
              <a:rPr lang="en-US" sz="2800" dirty="0" err="1"/>
              <a:t>où</a:t>
            </a:r>
            <a:r>
              <a:rPr lang="en-US" sz="2800" dirty="0"/>
              <a:t> les </a:t>
            </a:r>
            <a:r>
              <a:rPr lang="en-US" sz="2800" dirty="0" err="1"/>
              <a:t>handicapés</a:t>
            </a:r>
            <a:r>
              <a:rPr lang="en-US" sz="2800" dirty="0"/>
              <a:t> </a:t>
            </a:r>
            <a:br>
              <a:rPr lang="en-US" sz="2800" dirty="0"/>
            </a:br>
            <a:r>
              <a:rPr lang="en-US" sz="2800" dirty="0" err="1"/>
              <a:t>reçoivent</a:t>
            </a:r>
            <a:r>
              <a:rPr lang="en-US" sz="2800" dirty="0"/>
              <a:t> les places </a:t>
            </a:r>
            <a:r>
              <a:rPr lang="en-US" sz="2800" dirty="0" err="1"/>
              <a:t>d’honneur</a:t>
            </a:r>
            <a:r>
              <a:rPr lang="en-US" sz="2800" dirty="0"/>
              <a:t>, comment </a:t>
            </a:r>
            <a:r>
              <a:rPr lang="en-US" sz="2800" dirty="0" err="1"/>
              <a:t>l’Église</a:t>
            </a:r>
            <a:r>
              <a:rPr lang="en-US" sz="2800" dirty="0"/>
              <a:t> </a:t>
            </a:r>
            <a:r>
              <a:rPr lang="en-US" sz="2800" dirty="0" err="1"/>
              <a:t>peut-elle</a:t>
            </a:r>
            <a:r>
              <a:rPr lang="en-US" sz="2800" dirty="0"/>
              <a:t> </a:t>
            </a:r>
            <a:r>
              <a:rPr lang="en-US" sz="2800" dirty="0" err="1"/>
              <a:t>honorer</a:t>
            </a:r>
            <a:r>
              <a:rPr lang="en-US" sz="2800" dirty="0"/>
              <a:t> </a:t>
            </a:r>
            <a:r>
              <a:rPr lang="en-US" sz="2800" dirty="0" err="1"/>
              <a:t>l’amour</a:t>
            </a:r>
            <a:r>
              <a:rPr lang="en-US" sz="2800" dirty="0"/>
              <a:t> du </a:t>
            </a:r>
            <a:r>
              <a:rPr lang="en-US" sz="2800" dirty="0" err="1"/>
              <a:t>Roi</a:t>
            </a:r>
            <a:r>
              <a:rPr lang="en-US" sz="2800" dirty="0"/>
              <a:t> </a:t>
            </a:r>
            <a:r>
              <a:rPr lang="en-US" sz="2800" dirty="0" err="1"/>
              <a:t>envers</a:t>
            </a:r>
            <a:r>
              <a:rPr lang="en-US" sz="2800" dirty="0"/>
              <a:t> les </a:t>
            </a:r>
            <a:r>
              <a:rPr lang="en-US" sz="2800" dirty="0" err="1"/>
              <a:t>personnes</a:t>
            </a:r>
            <a:r>
              <a:rPr lang="en-US" sz="2800" dirty="0"/>
              <a:t> </a:t>
            </a:r>
            <a:r>
              <a:rPr lang="en-US" sz="2800" dirty="0" err="1"/>
              <a:t>négligées</a:t>
            </a:r>
            <a:r>
              <a:rPr lang="en-US" sz="2800" dirty="0"/>
              <a:t> par la </a:t>
            </a:r>
            <a:r>
              <a:rPr lang="en-US" sz="2800" dirty="0" err="1"/>
              <a:t>société</a:t>
            </a:r>
            <a:r>
              <a:rPr lang="en-US" sz="2800" dirty="0"/>
              <a:t> ?</a:t>
            </a:r>
          </a:p>
          <a:p>
            <a:pPr algn="ctr" eaLnBrk="1" fontAlgn="auto" hangingPunct="1">
              <a:spcAft>
                <a:spcPts val="0"/>
              </a:spcAft>
              <a:buFont typeface="Arial" pitchFamily="34" charset="0"/>
              <a:buNone/>
              <a:defRPr/>
            </a:pPr>
            <a:endParaRPr lang="en-US" sz="2400" dirty="0"/>
          </a:p>
          <a:p>
            <a:pPr algn="ctr" eaLnBrk="1" fontAlgn="auto" hangingPunct="1">
              <a:spcAft>
                <a:spcPts val="0"/>
              </a:spcAft>
              <a:buFont typeface="Arial" pitchFamily="34" charset="0"/>
              <a:buNone/>
              <a:defRPr/>
            </a:pPr>
            <a:r>
              <a:rPr lang="en-US" b="1" dirty="0" err="1"/>
              <a:t>Courtoisie</a:t>
            </a:r>
            <a:r>
              <a:rPr lang="en-US" b="1" dirty="0"/>
              <a:t> </a:t>
            </a:r>
            <a:r>
              <a:rPr lang="en-US" sz="2000" dirty="0">
                <a:solidFill>
                  <a:schemeClr val="accent6"/>
                </a:solidFill>
                <a:latin typeface="Wingdings" pitchFamily="2" charset="2"/>
              </a:rPr>
              <a:t>l</a:t>
            </a:r>
            <a:r>
              <a:rPr lang="en-US" b="1" dirty="0"/>
              <a:t> </a:t>
            </a:r>
            <a:r>
              <a:rPr lang="en-US" b="1" dirty="0" err="1"/>
              <a:t>Hospitalité</a:t>
            </a:r>
            <a:r>
              <a:rPr lang="en-US" b="1" dirty="0"/>
              <a:t> </a:t>
            </a:r>
            <a:r>
              <a:rPr lang="en-US" sz="2000" dirty="0">
                <a:solidFill>
                  <a:schemeClr val="accent6"/>
                </a:solidFill>
                <a:latin typeface="Wingdings" pitchFamily="2" charset="2"/>
              </a:rPr>
              <a:t>l</a:t>
            </a:r>
            <a:r>
              <a:rPr lang="en-US" b="1" dirty="0"/>
              <a:t> Inclusion </a:t>
            </a:r>
            <a:r>
              <a:rPr lang="en-US" b="1" dirty="0" err="1"/>
              <a:t>radicale</a:t>
            </a:r>
            <a:endParaRPr lang="en-US" b="1" dirty="0"/>
          </a:p>
          <a:p>
            <a:pPr algn="ctr" eaLnBrk="1" fontAlgn="auto" hangingPunct="1">
              <a:spcAft>
                <a:spcPts val="0"/>
              </a:spcAft>
              <a:buFont typeface="Arial" pitchFamily="34" charset="0"/>
              <a:buNone/>
              <a:defRPr/>
            </a:pPr>
            <a:endParaRPr lang="en-US"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40313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BeyondSufferingPPSideImage.jpg"/>
          <p:cNvPicPr>
            <a:picLocks noChangeAspect="1"/>
          </p:cNvPicPr>
          <p:nvPr/>
        </p:nvPicPr>
        <p:blipFill>
          <a:blip r:embed="rId2" cstate="print"/>
          <a:srcRect/>
          <a:stretch>
            <a:fillRect/>
          </a:stretch>
        </p:blipFill>
        <p:spPr bwMode="auto">
          <a:xfrm>
            <a:off x="-6350" y="0"/>
            <a:ext cx="3035300" cy="6858000"/>
          </a:xfrm>
          <a:prstGeom prst="rect">
            <a:avLst/>
          </a:prstGeom>
          <a:noFill/>
          <a:ln w="9525">
            <a:noFill/>
            <a:miter lim="800000"/>
            <a:headEnd/>
            <a:tailEnd/>
          </a:ln>
        </p:spPr>
      </p:pic>
      <p:sp>
        <p:nvSpPr>
          <p:cNvPr id="2050" name="TextBox 3"/>
          <p:cNvSpPr txBox="1">
            <a:spLocks noChangeArrowheads="1"/>
          </p:cNvSpPr>
          <p:nvPr/>
        </p:nvSpPr>
        <p:spPr bwMode="auto">
          <a:xfrm>
            <a:off x="0" y="1989415"/>
            <a:ext cx="9144000" cy="2616101"/>
          </a:xfrm>
          <a:prstGeom prst="rect">
            <a:avLst/>
          </a:prstGeom>
          <a:noFill/>
          <a:ln w="9525">
            <a:noFill/>
            <a:miter lim="800000"/>
            <a:headEnd/>
            <a:tailEnd/>
          </a:ln>
        </p:spPr>
        <p:txBody>
          <a:bodyPr wrap="square">
            <a:spAutoFit/>
          </a:bodyPr>
          <a:lstStyle/>
          <a:p>
            <a:pPr algn="ctr"/>
            <a:r>
              <a:rPr lang="en-US" sz="4800" cap="all" dirty="0">
                <a:solidFill>
                  <a:schemeClr val="accent6"/>
                </a:solidFill>
                <a:latin typeface="Century Gothic" pitchFamily="34" charset="0"/>
                <a:cs typeface="IrisUPC" pitchFamily="34" charset="-34"/>
              </a:rPr>
              <a:t>Première session</a:t>
            </a:r>
            <a:endParaRPr lang="en-US" sz="2000" b="1" dirty="0">
              <a:latin typeface="Calibri" charset="0"/>
            </a:endParaRPr>
          </a:p>
          <a:p>
            <a:pPr algn="ctr"/>
            <a:r>
              <a:rPr lang="en-US" sz="4200" b="1" dirty="0" err="1">
                <a:latin typeface="+mn-lt"/>
              </a:rPr>
              <a:t>Théologie</a:t>
            </a:r>
            <a:r>
              <a:rPr lang="en-US" sz="4200" b="1" dirty="0">
                <a:latin typeface="+mn-lt"/>
              </a:rPr>
              <a:t> de la </a:t>
            </a:r>
            <a:r>
              <a:rPr lang="en-US" sz="4200" b="1" dirty="0" err="1">
                <a:latin typeface="+mn-lt"/>
              </a:rPr>
              <a:t>souffrance</a:t>
            </a:r>
            <a:r>
              <a:rPr lang="en-US" sz="4200" b="1" dirty="0">
                <a:latin typeface="+mn-lt"/>
              </a:rPr>
              <a:t> </a:t>
            </a:r>
            <a:br>
              <a:rPr lang="en-US" sz="4200" b="1" dirty="0">
                <a:latin typeface="+mn-lt"/>
              </a:rPr>
            </a:br>
            <a:r>
              <a:rPr lang="en-US" sz="4200" b="1" dirty="0">
                <a:latin typeface="+mn-lt"/>
              </a:rPr>
              <a:t>et du handicap</a:t>
            </a:r>
            <a:endParaRPr lang="en-US" sz="2000" b="1" dirty="0">
              <a:solidFill>
                <a:schemeClr val="tx1">
                  <a:lumMod val="85000"/>
                  <a:lumOff val="15000"/>
                </a:schemeClr>
              </a:solidFill>
              <a:effectLst>
                <a:outerShdw blurRad="50800" dist="50800" dir="5400000" algn="ctr" rotWithShape="0">
                  <a:schemeClr val="accent6"/>
                </a:outerShdw>
              </a:effectLst>
              <a:latin typeface="Origins" pitchFamily="50" charset="0"/>
            </a:endParaRPr>
          </a:p>
          <a:p>
            <a:pPr algn="ctr"/>
            <a:endParaRPr lang="en-US" sz="3200" dirty="0">
              <a:latin typeface="Calibri" charset="0"/>
            </a:endParaRPr>
          </a:p>
        </p:txBody>
      </p:sp>
    </p:spTree>
    <p:extLst>
      <p:ext uri="{BB962C8B-B14F-4D97-AF65-F5344CB8AC3E}">
        <p14:creationId xmlns:p14="http://schemas.microsoft.com/office/powerpoint/2010/main" val="650078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BeyondSufferingPPSideImage.jpg"/>
          <p:cNvPicPr>
            <a:picLocks noChangeAspect="1"/>
          </p:cNvPicPr>
          <p:nvPr/>
        </p:nvPicPr>
        <p:blipFill>
          <a:blip r:embed="rId2" cstate="print"/>
          <a:srcRect/>
          <a:stretch>
            <a:fillRect/>
          </a:stretch>
        </p:blipFill>
        <p:spPr bwMode="auto">
          <a:xfrm>
            <a:off x="-6350" y="0"/>
            <a:ext cx="3035300" cy="6858000"/>
          </a:xfrm>
          <a:prstGeom prst="rect">
            <a:avLst/>
          </a:prstGeom>
          <a:noFill/>
          <a:ln w="9525">
            <a:noFill/>
            <a:miter lim="800000"/>
            <a:headEnd/>
            <a:tailEnd/>
          </a:ln>
        </p:spPr>
      </p:pic>
      <p:sp>
        <p:nvSpPr>
          <p:cNvPr id="2050" name="TextBox 3"/>
          <p:cNvSpPr txBox="1">
            <a:spLocks noChangeArrowheads="1"/>
          </p:cNvSpPr>
          <p:nvPr/>
        </p:nvSpPr>
        <p:spPr bwMode="auto">
          <a:xfrm>
            <a:off x="746975" y="1439644"/>
            <a:ext cx="7662930" cy="4401205"/>
          </a:xfrm>
          <a:prstGeom prst="rect">
            <a:avLst/>
          </a:prstGeom>
          <a:noFill/>
          <a:ln w="9525">
            <a:noFill/>
            <a:miter lim="800000"/>
            <a:headEnd/>
            <a:tailEnd/>
          </a:ln>
        </p:spPr>
        <p:txBody>
          <a:bodyPr wrap="square">
            <a:spAutoFit/>
          </a:bodyPr>
          <a:lstStyle/>
          <a:p>
            <a:pPr algn="ctr"/>
            <a:endParaRPr lang="en-US" sz="2000" b="1" dirty="0">
              <a:latin typeface="Calibri" charset="0"/>
            </a:endParaRPr>
          </a:p>
          <a:p>
            <a:pPr algn="ctr"/>
            <a:r>
              <a:rPr lang="en-US" sz="4800" cap="all" dirty="0" err="1">
                <a:solidFill>
                  <a:schemeClr val="accent6"/>
                </a:solidFill>
                <a:latin typeface="Century Gothic" pitchFamily="34" charset="0"/>
                <a:cs typeface="IrisUPC" pitchFamily="34" charset="-34"/>
              </a:rPr>
              <a:t>deuxième</a:t>
            </a:r>
            <a:r>
              <a:rPr lang="en-US" sz="4800" cap="all" dirty="0">
                <a:solidFill>
                  <a:schemeClr val="accent6"/>
                </a:solidFill>
                <a:latin typeface="Century Gothic" pitchFamily="34" charset="0"/>
                <a:cs typeface="IrisUPC" pitchFamily="34" charset="-34"/>
              </a:rPr>
              <a:t> session</a:t>
            </a:r>
          </a:p>
          <a:p>
            <a:pPr algn="ctr"/>
            <a:endParaRPr lang="en-US" sz="2000" b="1" dirty="0">
              <a:latin typeface="Calibri" charset="0"/>
            </a:endParaRPr>
          </a:p>
          <a:p>
            <a:pPr algn="ctr"/>
            <a:endParaRPr lang="en-US" sz="1000" b="1" dirty="0">
              <a:latin typeface="Calibri" charset="0"/>
            </a:endParaRPr>
          </a:p>
          <a:p>
            <a:pPr algn="ctr"/>
            <a:r>
              <a:rPr lang="en-US" sz="4800" b="1" dirty="0" err="1">
                <a:latin typeface="Calibri" charset="0"/>
              </a:rPr>
              <a:t>L’Église</a:t>
            </a:r>
            <a:r>
              <a:rPr lang="en-US" sz="4800" b="1" dirty="0">
                <a:latin typeface="Calibri" charset="0"/>
              </a:rPr>
              <a:t> et le </a:t>
            </a:r>
            <a:r>
              <a:rPr lang="en-US" sz="4800" b="1" dirty="0" err="1">
                <a:latin typeface="Calibri" charset="0"/>
              </a:rPr>
              <a:t>ministère</a:t>
            </a:r>
            <a:r>
              <a:rPr lang="en-US" sz="4800" b="1" dirty="0">
                <a:latin typeface="Calibri" charset="0"/>
              </a:rPr>
              <a:t> du handicap</a:t>
            </a:r>
            <a:endParaRPr lang="en-US" sz="2800" b="1" dirty="0">
              <a:latin typeface="Calibri" charset="0"/>
            </a:endParaRPr>
          </a:p>
          <a:p>
            <a:pPr algn="ctr"/>
            <a:endParaRPr lang="en-US" sz="5400" b="1" dirty="0">
              <a:solidFill>
                <a:schemeClr val="tx1">
                  <a:lumMod val="85000"/>
                  <a:lumOff val="15000"/>
                </a:schemeClr>
              </a:solidFill>
              <a:effectLst>
                <a:outerShdw blurRad="50800" dist="50800" dir="5400000" algn="ctr" rotWithShape="0">
                  <a:schemeClr val="accent6"/>
                </a:outerShdw>
              </a:effectLst>
              <a:latin typeface="Origins" pitchFamily="50" charset="0"/>
            </a:endParaRPr>
          </a:p>
          <a:p>
            <a:pPr algn="ctr"/>
            <a:endParaRPr lang="en-US" sz="3200" dirty="0">
              <a:latin typeface="Calibri" charset="0"/>
            </a:endParaRPr>
          </a:p>
        </p:txBody>
      </p:sp>
    </p:spTree>
    <p:extLst>
      <p:ext uri="{BB962C8B-B14F-4D97-AF65-F5344CB8AC3E}">
        <p14:creationId xmlns:p14="http://schemas.microsoft.com/office/powerpoint/2010/main" val="38926989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BeyondSufferingPPSideImage.jpg"/>
          <p:cNvPicPr>
            <a:picLocks noChangeAspect="1"/>
          </p:cNvPicPr>
          <p:nvPr/>
        </p:nvPicPr>
        <p:blipFill>
          <a:blip r:embed="rId2" cstate="print"/>
          <a:srcRect/>
          <a:stretch>
            <a:fillRect/>
          </a:stretch>
        </p:blipFill>
        <p:spPr bwMode="auto">
          <a:xfrm>
            <a:off x="-6350" y="0"/>
            <a:ext cx="3035300" cy="6858000"/>
          </a:xfrm>
          <a:prstGeom prst="rect">
            <a:avLst/>
          </a:prstGeom>
          <a:noFill/>
          <a:ln w="9525">
            <a:noFill/>
            <a:miter lim="800000"/>
            <a:headEnd/>
            <a:tailEnd/>
          </a:ln>
        </p:spPr>
      </p:pic>
      <p:sp>
        <p:nvSpPr>
          <p:cNvPr id="5" name="TextBox 3"/>
          <p:cNvSpPr txBox="1">
            <a:spLocks noChangeArrowheads="1"/>
          </p:cNvSpPr>
          <p:nvPr/>
        </p:nvSpPr>
        <p:spPr bwMode="auto">
          <a:xfrm>
            <a:off x="578476" y="1705957"/>
            <a:ext cx="8641724" cy="2754600"/>
          </a:xfrm>
          <a:prstGeom prst="rect">
            <a:avLst/>
          </a:prstGeom>
          <a:noFill/>
          <a:ln w="9525">
            <a:noFill/>
            <a:miter lim="800000"/>
            <a:headEnd/>
            <a:tailEnd/>
          </a:ln>
        </p:spPr>
        <p:txBody>
          <a:bodyPr wrap="square">
            <a:spAutoFit/>
          </a:bodyPr>
          <a:lstStyle/>
          <a:p>
            <a:r>
              <a:rPr lang="en-US" sz="3200" dirty="0">
                <a:latin typeface="+mj-lt"/>
              </a:rPr>
              <a:t>  </a:t>
            </a:r>
          </a:p>
          <a:p>
            <a:pPr marL="1028700" lvl="1" indent="-571500">
              <a:spcBef>
                <a:spcPts val="1800"/>
              </a:spcBef>
              <a:buClr>
                <a:schemeClr val="accent6"/>
              </a:buClr>
              <a:buSzPct val="120000"/>
              <a:buFont typeface="+mj-lt"/>
              <a:buAutoNum type="romanUcPeriod"/>
            </a:pPr>
            <a:r>
              <a:rPr lang="en-US" sz="3200" dirty="0">
                <a:latin typeface="+mj-lt"/>
              </a:rPr>
              <a:t>Identifier le cadre </a:t>
            </a:r>
            <a:r>
              <a:rPr lang="en-US" sz="3200" dirty="0" err="1">
                <a:latin typeface="+mj-lt"/>
              </a:rPr>
              <a:t>théologique</a:t>
            </a:r>
            <a:r>
              <a:rPr lang="en-US" sz="3200" dirty="0">
                <a:latin typeface="+mj-lt"/>
              </a:rPr>
              <a:t> de </a:t>
            </a:r>
            <a:r>
              <a:rPr lang="en-US" sz="3200" dirty="0" err="1">
                <a:latin typeface="+mj-lt"/>
              </a:rPr>
              <a:t>l’Église</a:t>
            </a:r>
            <a:endParaRPr lang="en-US" sz="3200" dirty="0">
              <a:latin typeface="+mj-lt"/>
            </a:endParaRPr>
          </a:p>
          <a:p>
            <a:pPr marL="1028700" lvl="1" indent="-571500">
              <a:spcBef>
                <a:spcPts val="1800"/>
              </a:spcBef>
              <a:buClr>
                <a:schemeClr val="accent6"/>
              </a:buClr>
              <a:buSzPct val="120000"/>
              <a:buFont typeface="+mj-lt"/>
              <a:buAutoNum type="romanUcPeriod"/>
            </a:pPr>
            <a:r>
              <a:rPr lang="en-US" sz="3200" dirty="0" err="1">
                <a:latin typeface="+mj-lt"/>
              </a:rPr>
              <a:t>Où</a:t>
            </a:r>
            <a:r>
              <a:rPr lang="en-US" sz="3200" dirty="0">
                <a:latin typeface="+mj-lt"/>
              </a:rPr>
              <a:t> se </a:t>
            </a:r>
            <a:r>
              <a:rPr lang="en-US" sz="3200" dirty="0" err="1">
                <a:latin typeface="+mj-lt"/>
              </a:rPr>
              <a:t>trouve</a:t>
            </a:r>
            <a:r>
              <a:rPr lang="en-US" sz="3200" dirty="0">
                <a:latin typeface="+mj-lt"/>
              </a:rPr>
              <a:t> </a:t>
            </a:r>
            <a:r>
              <a:rPr lang="en-US" sz="3200" dirty="0" err="1">
                <a:latin typeface="+mj-lt"/>
              </a:rPr>
              <a:t>l’Église</a:t>
            </a:r>
            <a:r>
              <a:rPr lang="en-US" sz="3200" dirty="0">
                <a:latin typeface="+mj-lt"/>
              </a:rPr>
              <a:t> </a:t>
            </a:r>
            <a:r>
              <a:rPr lang="en-US" sz="3200" dirty="0" err="1">
                <a:latin typeface="+mj-lt"/>
              </a:rPr>
              <a:t>aujourd’hui</a:t>
            </a:r>
            <a:r>
              <a:rPr lang="en-US" sz="3200" dirty="0">
                <a:latin typeface="+mj-lt"/>
              </a:rPr>
              <a:t> ?</a:t>
            </a:r>
          </a:p>
          <a:p>
            <a:pPr marL="1028700" lvl="1" indent="-571500">
              <a:spcBef>
                <a:spcPts val="1800"/>
              </a:spcBef>
              <a:buClr>
                <a:schemeClr val="accent6"/>
              </a:buClr>
              <a:buSzPct val="120000"/>
              <a:buFont typeface="+mj-lt"/>
              <a:buAutoNum type="romanUcPeriod"/>
            </a:pPr>
            <a:r>
              <a:rPr lang="en-US" sz="3200" dirty="0">
                <a:latin typeface="+mj-lt"/>
              </a:rPr>
              <a:t>Applications </a:t>
            </a:r>
            <a:r>
              <a:rPr lang="en-US" sz="3200" dirty="0" err="1">
                <a:latin typeface="+mj-lt"/>
              </a:rPr>
              <a:t>pratiques</a:t>
            </a:r>
            <a:r>
              <a:rPr lang="en-US" sz="3200" dirty="0">
                <a:latin typeface="+mj-lt"/>
              </a:rPr>
              <a:t> pour </a:t>
            </a:r>
            <a:r>
              <a:rPr lang="en-US" sz="3200" dirty="0" err="1">
                <a:latin typeface="+mj-lt"/>
              </a:rPr>
              <a:t>l’Église</a:t>
            </a:r>
            <a:endParaRPr lang="en-US" sz="3200" dirty="0">
              <a:latin typeface="Calibri" charset="0"/>
            </a:endParaRPr>
          </a:p>
        </p:txBody>
      </p:sp>
    </p:spTree>
    <p:extLst>
      <p:ext uri="{BB962C8B-B14F-4D97-AF65-F5344CB8AC3E}">
        <p14:creationId xmlns:p14="http://schemas.microsoft.com/office/powerpoint/2010/main" val="28835706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2052" name="TextBox 3"/>
          <p:cNvSpPr txBox="1">
            <a:spLocks noChangeArrowheads="1"/>
          </p:cNvSpPr>
          <p:nvPr/>
        </p:nvSpPr>
        <p:spPr bwMode="auto">
          <a:xfrm>
            <a:off x="228600" y="3429000"/>
            <a:ext cx="8686800" cy="1015663"/>
          </a:xfrm>
          <a:prstGeom prst="rect">
            <a:avLst/>
          </a:prstGeom>
          <a:noFill/>
          <a:ln w="9525">
            <a:noFill/>
            <a:miter lim="800000"/>
            <a:headEnd/>
            <a:tailEnd/>
          </a:ln>
        </p:spPr>
        <p:txBody>
          <a:bodyPr wrap="square">
            <a:spAutoFit/>
          </a:bodyPr>
          <a:lstStyle/>
          <a:p>
            <a:pPr algn="ctr"/>
            <a:r>
              <a:rPr lang="en-US" sz="3000" dirty="0" err="1">
                <a:latin typeface="Calibri" pitchFamily="34" charset="0"/>
              </a:rPr>
              <a:t>Lorsqu’une</a:t>
            </a:r>
            <a:r>
              <a:rPr lang="en-US" sz="3000" dirty="0">
                <a:latin typeface="Calibri" pitchFamily="34" charset="0"/>
              </a:rPr>
              <a:t> </a:t>
            </a:r>
            <a:r>
              <a:rPr lang="en-US" sz="3000" dirty="0" err="1">
                <a:latin typeface="Calibri" pitchFamily="34" charset="0"/>
              </a:rPr>
              <a:t>église</a:t>
            </a:r>
            <a:r>
              <a:rPr lang="en-US" sz="3000" dirty="0">
                <a:latin typeface="Calibri" pitchFamily="34" charset="0"/>
              </a:rPr>
              <a:t> ne </a:t>
            </a:r>
            <a:r>
              <a:rPr lang="en-US" sz="3000" dirty="0" err="1">
                <a:latin typeface="Calibri" pitchFamily="34" charset="0"/>
              </a:rPr>
              <a:t>parvient</a:t>
            </a:r>
            <a:r>
              <a:rPr lang="en-US" sz="3000" dirty="0">
                <a:latin typeface="Calibri" pitchFamily="34" charset="0"/>
              </a:rPr>
              <a:t> pas à </a:t>
            </a:r>
            <a:r>
              <a:rPr lang="en-US" sz="3000" dirty="0" err="1">
                <a:latin typeface="Calibri" pitchFamily="34" charset="0"/>
              </a:rPr>
              <a:t>accueillir</a:t>
            </a:r>
            <a:r>
              <a:rPr lang="en-US" sz="3000" dirty="0">
                <a:latin typeface="Calibri" pitchFamily="34" charset="0"/>
              </a:rPr>
              <a:t> la </a:t>
            </a:r>
            <a:r>
              <a:rPr lang="en-US" sz="3000" dirty="0" err="1">
                <a:latin typeface="Calibri" pitchFamily="34" charset="0"/>
              </a:rPr>
              <a:t>communauté</a:t>
            </a:r>
            <a:r>
              <a:rPr lang="en-US" sz="3000" dirty="0">
                <a:latin typeface="Calibri" pitchFamily="34" charset="0"/>
              </a:rPr>
              <a:t> des </a:t>
            </a:r>
            <a:r>
              <a:rPr lang="en-US" sz="3000" dirty="0" err="1">
                <a:latin typeface="Calibri" pitchFamily="34" charset="0"/>
              </a:rPr>
              <a:t>handicapés</a:t>
            </a:r>
            <a:r>
              <a:rPr lang="en-US" sz="3000" dirty="0">
                <a:latin typeface="Calibri" pitchFamily="34" charset="0"/>
              </a:rPr>
              <a:t>, </a:t>
            </a:r>
            <a:r>
              <a:rPr lang="en-US" sz="3000" dirty="0" err="1">
                <a:latin typeface="Calibri" pitchFamily="34" charset="0"/>
              </a:rPr>
              <a:t>l’amende</a:t>
            </a:r>
            <a:r>
              <a:rPr lang="en-US" sz="3000" dirty="0">
                <a:latin typeface="Calibri" pitchFamily="34" charset="0"/>
              </a:rPr>
              <a:t> </a:t>
            </a:r>
            <a:r>
              <a:rPr lang="en-US" sz="3000" dirty="0" err="1">
                <a:latin typeface="Calibri" pitchFamily="34" charset="0"/>
              </a:rPr>
              <a:t>est</a:t>
            </a:r>
            <a:r>
              <a:rPr lang="en-US" sz="3000" dirty="0">
                <a:latin typeface="Calibri" pitchFamily="34" charset="0"/>
              </a:rPr>
              <a:t> </a:t>
            </a:r>
            <a:r>
              <a:rPr lang="en-US" sz="3000" dirty="0" err="1">
                <a:latin typeface="Calibri" pitchFamily="34" charset="0"/>
              </a:rPr>
              <a:t>très</a:t>
            </a:r>
            <a:r>
              <a:rPr lang="en-US" sz="3000" dirty="0">
                <a:latin typeface="Calibri" pitchFamily="34" charset="0"/>
              </a:rPr>
              <a:t> </a:t>
            </a:r>
            <a:r>
              <a:rPr lang="en-US" sz="3000" dirty="0" err="1">
                <a:latin typeface="Calibri" pitchFamily="34" charset="0"/>
              </a:rPr>
              <a:t>salée</a:t>
            </a:r>
            <a:r>
              <a:rPr lang="en-US" sz="3000" dirty="0">
                <a:latin typeface="Calibri" pitchFamily="34" charset="0"/>
              </a:rPr>
              <a:t>.</a:t>
            </a:r>
          </a:p>
        </p:txBody>
      </p:sp>
      <p:sp>
        <p:nvSpPr>
          <p:cNvPr id="2053" name="TextBox 4"/>
          <p:cNvSpPr txBox="1">
            <a:spLocks noChangeArrowheads="1"/>
          </p:cNvSpPr>
          <p:nvPr/>
        </p:nvSpPr>
        <p:spPr bwMode="auto">
          <a:xfrm>
            <a:off x="533400" y="4724400"/>
            <a:ext cx="8229600" cy="1754326"/>
          </a:xfrm>
          <a:prstGeom prst="rect">
            <a:avLst/>
          </a:prstGeom>
          <a:noFill/>
          <a:ln w="9525">
            <a:noFill/>
            <a:miter lim="800000"/>
            <a:headEnd/>
            <a:tailEnd/>
          </a:ln>
        </p:spPr>
        <p:txBody>
          <a:bodyPr>
            <a:spAutoFit/>
          </a:bodyPr>
          <a:lstStyle/>
          <a:p>
            <a:pPr algn="ctr"/>
            <a:r>
              <a:rPr lang="fr-BE" sz="2800" i="1" dirty="0">
                <a:latin typeface="Calibri" pitchFamily="34" charset="0"/>
              </a:rPr>
              <a:t>Je vous le dis en vérité, toutes les fois que vous n'avez pas fait ces choses à l'un de ces plus petits, c'est à moi que vous ne les avez pas faites.</a:t>
            </a:r>
          </a:p>
          <a:p>
            <a:pPr algn="ctr"/>
            <a:r>
              <a:rPr lang="en-US" sz="2400" dirty="0" err="1">
                <a:solidFill>
                  <a:schemeClr val="accent6"/>
                </a:solidFill>
                <a:latin typeface="Calibri" pitchFamily="34" charset="0"/>
              </a:rPr>
              <a:t>Matthieu</a:t>
            </a:r>
            <a:r>
              <a:rPr lang="en-US" sz="2400" dirty="0">
                <a:solidFill>
                  <a:schemeClr val="accent6"/>
                </a:solidFill>
                <a:latin typeface="Calibri" pitchFamily="34" charset="0"/>
              </a:rPr>
              <a:t> 25:45</a:t>
            </a:r>
          </a:p>
        </p:txBody>
      </p:sp>
      <p:pic>
        <p:nvPicPr>
          <p:cNvPr id="1026" name="Picture 2" descr="C:\Users\cralston\AppData\Local\Microsoft\Windows\Temporary Internet Files\Content.IE5\G5UWPY2N\MC900318880[1].wmf"/>
          <p:cNvPicPr>
            <a:picLocks noChangeAspect="1" noChangeArrowheads="1"/>
          </p:cNvPicPr>
          <p:nvPr/>
        </p:nvPicPr>
        <p:blipFill>
          <a:blip r:embed="rId3" cstate="print">
            <a:duotone>
              <a:schemeClr val="bg2">
                <a:shade val="45000"/>
                <a:satMod val="135000"/>
              </a:schemeClr>
              <a:prstClr val="white"/>
            </a:duotone>
          </a:blip>
          <a:srcRect/>
          <a:stretch>
            <a:fillRect/>
          </a:stretch>
        </p:blipFill>
        <p:spPr bwMode="auto">
          <a:xfrm>
            <a:off x="3276600" y="685800"/>
            <a:ext cx="2971800" cy="2603863"/>
          </a:xfrm>
          <a:prstGeom prst="rect">
            <a:avLst/>
          </a:prstGeom>
          <a:noFill/>
        </p:spPr>
      </p:pic>
      <p:sp>
        <p:nvSpPr>
          <p:cNvPr id="10" name="TextBox 9"/>
          <p:cNvSpPr txBox="1"/>
          <p:nvPr/>
        </p:nvSpPr>
        <p:spPr>
          <a:xfrm>
            <a:off x="2895600" y="1981200"/>
            <a:ext cx="1981200" cy="461665"/>
          </a:xfrm>
          <a:prstGeom prst="rect">
            <a:avLst/>
          </a:prstGeom>
          <a:noFill/>
        </p:spPr>
        <p:txBody>
          <a:bodyPr wrap="square" rtlCol="0">
            <a:spAutoFit/>
          </a:bodyPr>
          <a:lstStyle/>
          <a:p>
            <a:r>
              <a:rPr lang="en-US" sz="2400" b="1" dirty="0" err="1"/>
              <a:t>Organisme</a:t>
            </a:r>
            <a:endParaRPr lang="en-US" sz="2400" b="1" dirty="0"/>
          </a:p>
        </p:txBody>
      </p:sp>
      <p:sp>
        <p:nvSpPr>
          <p:cNvPr id="11" name="TextBox 10"/>
          <p:cNvSpPr txBox="1"/>
          <p:nvPr/>
        </p:nvSpPr>
        <p:spPr>
          <a:xfrm>
            <a:off x="4876800" y="1981200"/>
            <a:ext cx="2133600" cy="461665"/>
          </a:xfrm>
          <a:prstGeom prst="rect">
            <a:avLst/>
          </a:prstGeom>
          <a:noFill/>
        </p:spPr>
        <p:txBody>
          <a:bodyPr wrap="square" rtlCol="0">
            <a:spAutoFit/>
          </a:bodyPr>
          <a:lstStyle/>
          <a:p>
            <a:r>
              <a:rPr lang="en-US" sz="2400" b="1" dirty="0" err="1"/>
              <a:t>Organisation</a:t>
            </a:r>
            <a:endParaRPr lang="en-US" sz="2400" b="1" dirty="0"/>
          </a:p>
        </p:txBody>
      </p:sp>
    </p:spTree>
    <p:extLst>
      <p:ext uri="{BB962C8B-B14F-4D97-AF65-F5344CB8AC3E}">
        <p14:creationId xmlns:p14="http://schemas.microsoft.com/office/powerpoint/2010/main" val="3726720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2" name="Title 1"/>
          <p:cNvSpPr>
            <a:spLocks noGrp="1"/>
          </p:cNvSpPr>
          <p:nvPr>
            <p:ph type="title"/>
          </p:nvPr>
        </p:nvSpPr>
        <p:spPr>
          <a:xfrm>
            <a:off x="0" y="1371600"/>
            <a:ext cx="9144000" cy="1143000"/>
          </a:xfrm>
        </p:spPr>
        <p:txBody>
          <a:bodyPr rtlCol="0">
            <a:normAutofit fontScale="90000"/>
          </a:bodyPr>
          <a:lstStyle/>
          <a:p>
            <a:pPr eaLnBrk="1" fontAlgn="auto" hangingPunct="1">
              <a:spcAft>
                <a:spcPts val="0"/>
              </a:spcAft>
              <a:defRPr/>
            </a:pPr>
            <a:r>
              <a:rPr lang="en-US" b="1" dirty="0"/>
              <a:t>Identifier le cadre </a:t>
            </a:r>
            <a:r>
              <a:rPr lang="en-US" b="1" dirty="0" err="1"/>
              <a:t>théologique</a:t>
            </a:r>
            <a:r>
              <a:rPr lang="en-US" b="1" dirty="0"/>
              <a:t> de </a:t>
            </a:r>
            <a:r>
              <a:rPr lang="en-US" b="1" dirty="0" err="1"/>
              <a:t>l’Église</a:t>
            </a:r>
            <a:endParaRPr lang="en-US" dirty="0"/>
          </a:p>
        </p:txBody>
      </p:sp>
      <p:sp>
        <p:nvSpPr>
          <p:cNvPr id="4099" name="Content Placeholder 2"/>
          <p:cNvSpPr>
            <a:spLocks noGrp="1"/>
          </p:cNvSpPr>
          <p:nvPr>
            <p:ph idx="1"/>
          </p:nvPr>
        </p:nvSpPr>
        <p:spPr>
          <a:xfrm>
            <a:off x="457200" y="3094037"/>
            <a:ext cx="8229600" cy="4525963"/>
          </a:xfrm>
        </p:spPr>
        <p:txBody>
          <a:bodyPr/>
          <a:lstStyle/>
          <a:p>
            <a:pPr marL="514350" indent="-514350" algn="ctr" eaLnBrk="1" hangingPunct="1">
              <a:buNone/>
            </a:pPr>
            <a:r>
              <a:rPr lang="en-US" dirty="0" err="1"/>
              <a:t>Ecclésiologie</a:t>
            </a:r>
            <a:r>
              <a:rPr lang="en-US" dirty="0"/>
              <a:t> : la doctrine de </a:t>
            </a:r>
            <a:r>
              <a:rPr lang="en-US" dirty="0" err="1"/>
              <a:t>l’Église</a:t>
            </a:r>
            <a:endParaRPr lang="en-US" dirty="0"/>
          </a:p>
          <a:p>
            <a:pPr marL="514350" indent="-514350" algn="ctr" eaLnBrk="1" hangingPunct="1">
              <a:buFont typeface="Arial" charset="0"/>
              <a:buNone/>
            </a:pPr>
            <a:r>
              <a:rPr lang="en-US" dirty="0"/>
              <a:t>Nous </a:t>
            </a:r>
            <a:r>
              <a:rPr lang="en-US" dirty="0" err="1"/>
              <a:t>sommes</a:t>
            </a:r>
            <a:r>
              <a:rPr lang="en-US" dirty="0"/>
              <a:t> un « </a:t>
            </a:r>
            <a:r>
              <a:rPr lang="en-US" dirty="0" err="1"/>
              <a:t>Peuple</a:t>
            </a:r>
            <a:r>
              <a:rPr lang="en-US" dirty="0"/>
              <a:t> </a:t>
            </a:r>
            <a:r>
              <a:rPr lang="en-US" dirty="0" err="1"/>
              <a:t>élu</a:t>
            </a:r>
            <a:r>
              <a:rPr lang="en-US" dirty="0"/>
              <a:t> »</a:t>
            </a:r>
          </a:p>
          <a:p>
            <a:pPr marL="514350" indent="-514350" algn="ctr" eaLnBrk="1" hangingPunct="1">
              <a:buFont typeface="Arial" charset="0"/>
              <a:buNone/>
            </a:pPr>
            <a:r>
              <a:rPr lang="en-US" i="1" dirty="0" err="1"/>
              <a:t>ekklesia</a:t>
            </a:r>
            <a:r>
              <a:rPr lang="en-US" i="1" dirty="0"/>
              <a:t> </a:t>
            </a:r>
            <a:r>
              <a:rPr lang="en-US" dirty="0" err="1"/>
              <a:t>signifie</a:t>
            </a:r>
            <a:r>
              <a:rPr lang="en-US" dirty="0">
                <a:solidFill>
                  <a:schemeClr val="accent6"/>
                </a:solidFill>
              </a:rPr>
              <a:t> </a:t>
            </a:r>
            <a:r>
              <a:rPr lang="en-US" dirty="0"/>
              <a:t>« hors de »</a:t>
            </a:r>
          </a:p>
          <a:p>
            <a:pPr marL="514350" indent="-514350" algn="ctr" eaLnBrk="1" hangingPunct="1">
              <a:buFont typeface="Arial" charset="0"/>
              <a:buNone/>
            </a:pPr>
            <a:r>
              <a:rPr lang="en-US" i="1" dirty="0" err="1"/>
              <a:t>kaleo</a:t>
            </a:r>
            <a:r>
              <a:rPr lang="en-US" dirty="0"/>
              <a:t> </a:t>
            </a:r>
            <a:r>
              <a:rPr lang="en-US" dirty="0" err="1"/>
              <a:t>signifie</a:t>
            </a:r>
            <a:r>
              <a:rPr lang="en-US" dirty="0"/>
              <a:t> « </a:t>
            </a:r>
            <a:r>
              <a:rPr lang="en-US" dirty="0" err="1"/>
              <a:t>appeler</a:t>
            </a:r>
            <a:r>
              <a:rPr lang="en-US" dirty="0"/>
              <a:t> »</a:t>
            </a:r>
          </a:p>
          <a:p>
            <a:pPr marL="514350" indent="-514350" algn="ctr" eaLnBrk="1" hangingPunct="1">
              <a:buFont typeface="Arial" charset="0"/>
              <a:buNone/>
            </a:pPr>
            <a:r>
              <a:rPr lang="en-US" dirty="0"/>
              <a:t> </a:t>
            </a:r>
            <a:r>
              <a:rPr lang="en-US" i="1" dirty="0" err="1"/>
              <a:t>kuriakon</a:t>
            </a:r>
            <a:r>
              <a:rPr lang="en-US" i="1" dirty="0"/>
              <a:t> </a:t>
            </a:r>
            <a:r>
              <a:rPr lang="en-US" dirty="0" err="1"/>
              <a:t>signifie</a:t>
            </a:r>
            <a:r>
              <a:rPr lang="en-US" dirty="0"/>
              <a:t> « </a:t>
            </a:r>
            <a:r>
              <a:rPr lang="en-US" dirty="0" err="1"/>
              <a:t>appartenir</a:t>
            </a:r>
            <a:r>
              <a:rPr lang="en-US" dirty="0"/>
              <a:t> au Seigneur »</a:t>
            </a:r>
            <a:endParaRPr lang="en-US" i="1" dirty="0"/>
          </a:p>
        </p:txBody>
      </p:sp>
    </p:spTree>
    <p:extLst>
      <p:ext uri="{BB962C8B-B14F-4D97-AF65-F5344CB8AC3E}">
        <p14:creationId xmlns:p14="http://schemas.microsoft.com/office/powerpoint/2010/main" val="40522889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3" name="Content Placeholder 2"/>
          <p:cNvSpPr>
            <a:spLocks noGrp="1"/>
          </p:cNvSpPr>
          <p:nvPr>
            <p:ph idx="1"/>
          </p:nvPr>
        </p:nvSpPr>
        <p:spPr>
          <a:xfrm>
            <a:off x="1066800" y="1981200"/>
            <a:ext cx="8001000" cy="3459162"/>
          </a:xfrm>
        </p:spPr>
        <p:txBody>
          <a:bodyPr rtlCol="0">
            <a:normAutofit/>
          </a:bodyPr>
          <a:lstStyle/>
          <a:p>
            <a:pPr eaLnBrk="1" fontAlgn="auto" hangingPunct="1">
              <a:spcAft>
                <a:spcPts val="0"/>
              </a:spcAft>
              <a:buFont typeface="Arial" pitchFamily="34" charset="0"/>
              <a:buNone/>
              <a:defRPr/>
            </a:pPr>
            <a:r>
              <a:rPr lang="en-US" sz="3600" dirty="0"/>
              <a:t>La nature </a:t>
            </a:r>
            <a:r>
              <a:rPr lang="en-US" sz="3600" dirty="0" err="1"/>
              <a:t>biblique</a:t>
            </a:r>
            <a:r>
              <a:rPr lang="en-US" sz="3600" dirty="0"/>
              <a:t> de </a:t>
            </a:r>
            <a:r>
              <a:rPr lang="en-US" sz="3600" dirty="0" err="1"/>
              <a:t>l’Église</a:t>
            </a:r>
            <a:endParaRPr lang="en-US" sz="3600" dirty="0"/>
          </a:p>
          <a:p>
            <a:pPr eaLnBrk="1" fontAlgn="auto" hangingPunct="1">
              <a:spcAft>
                <a:spcPts val="0"/>
              </a:spcAft>
              <a:buFont typeface="Arial" pitchFamily="34" charset="0"/>
              <a:buNone/>
              <a:defRPr/>
            </a:pPr>
            <a:endParaRPr lang="en-US" sz="1000" dirty="0"/>
          </a:p>
          <a:p>
            <a:pPr eaLnBrk="1" fontAlgn="auto" hangingPunct="1">
              <a:spcAft>
                <a:spcPts val="0"/>
              </a:spcAft>
              <a:buFont typeface="Arial" pitchFamily="34" charset="0"/>
              <a:buNone/>
              <a:defRPr/>
            </a:pPr>
            <a:endParaRPr lang="en-US" sz="1000" dirty="0"/>
          </a:p>
          <a:p>
            <a:pPr marL="1771650" lvl="3" indent="-514350" eaLnBrk="1" fontAlgn="auto" hangingPunct="1">
              <a:spcAft>
                <a:spcPts val="0"/>
              </a:spcAft>
              <a:buClr>
                <a:schemeClr val="accent6"/>
              </a:buClr>
              <a:buFont typeface="Arial" pitchFamily="34" charset="0"/>
              <a:buAutoNum type="arabicPeriod"/>
              <a:defRPr/>
            </a:pPr>
            <a:r>
              <a:rPr lang="en-US" sz="3200" dirty="0"/>
              <a:t>Le </a:t>
            </a:r>
            <a:r>
              <a:rPr lang="en-US" sz="3200" dirty="0" err="1"/>
              <a:t>peuple</a:t>
            </a:r>
            <a:r>
              <a:rPr lang="en-US" sz="3200" dirty="0"/>
              <a:t> de </a:t>
            </a:r>
            <a:r>
              <a:rPr lang="en-US" sz="3200" dirty="0" err="1"/>
              <a:t>Dieu</a:t>
            </a:r>
            <a:endParaRPr lang="en-US" sz="3200" dirty="0"/>
          </a:p>
          <a:p>
            <a:pPr marL="1771650" lvl="3" indent="-514350" eaLnBrk="1" fontAlgn="auto" hangingPunct="1">
              <a:spcAft>
                <a:spcPts val="0"/>
              </a:spcAft>
              <a:buClr>
                <a:schemeClr val="accent6"/>
              </a:buClr>
              <a:buFont typeface="Arial" pitchFamily="34" charset="0"/>
              <a:buAutoNum type="arabicPeriod"/>
              <a:defRPr/>
            </a:pPr>
            <a:r>
              <a:rPr lang="en-US" sz="3200" dirty="0"/>
              <a:t>Le corps du Christ</a:t>
            </a:r>
          </a:p>
          <a:p>
            <a:pPr marL="1771650" lvl="3" indent="-514350" eaLnBrk="1" fontAlgn="auto" hangingPunct="1">
              <a:spcAft>
                <a:spcPts val="0"/>
              </a:spcAft>
              <a:buClr>
                <a:schemeClr val="accent6"/>
              </a:buClr>
              <a:buFont typeface="Arial" pitchFamily="34" charset="0"/>
              <a:buAutoNum type="arabicPeriod"/>
              <a:defRPr/>
            </a:pPr>
            <a:r>
              <a:rPr lang="en-US" sz="3200" dirty="0"/>
              <a:t>Le temple de </a:t>
            </a:r>
            <a:r>
              <a:rPr lang="en-US" sz="3200" dirty="0" err="1"/>
              <a:t>l’Esprit</a:t>
            </a:r>
            <a:r>
              <a:rPr lang="en-US" sz="3200" dirty="0"/>
              <a:t> Saint</a:t>
            </a:r>
          </a:p>
          <a:p>
            <a:pPr marL="514350" indent="-514350" eaLnBrk="1" fontAlgn="auto" hangingPunct="1">
              <a:spcAft>
                <a:spcPts val="0"/>
              </a:spcAft>
              <a:buFont typeface="Arial" pitchFamily="34" charset="0"/>
              <a:buAutoNum type="arabicPeriod"/>
              <a:defRPr/>
            </a:pPr>
            <a:endParaRPr lang="en-US" dirty="0"/>
          </a:p>
        </p:txBody>
      </p:sp>
    </p:spTree>
    <p:extLst>
      <p:ext uri="{BB962C8B-B14F-4D97-AF65-F5344CB8AC3E}">
        <p14:creationId xmlns:p14="http://schemas.microsoft.com/office/powerpoint/2010/main" val="10098512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3" name="Content Placeholder 2"/>
          <p:cNvSpPr>
            <a:spLocks noGrp="1"/>
          </p:cNvSpPr>
          <p:nvPr>
            <p:ph idx="1"/>
          </p:nvPr>
        </p:nvSpPr>
        <p:spPr>
          <a:xfrm>
            <a:off x="1295400" y="1752600"/>
            <a:ext cx="7772400" cy="4267200"/>
          </a:xfrm>
        </p:spPr>
        <p:txBody>
          <a:bodyPr rtlCol="0">
            <a:normAutofit lnSpcReduction="10000"/>
          </a:bodyPr>
          <a:lstStyle/>
          <a:p>
            <a:pPr eaLnBrk="1" fontAlgn="auto" hangingPunct="1">
              <a:spcAft>
                <a:spcPts val="0"/>
              </a:spcAft>
              <a:buFont typeface="Arial" pitchFamily="34" charset="0"/>
              <a:buNone/>
              <a:defRPr/>
            </a:pPr>
            <a:r>
              <a:rPr lang="en-US" sz="3600" dirty="0"/>
              <a:t>Les </a:t>
            </a:r>
            <a:r>
              <a:rPr lang="en-US" sz="3600" dirty="0" err="1"/>
              <a:t>fonctions</a:t>
            </a:r>
            <a:r>
              <a:rPr lang="en-US" sz="3600" dirty="0"/>
              <a:t> </a:t>
            </a:r>
            <a:r>
              <a:rPr lang="en-US" sz="3600" dirty="0" err="1"/>
              <a:t>bibliques</a:t>
            </a:r>
            <a:r>
              <a:rPr lang="en-US" sz="3600" dirty="0"/>
              <a:t> de </a:t>
            </a:r>
            <a:r>
              <a:rPr lang="en-US" sz="3600" dirty="0" err="1"/>
              <a:t>l’Église</a:t>
            </a:r>
            <a:endParaRPr lang="en-US" sz="3600" dirty="0"/>
          </a:p>
          <a:p>
            <a:pPr eaLnBrk="1" fontAlgn="auto" hangingPunct="1">
              <a:spcAft>
                <a:spcPts val="0"/>
              </a:spcAft>
              <a:buFont typeface="Arial" pitchFamily="34" charset="0"/>
              <a:buNone/>
              <a:defRPr/>
            </a:pPr>
            <a:endParaRPr lang="en-US" sz="2000" dirty="0"/>
          </a:p>
          <a:p>
            <a:pPr marL="2289175" lvl="3" indent="-914400" eaLnBrk="1" fontAlgn="auto" hangingPunct="1">
              <a:spcAft>
                <a:spcPts val="0"/>
              </a:spcAft>
              <a:buClr>
                <a:schemeClr val="accent6"/>
              </a:buClr>
              <a:buFont typeface="+mj-lt"/>
              <a:buAutoNum type="arabicPeriod"/>
              <a:defRPr/>
            </a:pPr>
            <a:r>
              <a:rPr lang="en-US" sz="3200" dirty="0"/>
              <a:t>Adoration</a:t>
            </a:r>
          </a:p>
          <a:p>
            <a:pPr marL="2289175" lvl="3" indent="-914400" eaLnBrk="1" fontAlgn="auto" hangingPunct="1">
              <a:spcAft>
                <a:spcPts val="0"/>
              </a:spcAft>
              <a:buClr>
                <a:schemeClr val="accent6"/>
              </a:buClr>
              <a:buFont typeface="+mj-lt"/>
              <a:buAutoNum type="arabicPeriod"/>
              <a:defRPr/>
            </a:pPr>
            <a:r>
              <a:rPr lang="en-US" sz="3200" dirty="0"/>
              <a:t>Instruction</a:t>
            </a:r>
          </a:p>
          <a:p>
            <a:pPr marL="2289175" lvl="3" indent="-914400" eaLnBrk="1" fontAlgn="auto" hangingPunct="1">
              <a:spcAft>
                <a:spcPts val="0"/>
              </a:spcAft>
              <a:buClr>
                <a:schemeClr val="accent6"/>
              </a:buClr>
              <a:buFont typeface="+mj-lt"/>
              <a:buAutoNum type="arabicPeriod"/>
              <a:defRPr/>
            </a:pPr>
            <a:r>
              <a:rPr lang="en-US" sz="3200" dirty="0" err="1"/>
              <a:t>Édification</a:t>
            </a:r>
            <a:endParaRPr lang="en-US" sz="3200" dirty="0"/>
          </a:p>
          <a:p>
            <a:pPr marL="2289175" lvl="3" indent="-914400" eaLnBrk="1" fontAlgn="auto" hangingPunct="1">
              <a:spcAft>
                <a:spcPts val="0"/>
              </a:spcAft>
              <a:buClr>
                <a:schemeClr val="accent6"/>
              </a:buClr>
              <a:buFont typeface="+mj-lt"/>
              <a:buAutoNum type="arabicPeriod"/>
              <a:defRPr/>
            </a:pPr>
            <a:r>
              <a:rPr lang="en-US" sz="3200" dirty="0" err="1"/>
              <a:t>Évangélisation</a:t>
            </a:r>
            <a:endParaRPr lang="en-US" sz="3200" dirty="0"/>
          </a:p>
          <a:p>
            <a:pPr marL="2289175" lvl="3" indent="-914400" eaLnBrk="1" fontAlgn="auto" hangingPunct="1">
              <a:spcAft>
                <a:spcPts val="0"/>
              </a:spcAft>
              <a:buClr>
                <a:schemeClr val="accent6"/>
              </a:buClr>
              <a:buFont typeface="+mj-lt"/>
              <a:buAutoNum type="arabicPeriod"/>
              <a:defRPr/>
            </a:pPr>
            <a:r>
              <a:rPr lang="en-US" sz="3200" dirty="0" err="1"/>
              <a:t>Organisation</a:t>
            </a:r>
            <a:endParaRPr lang="en-US" sz="3200" dirty="0"/>
          </a:p>
          <a:p>
            <a:pPr marL="2289175" lvl="3" indent="-914400" eaLnBrk="1" fontAlgn="auto" hangingPunct="1">
              <a:spcAft>
                <a:spcPts val="0"/>
              </a:spcAft>
              <a:buClr>
                <a:schemeClr val="accent6"/>
              </a:buClr>
              <a:buFont typeface="+mj-lt"/>
              <a:buAutoNum type="arabicPeriod"/>
              <a:defRPr/>
            </a:pPr>
            <a:r>
              <a:rPr lang="en-US" sz="3200" dirty="0"/>
              <a:t>Ordonnances</a:t>
            </a:r>
          </a:p>
          <a:p>
            <a:pPr marL="514350" indent="-514350" eaLnBrk="1" fontAlgn="auto" hangingPunct="1">
              <a:spcAft>
                <a:spcPts val="0"/>
              </a:spcAft>
              <a:buFont typeface="Arial" pitchFamily="34" charset="0"/>
              <a:buAutoNum type="arabicPeriod"/>
              <a:defRPr/>
            </a:pPr>
            <a:endParaRPr lang="en-US" dirty="0"/>
          </a:p>
        </p:txBody>
      </p:sp>
    </p:spTree>
    <p:extLst>
      <p:ext uri="{BB962C8B-B14F-4D97-AF65-F5344CB8AC3E}">
        <p14:creationId xmlns:p14="http://schemas.microsoft.com/office/powerpoint/2010/main" val="26002193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7171" name="Content Placeholder 2"/>
          <p:cNvSpPr>
            <a:spLocks noGrp="1"/>
          </p:cNvSpPr>
          <p:nvPr>
            <p:ph idx="1"/>
          </p:nvPr>
        </p:nvSpPr>
        <p:spPr>
          <a:xfrm>
            <a:off x="228600" y="1371600"/>
            <a:ext cx="8763000" cy="4267200"/>
          </a:xfrm>
        </p:spPr>
        <p:txBody>
          <a:bodyPr/>
          <a:lstStyle/>
          <a:p>
            <a:pPr marL="514350" indent="-514350" eaLnBrk="1" hangingPunct="1">
              <a:buFont typeface="Arial" charset="0"/>
              <a:buNone/>
            </a:pPr>
            <a:endParaRPr lang="en-US" sz="1000" dirty="0"/>
          </a:p>
          <a:p>
            <a:pPr marL="514350" indent="-514350" eaLnBrk="1" hangingPunct="1">
              <a:buFont typeface="Arial" charset="0"/>
              <a:buNone/>
            </a:pPr>
            <a:endParaRPr lang="en-US" sz="1000" dirty="0"/>
          </a:p>
          <a:p>
            <a:pPr marL="514350" indent="-514350" eaLnBrk="1" hangingPunct="1">
              <a:buFont typeface="Arial" charset="0"/>
              <a:buNone/>
            </a:pPr>
            <a:endParaRPr lang="en-US" sz="1000" dirty="0"/>
          </a:p>
          <a:p>
            <a:pPr marL="514350" indent="-514350" eaLnBrk="1" hangingPunct="1">
              <a:buFont typeface="Arial" charset="0"/>
              <a:buNone/>
            </a:pPr>
            <a:endParaRPr lang="en-US" sz="1000" dirty="0"/>
          </a:p>
          <a:p>
            <a:pPr marL="514350" indent="-514350" eaLnBrk="1" hangingPunct="1">
              <a:buFont typeface="Arial" charset="0"/>
              <a:buNone/>
            </a:pPr>
            <a:r>
              <a:rPr lang="en-US" i="1" dirty="0"/>
              <a:t>  </a:t>
            </a:r>
            <a:r>
              <a:rPr lang="en-US" i="1" dirty="0" err="1"/>
              <a:t>Koinonia</a:t>
            </a:r>
            <a:r>
              <a:rPr lang="en-US" dirty="0"/>
              <a:t> – </a:t>
            </a:r>
            <a:r>
              <a:rPr lang="en-US" dirty="0" err="1"/>
              <a:t>L’ingrédient</a:t>
            </a:r>
            <a:r>
              <a:rPr lang="en-US" dirty="0"/>
              <a:t> de la vie </a:t>
            </a:r>
            <a:r>
              <a:rPr lang="en-US" dirty="0" err="1"/>
              <a:t>en</a:t>
            </a:r>
            <a:r>
              <a:rPr lang="en-US" dirty="0"/>
              <a:t> </a:t>
            </a:r>
            <a:r>
              <a:rPr lang="en-US" dirty="0" err="1"/>
              <a:t>communauté</a:t>
            </a:r>
            <a:endParaRPr lang="en-US" dirty="0"/>
          </a:p>
          <a:p>
            <a:pPr marL="514350" indent="-514350" eaLnBrk="1" hangingPunct="1">
              <a:buFont typeface="Arial" charset="0"/>
              <a:buNone/>
            </a:pPr>
            <a:endParaRPr lang="en-US" dirty="0"/>
          </a:p>
          <a:p>
            <a:pPr marL="514350" indent="-514350" algn="ctr" eaLnBrk="1" hangingPunct="1">
              <a:buNone/>
            </a:pPr>
            <a:r>
              <a:rPr lang="en-US" dirty="0"/>
              <a:t>communion </a:t>
            </a:r>
            <a:r>
              <a:rPr lang="en-US" sz="2000" dirty="0">
                <a:solidFill>
                  <a:schemeClr val="accent6"/>
                </a:solidFill>
                <a:latin typeface="Wingdings" pitchFamily="2" charset="2"/>
              </a:rPr>
              <a:t>l</a:t>
            </a:r>
            <a:r>
              <a:rPr lang="en-US" dirty="0"/>
              <a:t> </a:t>
            </a:r>
            <a:r>
              <a:rPr lang="en-US" dirty="0" err="1"/>
              <a:t>fraternité</a:t>
            </a:r>
            <a:r>
              <a:rPr lang="en-US" dirty="0"/>
              <a:t> </a:t>
            </a:r>
            <a:r>
              <a:rPr lang="en-US" sz="2000" dirty="0">
                <a:solidFill>
                  <a:schemeClr val="accent6"/>
                </a:solidFill>
                <a:latin typeface="Wingdings" pitchFamily="2" charset="2"/>
              </a:rPr>
              <a:t>l</a:t>
            </a:r>
            <a:r>
              <a:rPr lang="en-US" dirty="0"/>
              <a:t> </a:t>
            </a:r>
            <a:r>
              <a:rPr lang="en-US" dirty="0" err="1"/>
              <a:t>communauté</a:t>
            </a:r>
            <a:r>
              <a:rPr lang="en-US" dirty="0"/>
              <a:t> </a:t>
            </a:r>
            <a:r>
              <a:rPr lang="en-US" dirty="0" err="1"/>
              <a:t>partagée</a:t>
            </a:r>
            <a:endParaRPr lang="en-US" dirty="0"/>
          </a:p>
          <a:p>
            <a:pPr marL="514350" indent="-514350" algn="ctr" eaLnBrk="1" hangingPunct="1">
              <a:buFont typeface="Arial" charset="0"/>
              <a:buNone/>
            </a:pPr>
            <a:endParaRPr lang="en-US" sz="2000" dirty="0"/>
          </a:p>
          <a:p>
            <a:pPr marL="514350" indent="-514350" algn="ctr" eaLnBrk="1" hangingPunct="1">
              <a:buFont typeface="Arial" charset="0"/>
              <a:buNone/>
            </a:pPr>
            <a:r>
              <a:rPr lang="en-US" dirty="0" err="1"/>
              <a:t>En</a:t>
            </a:r>
            <a:r>
              <a:rPr lang="en-US" dirty="0"/>
              <a:t> « </a:t>
            </a:r>
            <a:r>
              <a:rPr lang="en-US" dirty="0" err="1"/>
              <a:t>faisant</a:t>
            </a:r>
            <a:r>
              <a:rPr lang="en-US" dirty="0"/>
              <a:t> » </a:t>
            </a:r>
            <a:r>
              <a:rPr lang="en-US" dirty="0" err="1"/>
              <a:t>l’Église</a:t>
            </a:r>
            <a:r>
              <a:rPr lang="en-US" dirty="0"/>
              <a:t> nous </a:t>
            </a:r>
            <a:r>
              <a:rPr lang="en-US" dirty="0" err="1"/>
              <a:t>oublions</a:t>
            </a:r>
            <a:r>
              <a:rPr lang="en-US" dirty="0"/>
              <a:t> </a:t>
            </a:r>
            <a:r>
              <a:rPr lang="en-US" dirty="0" err="1"/>
              <a:t>souvent</a:t>
            </a:r>
            <a:r>
              <a:rPr lang="en-US" dirty="0"/>
              <a:t> d’« </a:t>
            </a:r>
            <a:r>
              <a:rPr lang="en-US" dirty="0" err="1"/>
              <a:t>être</a:t>
            </a:r>
            <a:r>
              <a:rPr lang="en-US" dirty="0"/>
              <a:t> » </a:t>
            </a:r>
            <a:r>
              <a:rPr lang="en-US" dirty="0" err="1"/>
              <a:t>l’Église</a:t>
            </a:r>
            <a:r>
              <a:rPr lang="en-US" dirty="0"/>
              <a:t>.</a:t>
            </a:r>
            <a:endParaRPr lang="en-US" sz="2800" dirty="0"/>
          </a:p>
        </p:txBody>
      </p:sp>
    </p:spTree>
    <p:extLst>
      <p:ext uri="{BB962C8B-B14F-4D97-AF65-F5344CB8AC3E}">
        <p14:creationId xmlns:p14="http://schemas.microsoft.com/office/powerpoint/2010/main" val="36517473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Program Files\Microsoft Office\MEDIA\CAGCAT10\j0149407.wmf"/>
          <p:cNvPicPr>
            <a:picLocks noChangeAspect="1" noChangeArrowheads="1"/>
          </p:cNvPicPr>
          <p:nvPr/>
        </p:nvPicPr>
        <p:blipFill>
          <a:blip r:embed="rId2" cstate="print"/>
          <a:srcRect/>
          <a:stretch>
            <a:fillRect/>
          </a:stretch>
        </p:blipFill>
        <p:spPr bwMode="auto">
          <a:xfrm>
            <a:off x="6858000" y="4114800"/>
            <a:ext cx="1988867" cy="2367770"/>
          </a:xfrm>
          <a:prstGeom prst="rect">
            <a:avLst/>
          </a:prstGeom>
          <a:noFill/>
          <a:ln w="28575">
            <a:solidFill>
              <a:schemeClr val="bg1"/>
            </a:solidFill>
          </a:ln>
          <a:effectLst>
            <a:glow rad="139700">
              <a:schemeClr val="tx1">
                <a:lumMod val="65000"/>
                <a:lumOff val="35000"/>
                <a:alpha val="40000"/>
              </a:schemeClr>
            </a:glow>
          </a:effectLst>
        </p:spPr>
      </p:pic>
      <p:pic>
        <p:nvPicPr>
          <p:cNvPr id="4" name="Picture 3" descr="BeyondSufferingPPSideImage.jpg"/>
          <p:cNvPicPr>
            <a:picLocks noChangeAspect="1"/>
          </p:cNvPicPr>
          <p:nvPr/>
        </p:nvPicPr>
        <p:blipFill>
          <a:blip r:embed="rId3" cstate="print"/>
          <a:srcRect/>
          <a:stretch>
            <a:fillRect/>
          </a:stretch>
        </p:blipFill>
        <p:spPr bwMode="auto">
          <a:xfrm>
            <a:off x="0" y="0"/>
            <a:ext cx="3035300" cy="6858000"/>
          </a:xfrm>
          <a:prstGeom prst="rect">
            <a:avLst/>
          </a:prstGeom>
          <a:noFill/>
          <a:ln w="9525">
            <a:noFill/>
            <a:miter lim="800000"/>
            <a:headEnd/>
            <a:tailEnd/>
          </a:ln>
        </p:spPr>
      </p:pic>
      <p:sp>
        <p:nvSpPr>
          <p:cNvPr id="8194" name="Title 1"/>
          <p:cNvSpPr>
            <a:spLocks noGrp="1"/>
          </p:cNvSpPr>
          <p:nvPr>
            <p:ph type="title"/>
          </p:nvPr>
        </p:nvSpPr>
        <p:spPr>
          <a:xfrm>
            <a:off x="0" y="1295400"/>
            <a:ext cx="9144000" cy="1143000"/>
          </a:xfrm>
        </p:spPr>
        <p:txBody>
          <a:bodyPr/>
          <a:lstStyle/>
          <a:p>
            <a:pPr eaLnBrk="1" hangingPunct="1"/>
            <a:r>
              <a:rPr lang="en-US" sz="4000" b="1" dirty="0" err="1"/>
              <a:t>Où</a:t>
            </a:r>
            <a:r>
              <a:rPr lang="en-US" sz="4000" b="1" dirty="0"/>
              <a:t> se </a:t>
            </a:r>
            <a:r>
              <a:rPr lang="en-US" sz="4000" b="1" dirty="0" err="1"/>
              <a:t>trouve</a:t>
            </a:r>
            <a:r>
              <a:rPr lang="en-US" sz="4000" b="1" dirty="0"/>
              <a:t> </a:t>
            </a:r>
            <a:r>
              <a:rPr lang="en-US" sz="4000" b="1" dirty="0" err="1"/>
              <a:t>l’Église</a:t>
            </a:r>
            <a:r>
              <a:rPr lang="en-US" sz="4000" b="1" dirty="0"/>
              <a:t> </a:t>
            </a:r>
            <a:r>
              <a:rPr lang="en-US" sz="4000" b="1" dirty="0" err="1"/>
              <a:t>aujourd’hui</a:t>
            </a:r>
            <a:r>
              <a:rPr lang="en-US" sz="4000" b="1" dirty="0"/>
              <a:t> ?</a:t>
            </a:r>
          </a:p>
        </p:txBody>
      </p:sp>
      <p:sp>
        <p:nvSpPr>
          <p:cNvPr id="8195" name="Content Placeholder 2"/>
          <p:cNvSpPr>
            <a:spLocks noGrp="1"/>
          </p:cNvSpPr>
          <p:nvPr>
            <p:ph idx="1"/>
          </p:nvPr>
        </p:nvSpPr>
        <p:spPr>
          <a:xfrm>
            <a:off x="304800" y="2286000"/>
            <a:ext cx="8229600" cy="4525963"/>
          </a:xfrm>
        </p:spPr>
        <p:txBody>
          <a:bodyPr/>
          <a:lstStyle/>
          <a:p>
            <a:pPr marL="514350" indent="-514350" algn="ctr" eaLnBrk="1" hangingPunct="1">
              <a:buNone/>
            </a:pPr>
            <a:r>
              <a:rPr lang="en-US" dirty="0" err="1"/>
              <a:t>Pourquoi</a:t>
            </a:r>
            <a:r>
              <a:rPr lang="en-US" dirty="0"/>
              <a:t> de </a:t>
            </a:r>
            <a:r>
              <a:rPr lang="en-US" dirty="0" err="1"/>
              <a:t>nombreuses</a:t>
            </a:r>
            <a:r>
              <a:rPr lang="en-US" dirty="0"/>
              <a:t> </a:t>
            </a:r>
            <a:r>
              <a:rPr lang="en-US" dirty="0" err="1"/>
              <a:t>églises</a:t>
            </a:r>
            <a:r>
              <a:rPr lang="en-US" dirty="0"/>
              <a:t> </a:t>
            </a:r>
            <a:br>
              <a:rPr lang="en-US" dirty="0"/>
            </a:br>
            <a:r>
              <a:rPr lang="en-US" dirty="0" err="1"/>
              <a:t>restent-elles</a:t>
            </a:r>
            <a:r>
              <a:rPr lang="en-US" dirty="0"/>
              <a:t> </a:t>
            </a:r>
            <a:r>
              <a:rPr lang="en-US" dirty="0" err="1"/>
              <a:t>dans</a:t>
            </a:r>
            <a:r>
              <a:rPr lang="en-US" dirty="0"/>
              <a:t> </a:t>
            </a:r>
            <a:r>
              <a:rPr lang="en-US" dirty="0" err="1"/>
              <a:t>l’erreur</a:t>
            </a:r>
            <a:r>
              <a:rPr lang="en-US" dirty="0"/>
              <a:t> ?</a:t>
            </a:r>
          </a:p>
          <a:p>
            <a:pPr marL="514350" indent="-514350" eaLnBrk="1" hangingPunct="1">
              <a:buFont typeface="Arial" charset="0"/>
              <a:buNone/>
            </a:pPr>
            <a:endParaRPr lang="en-US" sz="1000" dirty="0"/>
          </a:p>
          <a:p>
            <a:pPr marL="0" indent="0" eaLnBrk="1" hangingPunct="1">
              <a:spcBef>
                <a:spcPts val="0"/>
              </a:spcBef>
              <a:buFont typeface="Arial" charset="0"/>
              <a:buNone/>
            </a:pPr>
            <a:r>
              <a:rPr lang="en-US" sz="2800" dirty="0"/>
              <a:t>Nous </a:t>
            </a:r>
            <a:r>
              <a:rPr lang="en-US" sz="2800" dirty="0" err="1"/>
              <a:t>préférons</a:t>
            </a:r>
            <a:r>
              <a:rPr lang="en-US" sz="2800" dirty="0"/>
              <a:t> que </a:t>
            </a:r>
            <a:r>
              <a:rPr lang="en-US" sz="2800" dirty="0" err="1"/>
              <a:t>nos</a:t>
            </a:r>
            <a:r>
              <a:rPr lang="en-US" sz="2800" dirty="0"/>
              <a:t> </a:t>
            </a:r>
            <a:r>
              <a:rPr lang="en-US" sz="2800" dirty="0" err="1"/>
              <a:t>membres</a:t>
            </a:r>
            <a:r>
              <a:rPr lang="en-US" sz="2800" dirty="0"/>
              <a:t> portent les </a:t>
            </a:r>
            <a:r>
              <a:rPr lang="en-US" sz="2800" dirty="0" err="1"/>
              <a:t>bons</a:t>
            </a:r>
            <a:r>
              <a:rPr lang="en-US" sz="2800" dirty="0"/>
              <a:t> </a:t>
            </a:r>
            <a:r>
              <a:rPr lang="en-US" sz="2800" dirty="0" err="1"/>
              <a:t>vêtements</a:t>
            </a:r>
            <a:r>
              <a:rPr lang="en-US" sz="2800" dirty="0"/>
              <a:t>, </a:t>
            </a:r>
            <a:r>
              <a:rPr lang="en-US" sz="2800" dirty="0" err="1"/>
              <a:t>conduisent</a:t>
            </a:r>
            <a:r>
              <a:rPr lang="en-US" sz="2800" dirty="0"/>
              <a:t> les </a:t>
            </a:r>
            <a:r>
              <a:rPr lang="en-US" sz="2800" dirty="0" err="1"/>
              <a:t>bonnes</a:t>
            </a:r>
            <a:r>
              <a:rPr lang="en-US" sz="2800" dirty="0"/>
              <a:t> </a:t>
            </a:r>
            <a:r>
              <a:rPr lang="en-US" sz="2800" dirty="0" err="1"/>
              <a:t>voitures</a:t>
            </a:r>
            <a:r>
              <a:rPr lang="en-US" sz="2800" dirty="0"/>
              <a:t>, </a:t>
            </a:r>
            <a:r>
              <a:rPr lang="en-US" sz="2800" dirty="0" err="1"/>
              <a:t>connaissent</a:t>
            </a:r>
            <a:r>
              <a:rPr lang="en-US" sz="2800" dirty="0"/>
              <a:t> le bon jargon. </a:t>
            </a:r>
            <a:r>
              <a:rPr lang="en-US" sz="2800" dirty="0" err="1"/>
              <a:t>Mais</a:t>
            </a:r>
            <a:r>
              <a:rPr lang="en-US" sz="2800" dirty="0"/>
              <a:t> </a:t>
            </a:r>
            <a:r>
              <a:rPr lang="en-US" sz="2800" dirty="0" err="1"/>
              <a:t>il</a:t>
            </a:r>
            <a:r>
              <a:rPr lang="en-US" sz="2800" dirty="0"/>
              <a:t> </a:t>
            </a:r>
            <a:r>
              <a:rPr lang="en-US" sz="2800" dirty="0" err="1"/>
              <a:t>s’agit</a:t>
            </a:r>
            <a:r>
              <a:rPr lang="en-US" sz="2800" dirty="0"/>
              <a:t> </a:t>
            </a:r>
            <a:br>
              <a:rPr lang="en-US" sz="2800" dirty="0"/>
            </a:br>
            <a:r>
              <a:rPr lang="en-US" sz="2800" dirty="0" err="1"/>
              <a:t>d’une</a:t>
            </a:r>
            <a:r>
              <a:rPr lang="en-US" sz="2800" dirty="0"/>
              <a:t> illusion et </a:t>
            </a:r>
            <a:r>
              <a:rPr lang="en-US" sz="2800" dirty="0" err="1"/>
              <a:t>d’une</a:t>
            </a:r>
            <a:r>
              <a:rPr lang="en-US" sz="2800" dirty="0"/>
              <a:t> </a:t>
            </a:r>
            <a:r>
              <a:rPr lang="en-US" sz="2800" dirty="0" err="1"/>
              <a:t>méprise</a:t>
            </a:r>
            <a:r>
              <a:rPr lang="en-US" sz="2800" dirty="0"/>
              <a:t>. </a:t>
            </a:r>
            <a:br>
              <a:rPr lang="en-US" sz="2800" dirty="0"/>
            </a:br>
            <a:r>
              <a:rPr lang="en-US" sz="2800" dirty="0"/>
              <a:t>Ce que </a:t>
            </a:r>
            <a:r>
              <a:rPr lang="en-US" sz="2800" dirty="0" err="1"/>
              <a:t>Dieu</a:t>
            </a:r>
            <a:r>
              <a:rPr lang="en-US" sz="2800" dirty="0"/>
              <a:t> </a:t>
            </a:r>
            <a:r>
              <a:rPr lang="en-US" sz="2800" dirty="0" err="1"/>
              <a:t>désire</a:t>
            </a:r>
            <a:r>
              <a:rPr lang="en-US" sz="2800" dirty="0"/>
              <a:t> </a:t>
            </a:r>
            <a:r>
              <a:rPr lang="en-US" sz="2800" dirty="0" err="1"/>
              <a:t>réellement</a:t>
            </a:r>
            <a:r>
              <a:rPr lang="en-US" sz="2800" dirty="0"/>
              <a:t>, </a:t>
            </a:r>
            <a:r>
              <a:rPr lang="en-US" sz="2800" dirty="0" err="1"/>
              <a:t>c’est</a:t>
            </a:r>
            <a:r>
              <a:rPr lang="en-US" sz="2800" dirty="0"/>
              <a:t>…</a:t>
            </a:r>
          </a:p>
          <a:p>
            <a:pPr marL="0" indent="0" eaLnBrk="1" hangingPunct="1">
              <a:spcBef>
                <a:spcPts val="0"/>
              </a:spcBef>
              <a:buFont typeface="Arial" charset="0"/>
              <a:buNone/>
            </a:pPr>
            <a:r>
              <a:rPr lang="en-US" sz="2800" dirty="0"/>
              <a:t> </a:t>
            </a:r>
            <a:r>
              <a:rPr lang="en-US" sz="1000" dirty="0"/>
              <a:t>                                                                            </a:t>
            </a:r>
            <a:r>
              <a:rPr lang="en-US" sz="4000" b="1" dirty="0" err="1">
                <a:ln>
                  <a:solidFill>
                    <a:schemeClr val="tx1"/>
                  </a:solidFill>
                </a:ln>
                <a:solidFill>
                  <a:schemeClr val="accent6"/>
                </a:solidFill>
              </a:rPr>
              <a:t>notre</a:t>
            </a:r>
            <a:r>
              <a:rPr lang="en-US" sz="4000" b="1" dirty="0">
                <a:ln>
                  <a:solidFill>
                    <a:schemeClr val="tx1"/>
                  </a:solidFill>
                </a:ln>
                <a:solidFill>
                  <a:schemeClr val="accent6"/>
                </a:solidFill>
              </a:rPr>
              <a:t> </a:t>
            </a:r>
            <a:r>
              <a:rPr lang="en-US" sz="4000" b="1" dirty="0" err="1">
                <a:ln>
                  <a:solidFill>
                    <a:schemeClr val="tx1"/>
                  </a:solidFill>
                </a:ln>
                <a:solidFill>
                  <a:schemeClr val="accent6"/>
                </a:solidFill>
              </a:rPr>
              <a:t>abattement</a:t>
            </a:r>
            <a:r>
              <a:rPr lang="en-US" sz="4000" b="1" dirty="0">
                <a:ln>
                  <a:solidFill>
                    <a:schemeClr val="tx1"/>
                  </a:solidFill>
                </a:ln>
                <a:solidFill>
                  <a:schemeClr val="accent6"/>
                </a:solidFill>
              </a:rPr>
              <a:t>.</a:t>
            </a:r>
          </a:p>
        </p:txBody>
      </p:sp>
    </p:spTree>
    <p:extLst>
      <p:ext uri="{BB962C8B-B14F-4D97-AF65-F5344CB8AC3E}">
        <p14:creationId xmlns:p14="http://schemas.microsoft.com/office/powerpoint/2010/main" val="30715196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9219" name="Content Placeholder 2"/>
          <p:cNvSpPr>
            <a:spLocks noGrp="1"/>
          </p:cNvSpPr>
          <p:nvPr>
            <p:ph idx="1"/>
          </p:nvPr>
        </p:nvSpPr>
        <p:spPr>
          <a:xfrm>
            <a:off x="381000" y="1524000"/>
            <a:ext cx="8305800" cy="4525963"/>
          </a:xfrm>
        </p:spPr>
        <p:txBody>
          <a:bodyPr/>
          <a:lstStyle/>
          <a:p>
            <a:pPr marL="514350" indent="-514350" eaLnBrk="1" hangingPunct="1">
              <a:buFont typeface="Arial" charset="0"/>
              <a:buNone/>
            </a:pPr>
            <a:endParaRPr lang="en-US" sz="2800" dirty="0"/>
          </a:p>
          <a:p>
            <a:pPr marL="514350" indent="-514350" eaLnBrk="1" hangingPunct="1">
              <a:buFont typeface="Arial" charset="0"/>
              <a:buNone/>
            </a:pPr>
            <a:r>
              <a:rPr lang="en-US" sz="3600" dirty="0" err="1"/>
              <a:t>L’Église</a:t>
            </a:r>
            <a:r>
              <a:rPr lang="en-US" sz="3600" dirty="0"/>
              <a:t> </a:t>
            </a:r>
            <a:r>
              <a:rPr lang="en-US" sz="3600" dirty="0" err="1"/>
              <a:t>en</a:t>
            </a:r>
            <a:r>
              <a:rPr lang="en-US" sz="3600" dirty="0"/>
              <a:t> </a:t>
            </a:r>
            <a:r>
              <a:rPr lang="en-US" sz="3600" dirty="0" err="1"/>
              <a:t>tant</a:t>
            </a:r>
            <a:r>
              <a:rPr lang="en-US" sz="3600" dirty="0"/>
              <a:t> que corps </a:t>
            </a:r>
            <a:r>
              <a:rPr lang="en-US" sz="3600" i="1" dirty="0" err="1">
                <a:effectLst>
                  <a:outerShdw blurRad="50800" dist="50800" dir="5400000" algn="ctr" rotWithShape="0">
                    <a:schemeClr val="accent6"/>
                  </a:outerShdw>
                </a:effectLst>
              </a:rPr>
              <a:t>abattu</a:t>
            </a:r>
            <a:endParaRPr lang="en-US" sz="3600" dirty="0"/>
          </a:p>
          <a:p>
            <a:pPr marL="514350" indent="-514350" eaLnBrk="1" hangingPunct="1">
              <a:buFont typeface="Arial" charset="0"/>
              <a:buNone/>
            </a:pPr>
            <a:endParaRPr lang="en-US" sz="2000" dirty="0"/>
          </a:p>
          <a:p>
            <a:pPr marL="463550" indent="-463550" algn="ctr" eaLnBrk="1" hangingPunct="1">
              <a:buClr>
                <a:schemeClr val="accent6"/>
              </a:buClr>
            </a:pPr>
            <a:r>
              <a:rPr lang="en-US" dirty="0"/>
              <a:t>Christ </a:t>
            </a:r>
            <a:r>
              <a:rPr lang="en-US" dirty="0" err="1"/>
              <a:t>est</a:t>
            </a:r>
            <a:r>
              <a:rPr lang="en-US" dirty="0"/>
              <a:t> </a:t>
            </a:r>
            <a:r>
              <a:rPr lang="en-US" dirty="0" err="1"/>
              <a:t>l’exemple</a:t>
            </a:r>
            <a:r>
              <a:rPr lang="en-US" dirty="0"/>
              <a:t> </a:t>
            </a:r>
            <a:r>
              <a:rPr lang="en-US" dirty="0" err="1"/>
              <a:t>ultime</a:t>
            </a:r>
            <a:r>
              <a:rPr lang="en-US" dirty="0"/>
              <a:t> </a:t>
            </a:r>
            <a:r>
              <a:rPr lang="en-US" dirty="0" err="1"/>
              <a:t>d’identification</a:t>
            </a:r>
            <a:r>
              <a:rPr lang="en-US" dirty="0"/>
              <a:t>.</a:t>
            </a:r>
          </a:p>
          <a:p>
            <a:pPr marL="514350" indent="-514350" algn="ctr" eaLnBrk="1" hangingPunct="1">
              <a:buFont typeface="Arial" charset="0"/>
              <a:buNone/>
            </a:pPr>
            <a:endParaRPr lang="en-US" sz="2800" dirty="0"/>
          </a:p>
          <a:p>
            <a:pPr marL="514350" indent="-514350" algn="ctr" eaLnBrk="1" hangingPunct="1">
              <a:buFont typeface="Arial" charset="0"/>
              <a:buNone/>
            </a:pPr>
            <a:r>
              <a:rPr lang="en-US" sz="2800" dirty="0" err="1"/>
              <a:t>C’est</a:t>
            </a:r>
            <a:r>
              <a:rPr lang="en-US" sz="2800" dirty="0"/>
              <a:t> par le </a:t>
            </a:r>
            <a:r>
              <a:rPr lang="en-US" sz="2800" dirty="0" err="1"/>
              <a:t>ministère</a:t>
            </a:r>
            <a:r>
              <a:rPr lang="en-US" sz="2800" dirty="0"/>
              <a:t> </a:t>
            </a:r>
            <a:r>
              <a:rPr lang="en-US" sz="2800" dirty="0" err="1"/>
              <a:t>relatonnel</a:t>
            </a:r>
            <a:r>
              <a:rPr lang="en-US" sz="2800" dirty="0"/>
              <a:t> </a:t>
            </a:r>
            <a:r>
              <a:rPr lang="en-US" sz="2800" dirty="0" err="1"/>
              <a:t>envers</a:t>
            </a:r>
            <a:r>
              <a:rPr lang="en-US" sz="2800" dirty="0"/>
              <a:t> et avec les </a:t>
            </a:r>
            <a:r>
              <a:rPr lang="en-US" sz="2800" dirty="0" err="1"/>
              <a:t>personnes</a:t>
            </a:r>
            <a:r>
              <a:rPr lang="en-US" sz="2800" dirty="0"/>
              <a:t> </a:t>
            </a:r>
            <a:r>
              <a:rPr lang="en-US" sz="2800" dirty="0" err="1"/>
              <a:t>abattues</a:t>
            </a:r>
            <a:r>
              <a:rPr lang="en-US" sz="2800" dirty="0"/>
              <a:t> que </a:t>
            </a:r>
            <a:r>
              <a:rPr lang="en-US" sz="2800" dirty="0" err="1"/>
              <a:t>Dieu</a:t>
            </a:r>
            <a:r>
              <a:rPr lang="en-US" sz="2800" dirty="0"/>
              <a:t> </a:t>
            </a:r>
            <a:r>
              <a:rPr lang="en-US" sz="2800" dirty="0" err="1"/>
              <a:t>brise</a:t>
            </a:r>
            <a:r>
              <a:rPr lang="en-US" sz="2800" dirty="0"/>
              <a:t>, </a:t>
            </a:r>
            <a:r>
              <a:rPr lang="en-US" sz="2800" dirty="0" err="1"/>
              <a:t>bénit</a:t>
            </a:r>
            <a:r>
              <a:rPr lang="en-US" sz="2800" dirty="0"/>
              <a:t> et </a:t>
            </a:r>
            <a:r>
              <a:rPr lang="en-US" sz="2800" dirty="0" err="1"/>
              <a:t>redonne</a:t>
            </a:r>
            <a:r>
              <a:rPr lang="en-US" sz="2800" dirty="0"/>
              <a:t> des vies </a:t>
            </a:r>
            <a:r>
              <a:rPr lang="en-US" sz="2800" dirty="0" err="1"/>
              <a:t>transformées</a:t>
            </a:r>
            <a:r>
              <a:rPr lang="en-US" sz="2800" dirty="0"/>
              <a:t> et </a:t>
            </a:r>
            <a:r>
              <a:rPr lang="en-US" sz="2800" dirty="0" err="1"/>
              <a:t>désintéressées</a:t>
            </a:r>
            <a:r>
              <a:rPr lang="en-US" sz="2800" dirty="0"/>
              <a:t>.</a:t>
            </a:r>
          </a:p>
        </p:txBody>
      </p:sp>
    </p:spTree>
    <p:extLst>
      <p:ext uri="{BB962C8B-B14F-4D97-AF65-F5344CB8AC3E}">
        <p14:creationId xmlns:p14="http://schemas.microsoft.com/office/powerpoint/2010/main" val="15924109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0243" name="Content Placeholder 2"/>
          <p:cNvSpPr>
            <a:spLocks noGrp="1"/>
          </p:cNvSpPr>
          <p:nvPr>
            <p:ph idx="1"/>
          </p:nvPr>
        </p:nvSpPr>
        <p:spPr>
          <a:xfrm>
            <a:off x="457200" y="2057400"/>
            <a:ext cx="8229600" cy="2514600"/>
          </a:xfrm>
        </p:spPr>
        <p:txBody>
          <a:bodyPr/>
          <a:lstStyle/>
          <a:p>
            <a:pPr marL="514350" indent="-514350" eaLnBrk="1" hangingPunct="1">
              <a:buNone/>
            </a:pPr>
            <a:r>
              <a:rPr lang="en-US" sz="3600" dirty="0" err="1"/>
              <a:t>L’Église</a:t>
            </a:r>
            <a:r>
              <a:rPr lang="en-US" sz="3600" dirty="0"/>
              <a:t> </a:t>
            </a:r>
            <a:r>
              <a:rPr lang="en-US" sz="3600" dirty="0" err="1"/>
              <a:t>en</a:t>
            </a:r>
            <a:r>
              <a:rPr lang="en-US" sz="3600" dirty="0"/>
              <a:t> </a:t>
            </a:r>
            <a:r>
              <a:rPr lang="en-US" sz="3600" dirty="0" err="1"/>
              <a:t>tant</a:t>
            </a:r>
            <a:r>
              <a:rPr lang="en-US" sz="3600" dirty="0"/>
              <a:t> que corps </a:t>
            </a:r>
            <a:r>
              <a:rPr lang="en-US" sz="3600" i="1" dirty="0" err="1">
                <a:effectLst>
                  <a:outerShdw blurRad="50800" dist="50800" dir="5400000" algn="ctr" rotWithShape="0">
                    <a:schemeClr val="accent6"/>
                  </a:outerShdw>
                </a:effectLst>
              </a:rPr>
              <a:t>souffrant</a:t>
            </a:r>
            <a:endParaRPr lang="en-US" sz="3600" dirty="0"/>
          </a:p>
          <a:p>
            <a:pPr marL="514350" indent="-514350" eaLnBrk="1" hangingPunct="1">
              <a:buNone/>
            </a:pPr>
            <a:endParaRPr lang="en-US" sz="1000" dirty="0"/>
          </a:p>
          <a:p>
            <a:pPr marL="1377950" lvl="1" indent="-514350" eaLnBrk="1" hangingPunct="1">
              <a:buClr>
                <a:schemeClr val="accent6"/>
              </a:buClr>
              <a:buFont typeface="Calibri" pitchFamily="34" charset="0"/>
              <a:buAutoNum type="arabicPeriod"/>
            </a:pPr>
            <a:r>
              <a:rPr lang="en-US" sz="3200" dirty="0" err="1"/>
              <a:t>Jésuse</a:t>
            </a:r>
            <a:r>
              <a:rPr lang="en-US" sz="3200" dirty="0"/>
              <a:t>, le </a:t>
            </a:r>
            <a:r>
              <a:rPr lang="en-US" sz="3200" dirty="0" err="1"/>
              <a:t>serviteur</a:t>
            </a:r>
            <a:r>
              <a:rPr lang="en-US" sz="3200" dirty="0"/>
              <a:t> </a:t>
            </a:r>
            <a:r>
              <a:rPr lang="en-US" sz="3200" dirty="0" err="1"/>
              <a:t>souffrant</a:t>
            </a:r>
            <a:endParaRPr lang="en-US" sz="3200" dirty="0"/>
          </a:p>
          <a:p>
            <a:pPr marL="1377950" lvl="1" indent="-514350" eaLnBrk="1" hangingPunct="1">
              <a:buClr>
                <a:schemeClr val="accent6"/>
              </a:buClr>
              <a:buFont typeface="Calibri" pitchFamily="34" charset="0"/>
              <a:buAutoNum type="arabicPeriod"/>
            </a:pPr>
            <a:r>
              <a:rPr lang="en-US" sz="3200" dirty="0" err="1"/>
              <a:t>L’appel</a:t>
            </a:r>
            <a:r>
              <a:rPr lang="en-US" sz="3200" dirty="0"/>
              <a:t> de Paul à la </a:t>
            </a:r>
            <a:r>
              <a:rPr lang="en-US" sz="3200" dirty="0" err="1"/>
              <a:t>Souffrance</a:t>
            </a:r>
            <a:endParaRPr lang="en-US" sz="3200" dirty="0"/>
          </a:p>
          <a:p>
            <a:pPr marL="1377950" lvl="1" indent="-514350" eaLnBrk="1" hangingPunct="1">
              <a:buClr>
                <a:schemeClr val="accent6"/>
              </a:buClr>
              <a:buFont typeface="Calibri" pitchFamily="34" charset="0"/>
              <a:buAutoNum type="arabicPeriod"/>
            </a:pPr>
            <a:r>
              <a:rPr lang="en-US" sz="3200" dirty="0" err="1"/>
              <a:t>L’appel</a:t>
            </a:r>
            <a:r>
              <a:rPr lang="en-US" sz="3200" dirty="0"/>
              <a:t> de </a:t>
            </a:r>
            <a:r>
              <a:rPr lang="en-US" sz="3200" dirty="0" err="1"/>
              <a:t>l’Église</a:t>
            </a:r>
            <a:r>
              <a:rPr lang="en-US" sz="3200" dirty="0"/>
              <a:t> à la </a:t>
            </a:r>
            <a:r>
              <a:rPr lang="en-US" sz="3200" dirty="0" err="1"/>
              <a:t>Souffrance</a:t>
            </a:r>
            <a:endParaRPr lang="en-US" sz="3200" dirty="0"/>
          </a:p>
          <a:p>
            <a:pPr marL="914400" lvl="1" indent="-514350" eaLnBrk="1" hangingPunct="1">
              <a:buFont typeface="Calibri" pitchFamily="34" charset="0"/>
              <a:buAutoNum type="arabicPeriod"/>
            </a:pPr>
            <a:endParaRPr lang="en-US" sz="2400" dirty="0"/>
          </a:p>
          <a:p>
            <a:pPr marL="914400" lvl="1" indent="-514350" algn="ctr" eaLnBrk="1" hangingPunct="1">
              <a:buFont typeface="Arial" charset="0"/>
              <a:buNone/>
            </a:pPr>
            <a:endParaRPr lang="en-US" sz="2400" dirty="0"/>
          </a:p>
          <a:p>
            <a:pPr marL="514350" indent="-514350" eaLnBrk="1" hangingPunct="1">
              <a:buFont typeface="Arial" charset="0"/>
              <a:buNone/>
            </a:pPr>
            <a:endParaRPr lang="en-US" sz="2800" dirty="0"/>
          </a:p>
          <a:p>
            <a:pPr marL="514350" indent="-514350" eaLnBrk="1" hangingPunct="1">
              <a:buFont typeface="Arial" charset="0"/>
              <a:buNone/>
            </a:pPr>
            <a:endParaRPr lang="en-US" sz="2800" dirty="0"/>
          </a:p>
        </p:txBody>
      </p:sp>
      <p:sp>
        <p:nvSpPr>
          <p:cNvPr id="10244" name="TextBox 4"/>
          <p:cNvSpPr txBox="1">
            <a:spLocks noChangeArrowheads="1"/>
          </p:cNvSpPr>
          <p:nvPr/>
        </p:nvSpPr>
        <p:spPr bwMode="auto">
          <a:xfrm>
            <a:off x="304800" y="4495800"/>
            <a:ext cx="8382000" cy="1815882"/>
          </a:xfrm>
          <a:prstGeom prst="rect">
            <a:avLst/>
          </a:prstGeom>
          <a:noFill/>
          <a:ln w="9525">
            <a:noFill/>
            <a:miter lim="800000"/>
            <a:headEnd/>
            <a:tailEnd/>
          </a:ln>
        </p:spPr>
        <p:txBody>
          <a:bodyPr wrap="square">
            <a:spAutoFit/>
          </a:bodyPr>
          <a:lstStyle/>
          <a:p>
            <a:pPr algn="ctr"/>
            <a:endParaRPr lang="en-US" sz="2800" dirty="0">
              <a:latin typeface="Calibri" pitchFamily="34" charset="0"/>
            </a:endParaRPr>
          </a:p>
          <a:p>
            <a:pPr algn="ctr"/>
            <a:r>
              <a:rPr lang="en-US" sz="2800" dirty="0">
                <a:latin typeface="Calibri" pitchFamily="34" charset="0"/>
              </a:rPr>
              <a:t>Ce que </a:t>
            </a:r>
            <a:r>
              <a:rPr lang="en-US" sz="2800" dirty="0" err="1">
                <a:latin typeface="Calibri" pitchFamily="34" charset="0"/>
              </a:rPr>
              <a:t>Dieu</a:t>
            </a:r>
            <a:r>
              <a:rPr lang="en-US" sz="2800" dirty="0">
                <a:latin typeface="Calibri" pitchFamily="34" charset="0"/>
              </a:rPr>
              <a:t> </a:t>
            </a:r>
            <a:r>
              <a:rPr lang="en-US" sz="2800" dirty="0" err="1">
                <a:latin typeface="Calibri" pitchFamily="34" charset="0"/>
              </a:rPr>
              <a:t>veut</a:t>
            </a:r>
            <a:r>
              <a:rPr lang="en-US" sz="2800" dirty="0">
                <a:latin typeface="Calibri" pitchFamily="34" charset="0"/>
              </a:rPr>
              <a:t> pour son </a:t>
            </a:r>
            <a:r>
              <a:rPr lang="en-US" sz="2800" dirty="0" err="1">
                <a:latin typeface="Calibri" pitchFamily="34" charset="0"/>
              </a:rPr>
              <a:t>Église</a:t>
            </a:r>
            <a:r>
              <a:rPr lang="en-US" sz="2800" dirty="0">
                <a:latin typeface="Calibri" pitchFamily="34" charset="0"/>
              </a:rPr>
              <a:t>, </a:t>
            </a:r>
            <a:r>
              <a:rPr lang="en-US" sz="2800" dirty="0" err="1">
                <a:latin typeface="Calibri" pitchFamily="34" charset="0"/>
              </a:rPr>
              <a:t>est</a:t>
            </a:r>
            <a:r>
              <a:rPr lang="en-US" sz="2800" dirty="0">
                <a:latin typeface="Calibri" pitchFamily="34" charset="0"/>
              </a:rPr>
              <a:t> que nous adoptions </a:t>
            </a:r>
            <a:r>
              <a:rPr lang="en-US" sz="2800" dirty="0" err="1">
                <a:latin typeface="Calibri" pitchFamily="34" charset="0"/>
              </a:rPr>
              <a:t>notre</a:t>
            </a:r>
            <a:r>
              <a:rPr lang="en-US" sz="2800" dirty="0">
                <a:latin typeface="Calibri" pitchFamily="34" charset="0"/>
              </a:rPr>
              <a:t> </a:t>
            </a:r>
            <a:r>
              <a:rPr lang="en-US" sz="2800" dirty="0" err="1">
                <a:latin typeface="Calibri" pitchFamily="34" charset="0"/>
              </a:rPr>
              <a:t>propre</a:t>
            </a:r>
            <a:r>
              <a:rPr lang="en-US" sz="2800" dirty="0">
                <a:latin typeface="Calibri" pitchFamily="34" charset="0"/>
              </a:rPr>
              <a:t> </a:t>
            </a:r>
            <a:r>
              <a:rPr lang="en-US" sz="2800" dirty="0" err="1">
                <a:latin typeface="Calibri" pitchFamily="34" charset="0"/>
              </a:rPr>
              <a:t>souffrance</a:t>
            </a:r>
            <a:r>
              <a:rPr lang="en-US" sz="2800" dirty="0">
                <a:latin typeface="Calibri" pitchFamily="34" charset="0"/>
              </a:rPr>
              <a:t> tout </a:t>
            </a:r>
            <a:r>
              <a:rPr lang="en-US" sz="2800" dirty="0" err="1">
                <a:latin typeface="Calibri" pitchFamily="34" charset="0"/>
              </a:rPr>
              <a:t>en</a:t>
            </a:r>
            <a:r>
              <a:rPr lang="en-US" sz="2800" dirty="0">
                <a:latin typeface="Calibri" pitchFamily="34" charset="0"/>
              </a:rPr>
              <a:t> </a:t>
            </a:r>
            <a:r>
              <a:rPr lang="en-US" sz="2800" dirty="0" err="1">
                <a:latin typeface="Calibri" pitchFamily="34" charset="0"/>
              </a:rPr>
              <a:t>adoptant</a:t>
            </a:r>
            <a:r>
              <a:rPr lang="en-US" sz="2800" dirty="0">
                <a:latin typeface="Calibri" pitchFamily="34" charset="0"/>
              </a:rPr>
              <a:t> </a:t>
            </a:r>
            <a:r>
              <a:rPr lang="en-US" sz="2800" dirty="0" err="1">
                <a:latin typeface="Calibri" pitchFamily="34" charset="0"/>
              </a:rPr>
              <a:t>tous</a:t>
            </a:r>
            <a:r>
              <a:rPr lang="en-US" sz="2800" dirty="0">
                <a:latin typeface="Calibri" pitchFamily="34" charset="0"/>
              </a:rPr>
              <a:t> </a:t>
            </a:r>
            <a:r>
              <a:rPr lang="en-US" sz="2800" dirty="0" err="1">
                <a:latin typeface="Calibri" pitchFamily="34" charset="0"/>
              </a:rPr>
              <a:t>ceux</a:t>
            </a:r>
            <a:r>
              <a:rPr lang="en-US" sz="2800" dirty="0">
                <a:latin typeface="Calibri" pitchFamily="34" charset="0"/>
              </a:rPr>
              <a:t> qui </a:t>
            </a:r>
            <a:r>
              <a:rPr lang="en-US" sz="2800" dirty="0" err="1">
                <a:latin typeface="Calibri" pitchFamily="34" charset="0"/>
              </a:rPr>
              <a:t>souffrent</a:t>
            </a:r>
            <a:r>
              <a:rPr lang="en-US" sz="2800" dirty="0">
                <a:latin typeface="Calibri" pitchFamily="34" charset="0"/>
              </a:rPr>
              <a:t>.</a:t>
            </a:r>
          </a:p>
        </p:txBody>
      </p:sp>
    </p:spTree>
    <p:extLst>
      <p:ext uri="{BB962C8B-B14F-4D97-AF65-F5344CB8AC3E}">
        <p14:creationId xmlns:p14="http://schemas.microsoft.com/office/powerpoint/2010/main" val="5852458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BeyondSufferingPPSideImage.jpg"/>
          <p:cNvPicPr>
            <a:picLocks noChangeAspect="1"/>
          </p:cNvPicPr>
          <p:nvPr/>
        </p:nvPicPr>
        <p:blipFill>
          <a:blip r:embed="rId2" cstate="print"/>
          <a:srcRect/>
          <a:stretch>
            <a:fillRect/>
          </a:stretch>
        </p:blipFill>
        <p:spPr bwMode="auto">
          <a:xfrm>
            <a:off x="-6350" y="0"/>
            <a:ext cx="3035300" cy="6858000"/>
          </a:xfrm>
          <a:prstGeom prst="rect">
            <a:avLst/>
          </a:prstGeom>
          <a:noFill/>
          <a:ln w="9525">
            <a:noFill/>
            <a:miter lim="800000"/>
            <a:headEnd/>
            <a:tailEnd/>
          </a:ln>
        </p:spPr>
      </p:pic>
      <p:sp>
        <p:nvSpPr>
          <p:cNvPr id="5" name="TextBox 3"/>
          <p:cNvSpPr txBox="1">
            <a:spLocks noChangeArrowheads="1"/>
          </p:cNvSpPr>
          <p:nvPr/>
        </p:nvSpPr>
        <p:spPr bwMode="auto">
          <a:xfrm>
            <a:off x="685800" y="1823115"/>
            <a:ext cx="8001000" cy="3247043"/>
          </a:xfrm>
          <a:prstGeom prst="rect">
            <a:avLst/>
          </a:prstGeom>
          <a:noFill/>
          <a:ln w="9525">
            <a:noFill/>
            <a:miter lim="800000"/>
            <a:headEnd/>
            <a:tailEnd/>
          </a:ln>
        </p:spPr>
        <p:txBody>
          <a:bodyPr wrap="square">
            <a:spAutoFit/>
          </a:bodyPr>
          <a:lstStyle/>
          <a:p>
            <a:r>
              <a:rPr lang="en-US" sz="3200" dirty="0">
                <a:latin typeface="+mj-lt"/>
              </a:rPr>
              <a:t>  </a:t>
            </a:r>
          </a:p>
          <a:p>
            <a:pPr marL="1028700" lvl="1" indent="-571500">
              <a:spcBef>
                <a:spcPts val="1800"/>
              </a:spcBef>
              <a:buClr>
                <a:schemeClr val="accent6"/>
              </a:buClr>
              <a:buSzPct val="120000"/>
              <a:buFont typeface="+mj-lt"/>
              <a:buAutoNum type="romanUcPeriod"/>
            </a:pPr>
            <a:r>
              <a:rPr lang="en-US" sz="3200" dirty="0">
                <a:latin typeface="+mj-lt"/>
              </a:rPr>
              <a:t>Luc sur le </a:t>
            </a:r>
            <a:r>
              <a:rPr lang="en-US" sz="3200" dirty="0" err="1">
                <a:latin typeface="+mj-lt"/>
              </a:rPr>
              <a:t>Royaume</a:t>
            </a:r>
            <a:r>
              <a:rPr lang="en-US" sz="3200" dirty="0">
                <a:latin typeface="+mj-lt"/>
              </a:rPr>
              <a:t> de </a:t>
            </a:r>
            <a:r>
              <a:rPr lang="en-US" sz="3200" dirty="0" err="1">
                <a:latin typeface="+mj-lt"/>
              </a:rPr>
              <a:t>Dieu</a:t>
            </a:r>
            <a:endParaRPr lang="en-US" sz="3200" dirty="0">
              <a:latin typeface="+mj-lt"/>
            </a:endParaRPr>
          </a:p>
          <a:p>
            <a:pPr marL="1028700" lvl="1" indent="-571500">
              <a:spcBef>
                <a:spcPts val="1800"/>
              </a:spcBef>
              <a:buClr>
                <a:schemeClr val="accent6"/>
              </a:buClr>
              <a:buSzPct val="120000"/>
              <a:buFont typeface="+mj-lt"/>
              <a:buAutoNum type="romanUcPeriod"/>
            </a:pPr>
            <a:r>
              <a:rPr lang="en-US" sz="3200" dirty="0">
                <a:latin typeface="+mj-lt"/>
              </a:rPr>
              <a:t>Le </a:t>
            </a:r>
            <a:r>
              <a:rPr lang="en-US" sz="3200" dirty="0" err="1">
                <a:latin typeface="+mj-lt"/>
              </a:rPr>
              <a:t>mandat</a:t>
            </a:r>
            <a:r>
              <a:rPr lang="en-US" sz="3200" dirty="0">
                <a:latin typeface="+mj-lt"/>
              </a:rPr>
              <a:t> de Luc 14 : </a:t>
            </a:r>
            <a:r>
              <a:rPr lang="en-US" sz="3200" dirty="0" err="1">
                <a:latin typeface="+mj-lt"/>
              </a:rPr>
              <a:t>examen</a:t>
            </a:r>
            <a:r>
              <a:rPr lang="en-US" sz="3200" dirty="0">
                <a:latin typeface="+mj-lt"/>
              </a:rPr>
              <a:t> </a:t>
            </a:r>
            <a:r>
              <a:rPr lang="en-US" sz="3200" dirty="0" err="1">
                <a:latin typeface="+mj-lt"/>
              </a:rPr>
              <a:t>approfondi</a:t>
            </a:r>
            <a:endParaRPr lang="en-US" sz="3200" dirty="0">
              <a:latin typeface="+mj-lt"/>
            </a:endParaRPr>
          </a:p>
          <a:p>
            <a:pPr marL="1028700" lvl="1" indent="-571500">
              <a:spcBef>
                <a:spcPts val="1800"/>
              </a:spcBef>
              <a:buClr>
                <a:schemeClr val="accent6"/>
              </a:buClr>
              <a:buSzPct val="120000"/>
              <a:buFont typeface="+mj-lt"/>
              <a:buAutoNum type="romanUcPeriod"/>
            </a:pPr>
            <a:r>
              <a:rPr lang="en-US" sz="3200" dirty="0" err="1">
                <a:latin typeface="+mj-lt"/>
              </a:rPr>
              <a:t>Organiser</a:t>
            </a:r>
            <a:r>
              <a:rPr lang="en-US" sz="3200" dirty="0">
                <a:latin typeface="+mj-lt"/>
              </a:rPr>
              <a:t> un </a:t>
            </a:r>
            <a:r>
              <a:rPr lang="en-US" sz="3200" dirty="0" err="1">
                <a:latin typeface="+mj-lt"/>
              </a:rPr>
              <a:t>festin</a:t>
            </a:r>
            <a:r>
              <a:rPr lang="en-US" sz="3200" dirty="0">
                <a:latin typeface="+mj-lt"/>
              </a:rPr>
              <a:t> </a:t>
            </a:r>
            <a:r>
              <a:rPr lang="en-US" sz="3200" dirty="0" err="1">
                <a:latin typeface="+mj-lt"/>
              </a:rPr>
              <a:t>selon</a:t>
            </a:r>
            <a:r>
              <a:rPr lang="en-US" sz="3200" dirty="0">
                <a:latin typeface="+mj-lt"/>
              </a:rPr>
              <a:t> Luc 14</a:t>
            </a:r>
            <a:endParaRPr lang="en-US" sz="3200" dirty="0">
              <a:latin typeface="Calibri"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0243" name="Content Placeholder 2"/>
          <p:cNvSpPr>
            <a:spLocks noGrp="1"/>
          </p:cNvSpPr>
          <p:nvPr>
            <p:ph idx="1"/>
          </p:nvPr>
        </p:nvSpPr>
        <p:spPr>
          <a:xfrm>
            <a:off x="457200" y="2057400"/>
            <a:ext cx="8229600" cy="3505200"/>
          </a:xfrm>
        </p:spPr>
        <p:txBody>
          <a:bodyPr/>
          <a:lstStyle/>
          <a:p>
            <a:pPr marL="514350" indent="-514350" eaLnBrk="1" hangingPunct="1">
              <a:buNone/>
            </a:pPr>
            <a:r>
              <a:rPr lang="en-US" sz="3600" dirty="0" err="1"/>
              <a:t>L’Église</a:t>
            </a:r>
            <a:r>
              <a:rPr lang="en-US" sz="3600" dirty="0"/>
              <a:t> </a:t>
            </a:r>
            <a:r>
              <a:rPr lang="en-US" sz="3600" dirty="0" err="1"/>
              <a:t>en</a:t>
            </a:r>
            <a:r>
              <a:rPr lang="en-US" sz="3600" dirty="0"/>
              <a:t> </a:t>
            </a:r>
            <a:r>
              <a:rPr lang="en-US" sz="3600" dirty="0" err="1"/>
              <a:t>tant</a:t>
            </a:r>
            <a:r>
              <a:rPr lang="en-US" sz="3600" dirty="0"/>
              <a:t> que corps </a:t>
            </a:r>
            <a:r>
              <a:rPr lang="en-US" sz="3600" i="1" dirty="0" err="1">
                <a:effectLst>
                  <a:outerShdw blurRad="50800" dist="50800" dir="5400000" algn="ctr" rotWithShape="0">
                    <a:schemeClr val="accent6"/>
                  </a:outerShdw>
                </a:effectLst>
              </a:rPr>
              <a:t>mûr</a:t>
            </a:r>
            <a:endParaRPr lang="en-US" sz="1000" dirty="0"/>
          </a:p>
          <a:p>
            <a:pPr marL="1377950" lvl="1" indent="-514350" eaLnBrk="1" hangingPunct="1">
              <a:buClr>
                <a:schemeClr val="accent6"/>
              </a:buClr>
              <a:buFont typeface="Calibri" pitchFamily="34" charset="0"/>
              <a:buAutoNum type="arabicPeriod"/>
            </a:pPr>
            <a:r>
              <a:rPr lang="en-US" sz="3200" dirty="0"/>
              <a:t>Le </a:t>
            </a:r>
            <a:r>
              <a:rPr lang="en-US" sz="3200" dirty="0" err="1"/>
              <a:t>privilège</a:t>
            </a:r>
            <a:r>
              <a:rPr lang="en-US" sz="3200" dirty="0"/>
              <a:t> du </a:t>
            </a:r>
            <a:r>
              <a:rPr lang="en-US" sz="3200" dirty="0" err="1"/>
              <a:t>ministère</a:t>
            </a:r>
            <a:r>
              <a:rPr lang="en-US" sz="3200" dirty="0"/>
              <a:t> </a:t>
            </a:r>
            <a:r>
              <a:rPr lang="en-US" sz="3200" dirty="0" err="1"/>
              <a:t>envers</a:t>
            </a:r>
            <a:r>
              <a:rPr lang="en-US" sz="3200" dirty="0"/>
              <a:t> les </a:t>
            </a:r>
            <a:r>
              <a:rPr lang="en-US" sz="3200" dirty="0" err="1"/>
              <a:t>personnes</a:t>
            </a:r>
            <a:r>
              <a:rPr lang="en-US" sz="3200" dirty="0"/>
              <a:t> </a:t>
            </a:r>
            <a:r>
              <a:rPr lang="en-US" sz="3200" dirty="0" err="1"/>
              <a:t>abattues</a:t>
            </a:r>
            <a:r>
              <a:rPr lang="en-US" sz="3200" dirty="0"/>
              <a:t>.</a:t>
            </a:r>
          </a:p>
          <a:p>
            <a:pPr marL="1377950" lvl="1" indent="-514350" eaLnBrk="1" hangingPunct="1">
              <a:buClr>
                <a:schemeClr val="accent6"/>
              </a:buClr>
              <a:buFont typeface="Calibri" pitchFamily="34" charset="0"/>
              <a:buAutoNum type="arabicPeriod"/>
            </a:pPr>
            <a:r>
              <a:rPr lang="en-US" sz="3200" dirty="0"/>
              <a:t>Le </a:t>
            </a:r>
            <a:r>
              <a:rPr lang="en-US" sz="3200" dirty="0" err="1"/>
              <a:t>privilège</a:t>
            </a:r>
            <a:r>
              <a:rPr lang="en-US" sz="3200" dirty="0"/>
              <a:t> de </a:t>
            </a:r>
            <a:r>
              <a:rPr lang="en-US" sz="3200" dirty="0" err="1"/>
              <a:t>rejoindre</a:t>
            </a:r>
            <a:r>
              <a:rPr lang="en-US" sz="3200" dirty="0"/>
              <a:t> la </a:t>
            </a:r>
            <a:r>
              <a:rPr lang="en-US" sz="3200" dirty="0" err="1"/>
              <a:t>prêtrise</a:t>
            </a:r>
            <a:r>
              <a:rPr lang="en-US" sz="3200" dirty="0"/>
              <a:t>.</a:t>
            </a:r>
          </a:p>
          <a:p>
            <a:pPr marL="1377950" lvl="1" indent="-514350" eaLnBrk="1" hangingPunct="1">
              <a:buClr>
                <a:schemeClr val="accent6"/>
              </a:buClr>
              <a:buFont typeface="Calibri" pitchFamily="34" charset="0"/>
              <a:buAutoNum type="arabicPeriod"/>
            </a:pPr>
            <a:r>
              <a:rPr lang="en-US" sz="3200" dirty="0"/>
              <a:t>Le </a:t>
            </a:r>
            <a:r>
              <a:rPr lang="en-US" sz="3200" dirty="0" err="1"/>
              <a:t>privilège</a:t>
            </a:r>
            <a:r>
              <a:rPr lang="en-US" sz="3200" dirty="0"/>
              <a:t> de </a:t>
            </a:r>
            <a:r>
              <a:rPr lang="en-US" sz="3200" dirty="0" err="1"/>
              <a:t>comprendre</a:t>
            </a:r>
            <a:r>
              <a:rPr lang="en-US" sz="3200" dirty="0"/>
              <a:t> </a:t>
            </a:r>
            <a:r>
              <a:rPr lang="en-US" sz="3200" dirty="0" err="1"/>
              <a:t>notre</a:t>
            </a:r>
            <a:r>
              <a:rPr lang="en-US" sz="3200" dirty="0"/>
              <a:t> </a:t>
            </a:r>
            <a:r>
              <a:rPr lang="en-US" sz="3200" dirty="0" err="1"/>
              <a:t>appel</a:t>
            </a:r>
            <a:r>
              <a:rPr lang="en-US" sz="3200" dirty="0"/>
              <a:t> au service.</a:t>
            </a:r>
            <a:endParaRPr lang="en-US" sz="2400" dirty="0"/>
          </a:p>
          <a:p>
            <a:pPr marL="914400" lvl="1" indent="-514350" algn="ctr" eaLnBrk="1" hangingPunct="1">
              <a:buFont typeface="Arial" charset="0"/>
              <a:buNone/>
            </a:pPr>
            <a:endParaRPr lang="en-US" sz="2400" dirty="0"/>
          </a:p>
          <a:p>
            <a:pPr marL="514350" indent="-514350" eaLnBrk="1" hangingPunct="1">
              <a:buFont typeface="Arial" charset="0"/>
              <a:buNone/>
            </a:pPr>
            <a:endParaRPr lang="en-US" sz="2800" dirty="0"/>
          </a:p>
          <a:p>
            <a:pPr marL="514350" indent="-514350" eaLnBrk="1" hangingPunct="1">
              <a:buFont typeface="Arial" charset="0"/>
              <a:buNone/>
            </a:pPr>
            <a:endParaRPr lang="en-US" sz="2800" dirty="0"/>
          </a:p>
        </p:txBody>
      </p:sp>
    </p:spTree>
    <p:extLst>
      <p:ext uri="{BB962C8B-B14F-4D97-AF65-F5344CB8AC3E}">
        <p14:creationId xmlns:p14="http://schemas.microsoft.com/office/powerpoint/2010/main" val="5371559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2290" name="Title 1"/>
          <p:cNvSpPr>
            <a:spLocks noGrp="1"/>
          </p:cNvSpPr>
          <p:nvPr>
            <p:ph type="title"/>
          </p:nvPr>
        </p:nvSpPr>
        <p:spPr>
          <a:xfrm>
            <a:off x="0" y="1600200"/>
            <a:ext cx="9144000" cy="1143000"/>
          </a:xfrm>
        </p:spPr>
        <p:txBody>
          <a:bodyPr/>
          <a:lstStyle/>
          <a:p>
            <a:pPr eaLnBrk="1" hangingPunct="1"/>
            <a:r>
              <a:rPr lang="en-US" sz="4000" b="1" dirty="0"/>
              <a:t>Applications </a:t>
            </a:r>
            <a:r>
              <a:rPr lang="en-US" sz="4000" b="1" dirty="0" err="1"/>
              <a:t>pratiques</a:t>
            </a:r>
            <a:r>
              <a:rPr lang="en-US" sz="4000" b="1" dirty="0"/>
              <a:t> pour </a:t>
            </a:r>
            <a:r>
              <a:rPr lang="en-US" sz="4000" b="1" dirty="0" err="1"/>
              <a:t>l’Église</a:t>
            </a:r>
            <a:endParaRPr lang="en-US" sz="4000" b="1" dirty="0"/>
          </a:p>
        </p:txBody>
      </p:sp>
      <p:sp>
        <p:nvSpPr>
          <p:cNvPr id="12291" name="Content Placeholder 2"/>
          <p:cNvSpPr>
            <a:spLocks noGrp="1"/>
          </p:cNvSpPr>
          <p:nvPr>
            <p:ph idx="1"/>
          </p:nvPr>
        </p:nvSpPr>
        <p:spPr>
          <a:xfrm>
            <a:off x="457200" y="3048000"/>
            <a:ext cx="8229600" cy="2362200"/>
          </a:xfrm>
        </p:spPr>
        <p:txBody>
          <a:bodyPr/>
          <a:lstStyle/>
          <a:p>
            <a:pPr algn="ctr" eaLnBrk="1" hangingPunct="1">
              <a:buFont typeface="Arial" charset="0"/>
              <a:buNone/>
            </a:pPr>
            <a:r>
              <a:rPr lang="en-US" dirty="0" err="1"/>
              <a:t>L’église</a:t>
            </a:r>
            <a:r>
              <a:rPr lang="en-US" dirty="0"/>
              <a:t> à qui </a:t>
            </a:r>
            <a:r>
              <a:rPr lang="en-US" dirty="0" err="1"/>
              <a:t>s’offre</a:t>
            </a:r>
            <a:r>
              <a:rPr lang="en-US" dirty="0"/>
              <a:t> le </a:t>
            </a:r>
            <a:r>
              <a:rPr lang="en-US" dirty="0" err="1"/>
              <a:t>ministère</a:t>
            </a:r>
            <a:r>
              <a:rPr lang="en-US" dirty="0"/>
              <a:t> le plus riche </a:t>
            </a:r>
            <a:r>
              <a:rPr lang="en-US" dirty="0" err="1"/>
              <a:t>est</a:t>
            </a:r>
            <a:r>
              <a:rPr lang="en-US" dirty="0"/>
              <a:t> </a:t>
            </a:r>
            <a:r>
              <a:rPr lang="en-US" dirty="0" err="1"/>
              <a:t>celle</a:t>
            </a:r>
            <a:r>
              <a:rPr lang="en-US" dirty="0"/>
              <a:t> qui, par la </a:t>
            </a:r>
            <a:r>
              <a:rPr lang="en-US" dirty="0" err="1"/>
              <a:t>prière</a:t>
            </a:r>
            <a:r>
              <a:rPr lang="en-US" dirty="0"/>
              <a:t>, </a:t>
            </a:r>
            <a:r>
              <a:rPr lang="en-US" dirty="0" err="1"/>
              <a:t>demande</a:t>
            </a:r>
            <a:r>
              <a:rPr lang="en-US" dirty="0"/>
              <a:t> à </a:t>
            </a:r>
            <a:r>
              <a:rPr lang="en-US" dirty="0" err="1"/>
              <a:t>Dieu</a:t>
            </a:r>
            <a:r>
              <a:rPr lang="en-US" dirty="0"/>
              <a:t> </a:t>
            </a:r>
            <a:r>
              <a:rPr lang="en-US" dirty="0" err="1"/>
              <a:t>qu’il</a:t>
            </a:r>
            <a:r>
              <a:rPr lang="en-US" dirty="0"/>
              <a:t> nous </a:t>
            </a:r>
            <a:r>
              <a:rPr lang="en-US" dirty="0" err="1"/>
              <a:t>donne</a:t>
            </a:r>
            <a:r>
              <a:rPr lang="en-US" dirty="0"/>
              <a:t> un </a:t>
            </a:r>
            <a:r>
              <a:rPr lang="en-US" dirty="0" err="1"/>
              <a:t>cœur</a:t>
            </a:r>
            <a:r>
              <a:rPr lang="en-US" dirty="0"/>
              <a:t> sensible </a:t>
            </a:r>
            <a:r>
              <a:rPr lang="en-US" dirty="0" err="1"/>
              <a:t>envers</a:t>
            </a:r>
            <a:r>
              <a:rPr lang="en-US" dirty="0"/>
              <a:t> </a:t>
            </a:r>
            <a:r>
              <a:rPr lang="en-US" dirty="0" err="1"/>
              <a:t>ceux</a:t>
            </a:r>
            <a:r>
              <a:rPr lang="en-US" dirty="0"/>
              <a:t> qui </a:t>
            </a:r>
            <a:r>
              <a:rPr lang="en-US" dirty="0" err="1"/>
              <a:t>sont</a:t>
            </a:r>
            <a:r>
              <a:rPr lang="en-US" dirty="0"/>
              <a:t> </a:t>
            </a:r>
            <a:r>
              <a:rPr lang="en-US" dirty="0" err="1"/>
              <a:t>dans</a:t>
            </a:r>
            <a:r>
              <a:rPr lang="en-US" dirty="0"/>
              <a:t> le </a:t>
            </a:r>
            <a:r>
              <a:rPr lang="en-US" dirty="0" err="1"/>
              <a:t>besoin</a:t>
            </a:r>
            <a:r>
              <a:rPr lang="en-US" dirty="0"/>
              <a:t>.</a:t>
            </a:r>
          </a:p>
        </p:txBody>
      </p:sp>
    </p:spTree>
    <p:extLst>
      <p:ext uri="{BB962C8B-B14F-4D97-AF65-F5344CB8AC3E}">
        <p14:creationId xmlns:p14="http://schemas.microsoft.com/office/powerpoint/2010/main" val="38873924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3314" name="Title 1"/>
          <p:cNvSpPr>
            <a:spLocks noGrp="1"/>
          </p:cNvSpPr>
          <p:nvPr>
            <p:ph type="title"/>
          </p:nvPr>
        </p:nvSpPr>
        <p:spPr>
          <a:xfrm>
            <a:off x="0" y="1265238"/>
            <a:ext cx="9144000" cy="1782762"/>
          </a:xfrm>
        </p:spPr>
        <p:txBody>
          <a:bodyPr/>
          <a:lstStyle/>
          <a:p>
            <a:pPr eaLnBrk="1" hangingPunct="1"/>
            <a:r>
              <a:rPr lang="en-US" sz="4000" b="1" dirty="0"/>
              <a:t>Sept </a:t>
            </a:r>
            <a:r>
              <a:rPr lang="en-US" sz="4000" b="1" dirty="0" err="1"/>
              <a:t>mouvements</a:t>
            </a:r>
            <a:r>
              <a:rPr lang="en-US" sz="4000" b="1" dirty="0"/>
              <a:t> du </a:t>
            </a:r>
            <a:r>
              <a:rPr lang="en-US" sz="4000" b="1" dirty="0" err="1"/>
              <a:t>ministère</a:t>
            </a:r>
            <a:r>
              <a:rPr lang="en-US" sz="4000" b="1" dirty="0"/>
              <a:t> </a:t>
            </a:r>
            <a:r>
              <a:rPr lang="en-US" sz="4000" b="1" dirty="0" err="1"/>
              <a:t>envers</a:t>
            </a:r>
            <a:r>
              <a:rPr lang="en-US" sz="4000" b="1" dirty="0"/>
              <a:t> </a:t>
            </a:r>
            <a:br>
              <a:rPr lang="en-US" sz="4000" b="1" dirty="0"/>
            </a:br>
            <a:r>
              <a:rPr lang="en-US" sz="4000" b="1" dirty="0"/>
              <a:t>les </a:t>
            </a:r>
            <a:r>
              <a:rPr lang="en-US" sz="4000" b="1" dirty="0" err="1"/>
              <a:t>personnes</a:t>
            </a:r>
            <a:r>
              <a:rPr lang="en-US" sz="4000" b="1" dirty="0"/>
              <a:t> </a:t>
            </a:r>
            <a:r>
              <a:rPr lang="en-US" sz="4000" b="1" dirty="0" err="1"/>
              <a:t>handicapées</a:t>
            </a:r>
            <a:endParaRPr lang="en-US" sz="4000" b="1" dirty="0"/>
          </a:p>
        </p:txBody>
      </p:sp>
      <p:sp>
        <p:nvSpPr>
          <p:cNvPr id="13315" name="Content Placeholder 2"/>
          <p:cNvSpPr>
            <a:spLocks noGrp="1"/>
          </p:cNvSpPr>
          <p:nvPr>
            <p:ph idx="1"/>
          </p:nvPr>
        </p:nvSpPr>
        <p:spPr>
          <a:xfrm>
            <a:off x="2209800" y="3094037"/>
            <a:ext cx="7086600" cy="4525963"/>
          </a:xfrm>
        </p:spPr>
        <p:txBody>
          <a:bodyPr/>
          <a:lstStyle/>
          <a:p>
            <a:pPr marL="514350" indent="-514350" eaLnBrk="1" hangingPunct="1">
              <a:buFont typeface="Arial" charset="0"/>
              <a:buAutoNum type="arabicPeriod"/>
            </a:pPr>
            <a:r>
              <a:rPr lang="en-US" sz="2800" dirty="0" err="1"/>
              <a:t>Ministère</a:t>
            </a:r>
            <a:r>
              <a:rPr lang="en-US" sz="2800" dirty="0"/>
              <a:t> de </a:t>
            </a:r>
            <a:r>
              <a:rPr lang="en-US" sz="2800" dirty="0" err="1"/>
              <a:t>Fraternité</a:t>
            </a:r>
            <a:endParaRPr lang="en-US" sz="2800" dirty="0"/>
          </a:p>
          <a:p>
            <a:pPr marL="514350" indent="-514350" eaLnBrk="1" hangingPunct="1">
              <a:buFont typeface="Arial" charset="0"/>
              <a:buNone/>
            </a:pPr>
            <a:r>
              <a:rPr lang="en-US" sz="2800" dirty="0"/>
              <a:t>	 (</a:t>
            </a:r>
            <a:r>
              <a:rPr lang="en-US" sz="2800" dirty="0" err="1"/>
              <a:t>Programme</a:t>
            </a:r>
            <a:r>
              <a:rPr lang="en-US" sz="2800" dirty="0"/>
              <a:t> </a:t>
            </a:r>
            <a:r>
              <a:rPr lang="en-US" sz="2800" b="1" dirty="0">
                <a:solidFill>
                  <a:schemeClr val="accent6"/>
                </a:solidFill>
              </a:rPr>
              <a:t>→ </a:t>
            </a:r>
            <a:r>
              <a:rPr lang="en-US" sz="2800" dirty="0" err="1"/>
              <a:t>Présence</a:t>
            </a:r>
            <a:r>
              <a:rPr lang="en-US" sz="2800" dirty="0"/>
              <a:t>)</a:t>
            </a:r>
          </a:p>
          <a:p>
            <a:pPr marL="514350" indent="-514350" eaLnBrk="1" hangingPunct="1">
              <a:buFont typeface="Arial" charset="0"/>
              <a:buNone/>
            </a:pPr>
            <a:r>
              <a:rPr lang="en-US" sz="2800" dirty="0"/>
              <a:t>2.  </a:t>
            </a:r>
            <a:r>
              <a:rPr lang="en-US" sz="2800" dirty="0" err="1"/>
              <a:t>Ministère</a:t>
            </a:r>
            <a:r>
              <a:rPr lang="en-US" sz="2800" dirty="0"/>
              <a:t> de </a:t>
            </a:r>
            <a:r>
              <a:rPr lang="en-US" sz="2800" dirty="0" err="1"/>
              <a:t>Verbe</a:t>
            </a:r>
            <a:endParaRPr lang="en-US" sz="2800" dirty="0"/>
          </a:p>
          <a:p>
            <a:pPr marL="514350" indent="-514350" eaLnBrk="1" hangingPunct="1">
              <a:buFont typeface="Arial" charset="0"/>
              <a:buNone/>
            </a:pPr>
            <a:r>
              <a:rPr lang="en-US" sz="2800" dirty="0"/>
              <a:t>	(</a:t>
            </a:r>
            <a:r>
              <a:rPr lang="en-US" sz="2800" dirty="0" err="1"/>
              <a:t>Quantitatif</a:t>
            </a:r>
            <a:r>
              <a:rPr lang="en-US" sz="2800" dirty="0">
                <a:solidFill>
                  <a:schemeClr val="accent6"/>
                </a:solidFill>
              </a:rPr>
              <a:t> </a:t>
            </a:r>
            <a:r>
              <a:rPr lang="en-US" sz="2800" b="1" dirty="0">
                <a:solidFill>
                  <a:schemeClr val="accent6"/>
                </a:solidFill>
              </a:rPr>
              <a:t>→</a:t>
            </a:r>
            <a:r>
              <a:rPr lang="en-US" sz="2800" dirty="0">
                <a:solidFill>
                  <a:schemeClr val="accent6"/>
                </a:solidFill>
              </a:rPr>
              <a:t> </a:t>
            </a:r>
            <a:r>
              <a:rPr lang="en-US" sz="2800" dirty="0" err="1"/>
              <a:t>Qualitatif</a:t>
            </a:r>
            <a:r>
              <a:rPr lang="en-US" sz="2800" dirty="0"/>
              <a:t>)</a:t>
            </a:r>
          </a:p>
          <a:p>
            <a:pPr marL="514350" indent="-514350" eaLnBrk="1" hangingPunct="1">
              <a:buFont typeface="Arial" charset="0"/>
              <a:buNone/>
            </a:pPr>
            <a:r>
              <a:rPr lang="en-US" sz="2800" dirty="0"/>
              <a:t>3.  </a:t>
            </a:r>
            <a:r>
              <a:rPr lang="en-US" sz="2800" dirty="0" err="1"/>
              <a:t>Ministère</a:t>
            </a:r>
            <a:r>
              <a:rPr lang="en-US" sz="2800" dirty="0"/>
              <a:t> </a:t>
            </a:r>
            <a:r>
              <a:rPr lang="en-US" sz="2800" dirty="0" err="1"/>
              <a:t>d’Obéissance</a:t>
            </a:r>
            <a:endParaRPr lang="en-US" sz="2800" dirty="0"/>
          </a:p>
          <a:p>
            <a:pPr marL="514350" indent="-514350" eaLnBrk="1" hangingPunct="1">
              <a:buFont typeface="Arial" charset="0"/>
              <a:buNone/>
            </a:pPr>
            <a:r>
              <a:rPr lang="en-US" sz="2800" dirty="0"/>
              <a:t>	(</a:t>
            </a:r>
            <a:r>
              <a:rPr lang="en-US" sz="2800" dirty="0" err="1"/>
              <a:t>Confort</a:t>
            </a:r>
            <a:r>
              <a:rPr lang="en-US" sz="2800" dirty="0"/>
              <a:t> </a:t>
            </a:r>
            <a:r>
              <a:rPr lang="en-US" sz="2800" b="1" dirty="0">
                <a:solidFill>
                  <a:schemeClr val="accent6"/>
                </a:solidFill>
              </a:rPr>
              <a:t>→</a:t>
            </a:r>
            <a:r>
              <a:rPr lang="en-US" sz="2800" b="1" dirty="0"/>
              <a:t> </a:t>
            </a:r>
            <a:r>
              <a:rPr lang="en-US" sz="2800" dirty="0"/>
              <a:t>Conviction)</a:t>
            </a:r>
          </a:p>
        </p:txBody>
      </p:sp>
    </p:spTree>
    <p:extLst>
      <p:ext uri="{BB962C8B-B14F-4D97-AF65-F5344CB8AC3E}">
        <p14:creationId xmlns:p14="http://schemas.microsoft.com/office/powerpoint/2010/main" val="29714459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3" name="Content Placeholder 2"/>
          <p:cNvSpPr>
            <a:spLocks noGrp="1"/>
          </p:cNvSpPr>
          <p:nvPr>
            <p:ph idx="1"/>
          </p:nvPr>
        </p:nvSpPr>
        <p:spPr>
          <a:xfrm>
            <a:off x="1219200" y="1447801"/>
            <a:ext cx="7315200" cy="5105400"/>
          </a:xfrm>
        </p:spPr>
        <p:txBody>
          <a:bodyPr rtlCol="0">
            <a:normAutofit/>
          </a:bodyPr>
          <a:lstStyle/>
          <a:p>
            <a:pPr marL="514350" indent="-514350" eaLnBrk="1" fontAlgn="auto" hangingPunct="1">
              <a:spcAft>
                <a:spcPts val="0"/>
              </a:spcAft>
              <a:buFont typeface="Arial" pitchFamily="34" charset="0"/>
              <a:buNone/>
              <a:defRPr/>
            </a:pPr>
            <a:r>
              <a:rPr lang="en-US" sz="2800" dirty="0"/>
              <a:t>4.  </a:t>
            </a:r>
            <a:r>
              <a:rPr lang="en-US" sz="2800" dirty="0" err="1"/>
              <a:t>Ministère</a:t>
            </a:r>
            <a:r>
              <a:rPr lang="en-US" sz="2800" dirty="0"/>
              <a:t> </a:t>
            </a:r>
            <a:r>
              <a:rPr lang="en-US" sz="2800" dirty="0" err="1"/>
              <a:t>d’Identification</a:t>
            </a:r>
            <a:endParaRPr lang="en-US" sz="2800" dirty="0"/>
          </a:p>
          <a:p>
            <a:pPr marL="514350" indent="-514350" eaLnBrk="1" fontAlgn="auto" hangingPunct="1">
              <a:spcAft>
                <a:spcPts val="0"/>
              </a:spcAft>
              <a:buFont typeface="Arial" pitchFamily="34" charset="0"/>
              <a:buNone/>
              <a:defRPr/>
            </a:pPr>
            <a:r>
              <a:rPr lang="en-US" sz="2800" dirty="0"/>
              <a:t>	(</a:t>
            </a:r>
            <a:r>
              <a:rPr lang="en-US" sz="2800" dirty="0" err="1"/>
              <a:t>Être</a:t>
            </a:r>
            <a:r>
              <a:rPr lang="en-US" sz="2800" dirty="0"/>
              <a:t> </a:t>
            </a:r>
            <a:r>
              <a:rPr lang="en-US" sz="2800" dirty="0" err="1"/>
              <a:t>compris</a:t>
            </a:r>
            <a:r>
              <a:rPr lang="en-US" sz="2800" b="1" dirty="0">
                <a:solidFill>
                  <a:schemeClr val="accent6"/>
                </a:solidFill>
              </a:rPr>
              <a:t> → </a:t>
            </a:r>
            <a:r>
              <a:rPr lang="en-US" sz="2800" dirty="0" err="1"/>
              <a:t>Comprendre</a:t>
            </a:r>
            <a:r>
              <a:rPr lang="en-US" sz="2800" dirty="0"/>
              <a:t>)</a:t>
            </a:r>
          </a:p>
          <a:p>
            <a:pPr marL="514350" indent="-514350" eaLnBrk="1" fontAlgn="auto" hangingPunct="1">
              <a:spcAft>
                <a:spcPts val="0"/>
              </a:spcAft>
              <a:buFont typeface="Arial" pitchFamily="34" charset="0"/>
              <a:buNone/>
              <a:defRPr/>
            </a:pPr>
            <a:r>
              <a:rPr lang="en-US" sz="2800" dirty="0"/>
              <a:t>5.  </a:t>
            </a:r>
            <a:r>
              <a:rPr lang="en-US" sz="2800" dirty="0" err="1"/>
              <a:t>Ministère</a:t>
            </a:r>
            <a:r>
              <a:rPr lang="en-US" sz="2800" dirty="0"/>
              <a:t> de </a:t>
            </a:r>
            <a:r>
              <a:rPr lang="en-US" sz="2800" dirty="0" err="1"/>
              <a:t>Prière</a:t>
            </a:r>
            <a:endParaRPr lang="en-US" sz="2800" dirty="0"/>
          </a:p>
          <a:p>
            <a:pPr marL="514350" indent="-514350" eaLnBrk="1" fontAlgn="auto" hangingPunct="1">
              <a:spcAft>
                <a:spcPts val="0"/>
              </a:spcAft>
              <a:buFont typeface="Arial" pitchFamily="34" charset="0"/>
              <a:buNone/>
              <a:defRPr/>
            </a:pPr>
            <a:r>
              <a:rPr lang="en-US" sz="2800" dirty="0"/>
              <a:t>	(</a:t>
            </a:r>
            <a:r>
              <a:rPr lang="en-US" sz="2800" dirty="0" err="1"/>
              <a:t>Être</a:t>
            </a:r>
            <a:r>
              <a:rPr lang="en-US" sz="2800" dirty="0"/>
              <a:t> important </a:t>
            </a:r>
            <a:r>
              <a:rPr lang="en-US" sz="2800" b="1" dirty="0">
                <a:solidFill>
                  <a:schemeClr val="accent6"/>
                </a:solidFill>
              </a:rPr>
              <a:t>→ </a:t>
            </a:r>
            <a:r>
              <a:rPr lang="en-US" sz="2800" dirty="0" err="1"/>
              <a:t>Être</a:t>
            </a:r>
            <a:r>
              <a:rPr lang="en-US" sz="2800" dirty="0"/>
              <a:t> </a:t>
            </a:r>
            <a:r>
              <a:rPr lang="en-US" sz="2800" dirty="0" err="1"/>
              <a:t>disponible</a:t>
            </a:r>
            <a:r>
              <a:rPr lang="en-US" sz="2800" dirty="0"/>
              <a:t>)</a:t>
            </a:r>
          </a:p>
          <a:p>
            <a:pPr marL="514350" indent="-514350" eaLnBrk="1" fontAlgn="auto" hangingPunct="1">
              <a:spcAft>
                <a:spcPts val="0"/>
              </a:spcAft>
              <a:buFont typeface="Arial" pitchFamily="34" charset="0"/>
              <a:buNone/>
              <a:defRPr/>
            </a:pPr>
            <a:r>
              <a:rPr lang="en-US" sz="2800" dirty="0"/>
              <a:t>6.  </a:t>
            </a:r>
            <a:r>
              <a:rPr lang="en-US" sz="2800" dirty="0" err="1"/>
              <a:t>Ministère</a:t>
            </a:r>
            <a:r>
              <a:rPr lang="en-US" sz="2800" dirty="0"/>
              <a:t> </a:t>
            </a:r>
            <a:r>
              <a:rPr lang="en-US" sz="2800" dirty="0" err="1"/>
              <a:t>d’Esprit</a:t>
            </a:r>
            <a:endParaRPr lang="en-US" sz="2800" dirty="0"/>
          </a:p>
          <a:p>
            <a:pPr marL="514350" indent="-514350" eaLnBrk="1" fontAlgn="auto" hangingPunct="1">
              <a:spcAft>
                <a:spcPts val="0"/>
              </a:spcAft>
              <a:buFont typeface="Arial" pitchFamily="34" charset="0"/>
              <a:buNone/>
              <a:defRPr/>
            </a:pPr>
            <a:r>
              <a:rPr lang="en-US" sz="2800" dirty="0"/>
              <a:t>	(</a:t>
            </a:r>
            <a:r>
              <a:rPr lang="en-US" sz="2800" dirty="0" err="1"/>
              <a:t>Être</a:t>
            </a:r>
            <a:r>
              <a:rPr lang="en-US" sz="2800" dirty="0"/>
              <a:t> </a:t>
            </a:r>
            <a:r>
              <a:rPr lang="en-US" sz="2800" dirty="0" err="1"/>
              <a:t>entendu</a:t>
            </a:r>
            <a:r>
              <a:rPr lang="en-US" sz="2800" dirty="0"/>
              <a:t> </a:t>
            </a:r>
            <a:r>
              <a:rPr lang="en-US" sz="2800" b="1" dirty="0">
                <a:solidFill>
                  <a:schemeClr val="accent6"/>
                </a:solidFill>
              </a:rPr>
              <a:t>→ </a:t>
            </a:r>
            <a:r>
              <a:rPr lang="en-US" sz="2800" dirty="0" err="1"/>
              <a:t>Écouter</a:t>
            </a:r>
            <a:r>
              <a:rPr lang="en-US" sz="2800" dirty="0"/>
              <a:t> </a:t>
            </a:r>
            <a:r>
              <a:rPr lang="en-US" sz="2800" dirty="0" err="1"/>
              <a:t>attentivement</a:t>
            </a:r>
            <a:r>
              <a:rPr lang="en-US" sz="2800" dirty="0"/>
              <a:t>)</a:t>
            </a:r>
          </a:p>
          <a:p>
            <a:pPr marL="514350" indent="-514350" eaLnBrk="1" fontAlgn="auto" hangingPunct="1">
              <a:spcAft>
                <a:spcPts val="0"/>
              </a:spcAft>
              <a:buFont typeface="Arial" pitchFamily="34" charset="0"/>
              <a:buAutoNum type="arabicPeriod" startAt="7"/>
              <a:defRPr/>
            </a:pPr>
            <a:r>
              <a:rPr lang="en-US" sz="2800" dirty="0" err="1"/>
              <a:t>Ministère</a:t>
            </a:r>
            <a:r>
              <a:rPr lang="en-US" sz="2800" dirty="0"/>
              <a:t> de </a:t>
            </a:r>
            <a:r>
              <a:rPr lang="en-US" sz="2800" dirty="0" err="1"/>
              <a:t>Réciprocité</a:t>
            </a:r>
            <a:endParaRPr lang="en-US" sz="2800" dirty="0"/>
          </a:p>
          <a:p>
            <a:pPr marL="514350" indent="-514350" eaLnBrk="1" fontAlgn="auto" hangingPunct="1">
              <a:spcAft>
                <a:spcPts val="0"/>
              </a:spcAft>
              <a:buFont typeface="Arial" pitchFamily="34" charset="0"/>
              <a:buNone/>
              <a:defRPr/>
            </a:pPr>
            <a:r>
              <a:rPr lang="en-US" sz="2800" dirty="0"/>
              <a:t>	(</a:t>
            </a:r>
            <a:r>
              <a:rPr lang="en-US" sz="2800" dirty="0" err="1"/>
              <a:t>Enseigner</a:t>
            </a:r>
            <a:r>
              <a:rPr lang="en-US" sz="2800" dirty="0"/>
              <a:t> </a:t>
            </a:r>
            <a:r>
              <a:rPr lang="en-US" sz="2800" b="1" dirty="0">
                <a:solidFill>
                  <a:schemeClr val="accent6"/>
                </a:solidFill>
              </a:rPr>
              <a:t>→ </a:t>
            </a:r>
            <a:r>
              <a:rPr lang="en-US" sz="2800" dirty="0" err="1"/>
              <a:t>Apprendre</a:t>
            </a:r>
            <a:r>
              <a:rPr lang="en-US" sz="2800" dirty="0"/>
              <a:t>)</a:t>
            </a:r>
          </a:p>
        </p:txBody>
      </p:sp>
    </p:spTree>
    <p:extLst>
      <p:ext uri="{BB962C8B-B14F-4D97-AF65-F5344CB8AC3E}">
        <p14:creationId xmlns:p14="http://schemas.microsoft.com/office/powerpoint/2010/main" val="39597034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3" name="Content Placeholder 2"/>
          <p:cNvSpPr>
            <a:spLocks noGrp="1"/>
          </p:cNvSpPr>
          <p:nvPr>
            <p:ph idx="1"/>
          </p:nvPr>
        </p:nvSpPr>
        <p:spPr>
          <a:xfrm>
            <a:off x="152400" y="1371601"/>
            <a:ext cx="8686800" cy="5105400"/>
          </a:xfrm>
        </p:spPr>
        <p:txBody>
          <a:bodyPr rtlCol="0">
            <a:normAutofit/>
          </a:bodyPr>
          <a:lstStyle/>
          <a:p>
            <a:pPr marL="514350" indent="-514350" algn="ctr" eaLnBrk="1" fontAlgn="auto" hangingPunct="1">
              <a:spcAft>
                <a:spcPts val="0"/>
              </a:spcAft>
              <a:buFont typeface="Arial" pitchFamily="34" charset="0"/>
              <a:buNone/>
              <a:defRPr/>
            </a:pPr>
            <a:r>
              <a:rPr lang="en-US" sz="4000" b="1" dirty="0"/>
              <a:t>Histoire de </a:t>
            </a:r>
            <a:r>
              <a:rPr lang="en-US" sz="4000" b="1" dirty="0" err="1"/>
              <a:t>deux</a:t>
            </a:r>
            <a:r>
              <a:rPr lang="en-US" sz="4000" b="1" dirty="0"/>
              <a:t> </a:t>
            </a:r>
            <a:r>
              <a:rPr lang="en-US" sz="4000" b="1" dirty="0" err="1"/>
              <a:t>familles</a:t>
            </a:r>
            <a:endParaRPr lang="en-US" sz="4000" b="1" dirty="0"/>
          </a:p>
          <a:p>
            <a:pPr marL="514350" indent="-514350" eaLnBrk="1" fontAlgn="auto" hangingPunct="1">
              <a:spcAft>
                <a:spcPts val="0"/>
              </a:spcAft>
              <a:buFont typeface="Arial" pitchFamily="34" charset="0"/>
              <a:buNone/>
              <a:defRPr/>
            </a:pPr>
            <a:endParaRPr lang="en-US" sz="1600" dirty="0"/>
          </a:p>
          <a:p>
            <a:pPr marL="1377950" indent="-514350" eaLnBrk="1" fontAlgn="auto" hangingPunct="1">
              <a:spcAft>
                <a:spcPts val="0"/>
              </a:spcAft>
              <a:buClr>
                <a:schemeClr val="accent6"/>
              </a:buClr>
              <a:buNone/>
              <a:defRPr/>
            </a:pPr>
            <a:r>
              <a:rPr lang="en-US" sz="3000" dirty="0" err="1"/>
              <a:t>Débattons</a:t>
            </a:r>
            <a:r>
              <a:rPr lang="en-US" sz="3000" dirty="0"/>
              <a:t> de </a:t>
            </a:r>
            <a:r>
              <a:rPr lang="en-US" sz="3000" dirty="0" err="1"/>
              <a:t>l’expérience</a:t>
            </a:r>
            <a:r>
              <a:rPr lang="en-US" sz="3000" dirty="0"/>
              <a:t> de la </a:t>
            </a:r>
            <a:r>
              <a:rPr lang="en-US" sz="3000" dirty="0" err="1"/>
              <a:t>famille</a:t>
            </a:r>
            <a:r>
              <a:rPr lang="en-US" sz="3000" dirty="0"/>
              <a:t> Siebel</a:t>
            </a:r>
          </a:p>
          <a:p>
            <a:pPr marL="1377950" lvl="1" indent="-514350" eaLnBrk="1" fontAlgn="auto" hangingPunct="1">
              <a:spcBef>
                <a:spcPts val="0"/>
              </a:spcBef>
              <a:spcAft>
                <a:spcPts val="0"/>
              </a:spcAft>
              <a:buClr>
                <a:schemeClr val="accent6"/>
              </a:buClr>
              <a:defRPr/>
            </a:pPr>
            <a:r>
              <a:rPr lang="en-US" dirty="0"/>
              <a:t>Que </a:t>
            </a:r>
            <a:r>
              <a:rPr lang="en-US" dirty="0" err="1"/>
              <a:t>ressentez-vous</a:t>
            </a:r>
            <a:r>
              <a:rPr lang="en-US" dirty="0"/>
              <a:t> par rapport à </a:t>
            </a:r>
            <a:r>
              <a:rPr lang="en-US" dirty="0" err="1"/>
              <a:t>leur</a:t>
            </a:r>
            <a:r>
              <a:rPr lang="en-US" dirty="0"/>
              <a:t> histoire ?</a:t>
            </a:r>
          </a:p>
          <a:p>
            <a:pPr marL="1377950" lvl="1" indent="-514350" eaLnBrk="1" fontAlgn="auto" hangingPunct="1">
              <a:spcBef>
                <a:spcPts val="0"/>
              </a:spcBef>
              <a:spcAft>
                <a:spcPts val="0"/>
              </a:spcAft>
              <a:buClr>
                <a:schemeClr val="accent6"/>
              </a:buClr>
              <a:defRPr/>
            </a:pPr>
            <a:r>
              <a:rPr lang="en-US" dirty="0" err="1"/>
              <a:t>Qu’est-ce</a:t>
            </a:r>
            <a:r>
              <a:rPr lang="en-US" dirty="0"/>
              <a:t> qui </a:t>
            </a:r>
            <a:r>
              <a:rPr lang="en-US" dirty="0" err="1"/>
              <a:t>aurait</a:t>
            </a:r>
            <a:r>
              <a:rPr lang="en-US" dirty="0"/>
              <a:t> </a:t>
            </a:r>
            <a:r>
              <a:rPr lang="en-US" dirty="0" err="1"/>
              <a:t>pu</a:t>
            </a:r>
            <a:r>
              <a:rPr lang="en-US" dirty="0"/>
              <a:t> </a:t>
            </a:r>
            <a:r>
              <a:rPr lang="en-US" dirty="0" err="1"/>
              <a:t>être</a:t>
            </a:r>
            <a:r>
              <a:rPr lang="en-US" dirty="0"/>
              <a:t> </a:t>
            </a:r>
            <a:r>
              <a:rPr lang="en-US" dirty="0" err="1"/>
              <a:t>différent</a:t>
            </a:r>
            <a:r>
              <a:rPr lang="en-US" dirty="0"/>
              <a:t> ?</a:t>
            </a:r>
          </a:p>
          <a:p>
            <a:pPr marL="1377950" lvl="1" indent="-514350" eaLnBrk="1" fontAlgn="auto" hangingPunct="1">
              <a:spcBef>
                <a:spcPts val="0"/>
              </a:spcBef>
              <a:spcAft>
                <a:spcPts val="0"/>
              </a:spcAft>
              <a:buClr>
                <a:schemeClr val="accent6"/>
              </a:buClr>
              <a:buNone/>
              <a:defRPr/>
            </a:pPr>
            <a:endParaRPr lang="en-US" sz="1000" dirty="0"/>
          </a:p>
          <a:p>
            <a:pPr marL="1377950" indent="-514350" eaLnBrk="1" fontAlgn="auto" hangingPunct="1">
              <a:spcAft>
                <a:spcPts val="0"/>
              </a:spcAft>
              <a:buClr>
                <a:schemeClr val="accent6"/>
              </a:buClr>
              <a:buNone/>
              <a:defRPr/>
            </a:pPr>
            <a:r>
              <a:rPr lang="en-US" sz="3000" dirty="0" err="1"/>
              <a:t>Débattons</a:t>
            </a:r>
            <a:r>
              <a:rPr lang="en-US" sz="3000" dirty="0"/>
              <a:t> de </a:t>
            </a:r>
            <a:r>
              <a:rPr lang="en-US" sz="3000" dirty="0" err="1"/>
              <a:t>l’expérience</a:t>
            </a:r>
            <a:r>
              <a:rPr lang="en-US" sz="3000" dirty="0"/>
              <a:t> de la </a:t>
            </a:r>
            <a:r>
              <a:rPr lang="en-US" sz="3000" dirty="0" err="1"/>
              <a:t>famillle</a:t>
            </a:r>
            <a:r>
              <a:rPr lang="en-US" sz="3000" dirty="0"/>
              <a:t> </a:t>
            </a:r>
            <a:r>
              <a:rPr lang="en-US" sz="3000" dirty="0" err="1"/>
              <a:t>Jamarillo</a:t>
            </a:r>
            <a:endParaRPr lang="en-US" sz="3000" dirty="0"/>
          </a:p>
          <a:p>
            <a:pPr marL="1377950" lvl="1" indent="-514350" eaLnBrk="1" fontAlgn="auto" hangingPunct="1">
              <a:spcBef>
                <a:spcPts val="0"/>
              </a:spcBef>
              <a:spcAft>
                <a:spcPts val="0"/>
              </a:spcAft>
              <a:buClr>
                <a:schemeClr val="accent6"/>
              </a:buClr>
              <a:defRPr/>
            </a:pPr>
            <a:r>
              <a:rPr lang="en-US" dirty="0" err="1"/>
              <a:t>Quels</a:t>
            </a:r>
            <a:r>
              <a:rPr lang="en-US" dirty="0"/>
              <a:t> </a:t>
            </a:r>
            <a:r>
              <a:rPr lang="en-US" dirty="0" err="1"/>
              <a:t>sont</a:t>
            </a:r>
            <a:r>
              <a:rPr lang="en-US" dirty="0"/>
              <a:t> les mots de </a:t>
            </a:r>
            <a:r>
              <a:rPr lang="en-US" dirty="0" err="1"/>
              <a:t>leur</a:t>
            </a:r>
            <a:r>
              <a:rPr lang="en-US" dirty="0"/>
              <a:t> </a:t>
            </a:r>
            <a:r>
              <a:rPr lang="en-US" dirty="0" err="1"/>
              <a:t>témoignage</a:t>
            </a:r>
            <a:r>
              <a:rPr lang="en-US" dirty="0"/>
              <a:t> qui </a:t>
            </a:r>
            <a:r>
              <a:rPr lang="en-US" dirty="0" err="1"/>
              <a:t>vont</a:t>
            </a:r>
            <a:r>
              <a:rPr lang="en-US" dirty="0"/>
              <a:t> </a:t>
            </a:r>
            <a:r>
              <a:rPr lang="en-US" dirty="0" err="1"/>
              <a:t>ont</a:t>
            </a:r>
            <a:r>
              <a:rPr lang="en-US" dirty="0"/>
              <a:t> le plus </a:t>
            </a:r>
            <a:r>
              <a:rPr lang="en-US" dirty="0" err="1"/>
              <a:t>marqué</a:t>
            </a:r>
            <a:r>
              <a:rPr lang="en-US" dirty="0"/>
              <a:t> ?</a:t>
            </a:r>
          </a:p>
          <a:p>
            <a:pPr marL="1377950" lvl="1" indent="-514350" eaLnBrk="1" fontAlgn="auto" hangingPunct="1">
              <a:spcBef>
                <a:spcPts val="0"/>
              </a:spcBef>
              <a:spcAft>
                <a:spcPts val="0"/>
              </a:spcAft>
              <a:buClr>
                <a:schemeClr val="accent6"/>
              </a:buClr>
              <a:defRPr/>
            </a:pPr>
            <a:r>
              <a:rPr lang="en-US" dirty="0" err="1"/>
              <a:t>En</a:t>
            </a:r>
            <a:r>
              <a:rPr lang="en-US" dirty="0"/>
              <a:t> quoi </a:t>
            </a:r>
            <a:r>
              <a:rPr lang="en-US" dirty="0" err="1"/>
              <a:t>leur</a:t>
            </a:r>
            <a:r>
              <a:rPr lang="en-US" dirty="0"/>
              <a:t> </a:t>
            </a:r>
            <a:r>
              <a:rPr lang="en-US" dirty="0" err="1"/>
              <a:t>expérience</a:t>
            </a:r>
            <a:r>
              <a:rPr lang="en-US" dirty="0"/>
              <a:t> </a:t>
            </a:r>
            <a:r>
              <a:rPr lang="en-US" dirty="0" err="1"/>
              <a:t>était-elle</a:t>
            </a:r>
            <a:r>
              <a:rPr lang="en-US" dirty="0"/>
              <a:t> </a:t>
            </a:r>
            <a:r>
              <a:rPr lang="en-US" dirty="0" err="1"/>
              <a:t>différente</a:t>
            </a:r>
            <a:r>
              <a:rPr lang="en-US" dirty="0"/>
              <a:t> ?</a:t>
            </a:r>
          </a:p>
        </p:txBody>
      </p:sp>
    </p:spTree>
    <p:extLst>
      <p:ext uri="{BB962C8B-B14F-4D97-AF65-F5344CB8AC3E}">
        <p14:creationId xmlns:p14="http://schemas.microsoft.com/office/powerpoint/2010/main" val="37942320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3" name="Content Placeholder 2"/>
          <p:cNvSpPr>
            <a:spLocks noGrp="1"/>
          </p:cNvSpPr>
          <p:nvPr>
            <p:ph idx="1"/>
          </p:nvPr>
        </p:nvSpPr>
        <p:spPr>
          <a:xfrm>
            <a:off x="685800" y="1066800"/>
            <a:ext cx="8001000" cy="4983163"/>
          </a:xfrm>
        </p:spPr>
        <p:txBody>
          <a:bodyPr rtlCol="0">
            <a:normAutofit/>
          </a:bodyPr>
          <a:lstStyle/>
          <a:p>
            <a:pPr marL="514350" indent="-514350" algn="ctr" eaLnBrk="1" fontAlgn="auto" hangingPunct="1">
              <a:spcAft>
                <a:spcPts val="0"/>
              </a:spcAft>
              <a:buClr>
                <a:schemeClr val="accent6"/>
              </a:buClr>
              <a:buNone/>
              <a:defRPr/>
            </a:pPr>
            <a:endParaRPr lang="en-US" dirty="0"/>
          </a:p>
          <a:p>
            <a:pPr marL="514350" indent="-514350" algn="ctr" eaLnBrk="1" fontAlgn="auto" hangingPunct="1">
              <a:spcAft>
                <a:spcPts val="0"/>
              </a:spcAft>
              <a:buClr>
                <a:schemeClr val="accent6"/>
              </a:buClr>
              <a:buNone/>
              <a:defRPr/>
            </a:pPr>
            <a:r>
              <a:rPr lang="en-US" dirty="0"/>
              <a:t>À </a:t>
            </a:r>
            <a:r>
              <a:rPr lang="en-US" dirty="0" err="1"/>
              <a:t>quelle</a:t>
            </a:r>
            <a:r>
              <a:rPr lang="en-US" dirty="0"/>
              <a:t> </a:t>
            </a:r>
            <a:r>
              <a:rPr lang="en-US" dirty="0" err="1"/>
              <a:t>église</a:t>
            </a:r>
            <a:r>
              <a:rPr lang="en-US" dirty="0"/>
              <a:t> </a:t>
            </a:r>
            <a:r>
              <a:rPr lang="en-US" dirty="0" err="1"/>
              <a:t>voudriez-</a:t>
            </a:r>
            <a:r>
              <a:rPr lang="en-US" b="1" dirty="0" err="1"/>
              <a:t>vous</a:t>
            </a:r>
            <a:r>
              <a:rPr lang="en-US" dirty="0"/>
              <a:t> </a:t>
            </a:r>
            <a:r>
              <a:rPr lang="en-US" dirty="0" err="1"/>
              <a:t>appartenir</a:t>
            </a:r>
            <a:r>
              <a:rPr lang="en-US" dirty="0"/>
              <a:t> ?</a:t>
            </a:r>
          </a:p>
          <a:p>
            <a:pPr marL="514350" indent="-514350" algn="r" eaLnBrk="1" fontAlgn="auto" hangingPunct="1">
              <a:spcAft>
                <a:spcPts val="0"/>
              </a:spcAft>
              <a:buClr>
                <a:schemeClr val="accent6"/>
              </a:buClr>
              <a:buNone/>
              <a:defRPr/>
            </a:pPr>
            <a:r>
              <a:rPr lang="en-US" dirty="0"/>
              <a:t>				            </a:t>
            </a:r>
            <a:r>
              <a:rPr lang="en-US" dirty="0" err="1"/>
              <a:t>Quelle</a:t>
            </a:r>
            <a:r>
              <a:rPr lang="en-US" dirty="0"/>
              <a:t> </a:t>
            </a:r>
            <a:r>
              <a:rPr lang="en-US" dirty="0" err="1"/>
              <a:t>église</a:t>
            </a:r>
            <a:r>
              <a:rPr lang="en-US" dirty="0"/>
              <a:t> a fait </a:t>
            </a:r>
            <a:r>
              <a:rPr lang="en-US" dirty="0" err="1"/>
              <a:t>preuve</a:t>
            </a:r>
            <a:r>
              <a:rPr lang="en-US" dirty="0"/>
              <a:t> de </a:t>
            </a:r>
            <a:r>
              <a:rPr lang="en-US" i="1" dirty="0" err="1"/>
              <a:t>Koinonia</a:t>
            </a:r>
            <a:r>
              <a:rPr lang="en-US" i="1" dirty="0"/>
              <a:t> </a:t>
            </a:r>
            <a:r>
              <a:rPr lang="en-US" dirty="0"/>
              <a:t>?</a:t>
            </a:r>
          </a:p>
        </p:txBody>
      </p:sp>
      <p:pic>
        <p:nvPicPr>
          <p:cNvPr id="1026" name="Picture 2" descr="http://www.joniandfriends.org/static/photo_gallery/Family_Retreat17_jpg_500x500_max_q85.jpg"/>
          <p:cNvPicPr>
            <a:picLocks noChangeAspect="1" noChangeArrowheads="1"/>
          </p:cNvPicPr>
          <p:nvPr/>
        </p:nvPicPr>
        <p:blipFill>
          <a:blip r:embed="rId3" cstate="print"/>
          <a:srcRect/>
          <a:stretch>
            <a:fillRect/>
          </a:stretch>
        </p:blipFill>
        <p:spPr bwMode="auto">
          <a:xfrm>
            <a:off x="838200" y="2819400"/>
            <a:ext cx="2590800" cy="3198519"/>
          </a:xfrm>
          <a:prstGeom prst="rect">
            <a:avLst/>
          </a:prstGeom>
          <a:noFill/>
          <a:ln w="28575">
            <a:solidFill>
              <a:schemeClr val="bg1"/>
            </a:solidFill>
          </a:ln>
          <a:effectLst>
            <a:glow rad="139700">
              <a:schemeClr val="tx1">
                <a:lumMod val="85000"/>
                <a:lumOff val="15000"/>
                <a:alpha val="40000"/>
              </a:schemeClr>
            </a:glow>
          </a:effectLst>
        </p:spPr>
      </p:pic>
    </p:spTree>
    <p:extLst>
      <p:ext uri="{BB962C8B-B14F-4D97-AF65-F5344CB8AC3E}">
        <p14:creationId xmlns:p14="http://schemas.microsoft.com/office/powerpoint/2010/main" val="10523575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5362" name="Title 1"/>
          <p:cNvSpPr>
            <a:spLocks noGrp="1"/>
          </p:cNvSpPr>
          <p:nvPr>
            <p:ph type="title"/>
          </p:nvPr>
        </p:nvSpPr>
        <p:spPr>
          <a:xfrm>
            <a:off x="0" y="1371600"/>
            <a:ext cx="9144000" cy="1143000"/>
          </a:xfrm>
        </p:spPr>
        <p:txBody>
          <a:bodyPr/>
          <a:lstStyle/>
          <a:p>
            <a:pPr eaLnBrk="1" hangingPunct="1"/>
            <a:r>
              <a:rPr lang="en-US" sz="4000" b="1" dirty="0" err="1"/>
              <a:t>Où</a:t>
            </a:r>
            <a:r>
              <a:rPr lang="en-US" sz="4000" b="1" dirty="0"/>
              <a:t> se </a:t>
            </a:r>
            <a:r>
              <a:rPr lang="en-US" sz="4000" b="1" dirty="0" err="1"/>
              <a:t>situe</a:t>
            </a:r>
            <a:r>
              <a:rPr lang="en-US" sz="4000" b="1" dirty="0"/>
              <a:t> </a:t>
            </a:r>
            <a:r>
              <a:rPr lang="en-US" sz="4000" b="1" i="1" dirty="0" err="1">
                <a:ln>
                  <a:solidFill>
                    <a:schemeClr val="tx1"/>
                  </a:solidFill>
                </a:ln>
                <a:solidFill>
                  <a:schemeClr val="accent6"/>
                </a:solidFill>
              </a:rPr>
              <a:t>votre</a:t>
            </a:r>
            <a:r>
              <a:rPr lang="en-US" sz="4000" b="1" dirty="0"/>
              <a:t> </a:t>
            </a:r>
            <a:r>
              <a:rPr lang="en-US" sz="4000" b="1" dirty="0" err="1"/>
              <a:t>église</a:t>
            </a:r>
            <a:r>
              <a:rPr lang="en-US" sz="4000" b="1" dirty="0"/>
              <a:t> </a:t>
            </a:r>
            <a:r>
              <a:rPr lang="en-US" sz="4000" b="1" dirty="0" err="1"/>
              <a:t>aujourd’hui</a:t>
            </a:r>
            <a:r>
              <a:rPr lang="en-US" sz="4000" b="1" dirty="0"/>
              <a:t> ?</a:t>
            </a:r>
          </a:p>
        </p:txBody>
      </p:sp>
      <p:sp>
        <p:nvSpPr>
          <p:cNvPr id="15363" name="Content Placeholder 2"/>
          <p:cNvSpPr>
            <a:spLocks noGrp="1"/>
          </p:cNvSpPr>
          <p:nvPr>
            <p:ph idx="1"/>
          </p:nvPr>
        </p:nvSpPr>
        <p:spPr>
          <a:xfrm>
            <a:off x="457200" y="2408237"/>
            <a:ext cx="8229600" cy="4525963"/>
          </a:xfrm>
        </p:spPr>
        <p:txBody>
          <a:bodyPr/>
          <a:lstStyle/>
          <a:p>
            <a:pPr algn="ctr" eaLnBrk="1" hangingPunct="1">
              <a:buFont typeface="Arial" charset="0"/>
              <a:buNone/>
            </a:pPr>
            <a:endParaRPr lang="en-US" i="1" dirty="0"/>
          </a:p>
          <a:p>
            <a:pPr algn="ctr" eaLnBrk="1" hangingPunct="1">
              <a:buNone/>
            </a:pPr>
            <a:r>
              <a:rPr lang="fr-BE" i="1" dirty="0"/>
              <a:t>Et si un membre souffre, tous les membres souffrent avec lui ; si un membre est honoré, tous les membres se réjouissent avec lui.</a:t>
            </a:r>
            <a:endParaRPr lang="en-US" i="1" dirty="0"/>
          </a:p>
          <a:p>
            <a:pPr algn="ctr" eaLnBrk="1" hangingPunct="1">
              <a:buFont typeface="Arial" charset="0"/>
              <a:buNone/>
            </a:pPr>
            <a:r>
              <a:rPr lang="en-US" sz="2400" dirty="0">
                <a:solidFill>
                  <a:schemeClr val="accent6"/>
                </a:solidFill>
              </a:rPr>
              <a:t>1 </a:t>
            </a:r>
            <a:r>
              <a:rPr lang="en-US" sz="2400" dirty="0" err="1">
                <a:solidFill>
                  <a:schemeClr val="accent6"/>
                </a:solidFill>
              </a:rPr>
              <a:t>Corinthiens</a:t>
            </a:r>
            <a:r>
              <a:rPr lang="en-US" sz="2400" dirty="0">
                <a:solidFill>
                  <a:schemeClr val="accent6"/>
                </a:solidFill>
              </a:rPr>
              <a:t> 12:26</a:t>
            </a:r>
          </a:p>
          <a:p>
            <a:pPr algn="ctr" eaLnBrk="1" hangingPunct="1">
              <a:buFont typeface="Arial" charset="0"/>
              <a:buNone/>
            </a:pPr>
            <a:endParaRPr lang="en-US" sz="2400" dirty="0"/>
          </a:p>
          <a:p>
            <a:pPr algn="ctr" eaLnBrk="1" hangingPunct="1">
              <a:buFont typeface="Arial" charset="0"/>
              <a:buNone/>
            </a:pPr>
            <a:r>
              <a:rPr lang="en-US" dirty="0"/>
              <a:t>Le </a:t>
            </a:r>
            <a:r>
              <a:rPr lang="en-US" dirty="0" err="1"/>
              <a:t>ministère</a:t>
            </a:r>
            <a:r>
              <a:rPr lang="en-US" dirty="0"/>
              <a:t> du handicap de </a:t>
            </a:r>
            <a:r>
              <a:rPr lang="en-US" dirty="0" err="1"/>
              <a:t>votre</a:t>
            </a:r>
            <a:r>
              <a:rPr lang="en-US" dirty="0"/>
              <a:t> </a:t>
            </a:r>
            <a:r>
              <a:rPr lang="en-US" dirty="0" err="1"/>
              <a:t>église</a:t>
            </a:r>
            <a:r>
              <a:rPr lang="en-US" dirty="0"/>
              <a:t> </a:t>
            </a:r>
            <a:r>
              <a:rPr lang="en-US" dirty="0" err="1"/>
              <a:t>s’inspire</a:t>
            </a:r>
            <a:r>
              <a:rPr lang="en-US" dirty="0"/>
              <a:t>-t-</a:t>
            </a:r>
            <a:r>
              <a:rPr lang="en-US" dirty="0" err="1"/>
              <a:t>il</a:t>
            </a:r>
            <a:r>
              <a:rPr lang="en-US" dirty="0"/>
              <a:t> de </a:t>
            </a:r>
            <a:r>
              <a:rPr lang="en-US" dirty="0" err="1"/>
              <a:t>Actes</a:t>
            </a:r>
            <a:r>
              <a:rPr lang="en-US" dirty="0"/>
              <a:t> 2:42-47 ?</a:t>
            </a:r>
          </a:p>
        </p:txBody>
      </p:sp>
    </p:spTree>
    <p:extLst>
      <p:ext uri="{BB962C8B-B14F-4D97-AF65-F5344CB8AC3E}">
        <p14:creationId xmlns:p14="http://schemas.microsoft.com/office/powerpoint/2010/main" val="4427262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72714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BeyondSufferingPPSideImage.jpg"/>
          <p:cNvPicPr>
            <a:picLocks noChangeAspect="1"/>
          </p:cNvPicPr>
          <p:nvPr/>
        </p:nvPicPr>
        <p:blipFill>
          <a:blip r:embed="rId2" cstate="print"/>
          <a:srcRect/>
          <a:stretch>
            <a:fillRect/>
          </a:stretch>
        </p:blipFill>
        <p:spPr bwMode="auto">
          <a:xfrm>
            <a:off x="-6350" y="0"/>
            <a:ext cx="3035300" cy="6858000"/>
          </a:xfrm>
          <a:prstGeom prst="rect">
            <a:avLst/>
          </a:prstGeom>
          <a:noFill/>
          <a:ln w="9525">
            <a:noFill/>
            <a:miter lim="800000"/>
            <a:headEnd/>
            <a:tailEnd/>
          </a:ln>
        </p:spPr>
      </p:pic>
      <p:sp>
        <p:nvSpPr>
          <p:cNvPr id="2050" name="TextBox 3"/>
          <p:cNvSpPr txBox="1">
            <a:spLocks noChangeArrowheads="1"/>
          </p:cNvSpPr>
          <p:nvPr/>
        </p:nvSpPr>
        <p:spPr bwMode="auto">
          <a:xfrm>
            <a:off x="746975" y="1568708"/>
            <a:ext cx="7662930" cy="4401205"/>
          </a:xfrm>
          <a:prstGeom prst="rect">
            <a:avLst/>
          </a:prstGeom>
          <a:noFill/>
          <a:ln w="9525">
            <a:noFill/>
            <a:miter lim="800000"/>
            <a:headEnd/>
            <a:tailEnd/>
          </a:ln>
        </p:spPr>
        <p:txBody>
          <a:bodyPr wrap="square">
            <a:spAutoFit/>
          </a:bodyPr>
          <a:lstStyle/>
          <a:p>
            <a:pPr algn="ctr"/>
            <a:endParaRPr lang="en-US" sz="2000" b="1" dirty="0">
              <a:latin typeface="Calibri" charset="0"/>
            </a:endParaRPr>
          </a:p>
          <a:p>
            <a:pPr algn="ctr"/>
            <a:r>
              <a:rPr lang="en-US" sz="4800" cap="all" dirty="0" err="1">
                <a:solidFill>
                  <a:schemeClr val="accent6"/>
                </a:solidFill>
                <a:latin typeface="Century Gothic" pitchFamily="34" charset="0"/>
                <a:cs typeface="IrisUPC" pitchFamily="34" charset="-34"/>
              </a:rPr>
              <a:t>troisième</a:t>
            </a:r>
            <a:r>
              <a:rPr lang="en-US" sz="4800" cap="all" dirty="0">
                <a:solidFill>
                  <a:schemeClr val="accent6"/>
                </a:solidFill>
                <a:latin typeface="Century Gothic" pitchFamily="34" charset="0"/>
                <a:cs typeface="IrisUPC" pitchFamily="34" charset="-34"/>
              </a:rPr>
              <a:t> session</a:t>
            </a:r>
          </a:p>
          <a:p>
            <a:pPr algn="ctr"/>
            <a:endParaRPr lang="en-US" sz="2000" b="1" dirty="0">
              <a:latin typeface="Calibri" charset="0"/>
            </a:endParaRPr>
          </a:p>
          <a:p>
            <a:pPr algn="ctr"/>
            <a:endParaRPr lang="en-US" sz="1000" b="1" dirty="0">
              <a:latin typeface="Calibri" charset="0"/>
            </a:endParaRPr>
          </a:p>
          <a:p>
            <a:pPr algn="ctr"/>
            <a:r>
              <a:rPr lang="en-US" sz="4800" b="1" dirty="0">
                <a:latin typeface="Calibri" charset="0"/>
              </a:rPr>
              <a:t>Comment </a:t>
            </a:r>
            <a:r>
              <a:rPr lang="en-US" sz="4800" b="1" dirty="0" err="1">
                <a:latin typeface="Calibri" charset="0"/>
              </a:rPr>
              <a:t>initier</a:t>
            </a:r>
            <a:r>
              <a:rPr lang="en-US" sz="4800" b="1" dirty="0">
                <a:latin typeface="Calibri" charset="0"/>
              </a:rPr>
              <a:t> un </a:t>
            </a:r>
            <a:r>
              <a:rPr lang="en-US" sz="4800" b="1" dirty="0" err="1">
                <a:latin typeface="Calibri" charset="0"/>
              </a:rPr>
              <a:t>ministère</a:t>
            </a:r>
            <a:r>
              <a:rPr lang="en-US" sz="4800" b="1" dirty="0">
                <a:latin typeface="Calibri" charset="0"/>
              </a:rPr>
              <a:t> du handicap </a:t>
            </a:r>
            <a:r>
              <a:rPr lang="en-US" sz="4800" b="1" dirty="0" err="1">
                <a:latin typeface="Calibri" charset="0"/>
              </a:rPr>
              <a:t>dans</a:t>
            </a:r>
            <a:r>
              <a:rPr lang="en-US" sz="4800" b="1" dirty="0">
                <a:latin typeface="Calibri" charset="0"/>
              </a:rPr>
              <a:t> </a:t>
            </a:r>
            <a:r>
              <a:rPr lang="en-US" sz="4800" b="1" dirty="0" err="1">
                <a:latin typeface="Calibri" charset="0"/>
              </a:rPr>
              <a:t>l’Église</a:t>
            </a:r>
            <a:endParaRPr lang="en-US" sz="2800" b="1" dirty="0">
              <a:latin typeface="Calibri" charset="0"/>
            </a:endParaRPr>
          </a:p>
          <a:p>
            <a:pPr algn="ctr"/>
            <a:endParaRPr lang="en-US" sz="5400" b="1" dirty="0">
              <a:solidFill>
                <a:schemeClr val="tx1">
                  <a:lumMod val="85000"/>
                  <a:lumOff val="15000"/>
                </a:schemeClr>
              </a:solidFill>
              <a:effectLst>
                <a:outerShdw blurRad="50800" dist="50800" dir="5400000" algn="ctr" rotWithShape="0">
                  <a:schemeClr val="accent6"/>
                </a:outerShdw>
              </a:effectLst>
              <a:latin typeface="Origins" pitchFamily="50" charset="0"/>
            </a:endParaRPr>
          </a:p>
          <a:p>
            <a:pPr algn="ctr"/>
            <a:endParaRPr lang="en-US" sz="3200" dirty="0">
              <a:latin typeface="Calibri" charset="0"/>
            </a:endParaRPr>
          </a:p>
        </p:txBody>
      </p:sp>
    </p:spTree>
    <p:extLst>
      <p:ext uri="{BB962C8B-B14F-4D97-AF65-F5344CB8AC3E}">
        <p14:creationId xmlns:p14="http://schemas.microsoft.com/office/powerpoint/2010/main" val="29483360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BeyondSufferingPPSideImage.jpg"/>
          <p:cNvPicPr>
            <a:picLocks noChangeAspect="1"/>
          </p:cNvPicPr>
          <p:nvPr/>
        </p:nvPicPr>
        <p:blipFill>
          <a:blip r:embed="rId2" cstate="print"/>
          <a:srcRect/>
          <a:stretch>
            <a:fillRect/>
          </a:stretch>
        </p:blipFill>
        <p:spPr bwMode="auto">
          <a:xfrm>
            <a:off x="-6350" y="0"/>
            <a:ext cx="3035300" cy="6858000"/>
          </a:xfrm>
          <a:prstGeom prst="rect">
            <a:avLst/>
          </a:prstGeom>
          <a:noFill/>
          <a:ln w="9525">
            <a:noFill/>
            <a:miter lim="800000"/>
            <a:headEnd/>
            <a:tailEnd/>
          </a:ln>
        </p:spPr>
      </p:pic>
      <p:sp>
        <p:nvSpPr>
          <p:cNvPr id="5" name="TextBox 3"/>
          <p:cNvSpPr txBox="1">
            <a:spLocks noChangeArrowheads="1"/>
          </p:cNvSpPr>
          <p:nvPr/>
        </p:nvSpPr>
        <p:spPr bwMode="auto">
          <a:xfrm>
            <a:off x="426076" y="1216997"/>
            <a:ext cx="8641724" cy="4462760"/>
          </a:xfrm>
          <a:prstGeom prst="rect">
            <a:avLst/>
          </a:prstGeom>
          <a:noFill/>
          <a:ln w="9525">
            <a:noFill/>
            <a:miter lim="800000"/>
            <a:headEnd/>
            <a:tailEnd/>
          </a:ln>
        </p:spPr>
        <p:txBody>
          <a:bodyPr wrap="square">
            <a:spAutoFit/>
          </a:bodyPr>
          <a:lstStyle/>
          <a:p>
            <a:r>
              <a:rPr lang="en-US" sz="3200" dirty="0">
                <a:latin typeface="+mj-lt"/>
              </a:rPr>
              <a:t>  </a:t>
            </a:r>
          </a:p>
          <a:p>
            <a:pPr marL="1028700" lvl="1" indent="-571500">
              <a:spcBef>
                <a:spcPts val="1800"/>
              </a:spcBef>
              <a:buClr>
                <a:schemeClr val="accent6"/>
              </a:buClr>
              <a:buSzPct val="120000"/>
              <a:buFont typeface="+mj-lt"/>
              <a:buAutoNum type="romanUcPeriod"/>
            </a:pPr>
            <a:r>
              <a:rPr lang="en-US" sz="3200" dirty="0" err="1">
                <a:latin typeface="+mj-lt"/>
              </a:rPr>
              <a:t>Préoccupations</a:t>
            </a:r>
            <a:r>
              <a:rPr lang="en-US" sz="3200" dirty="0">
                <a:latin typeface="+mj-lt"/>
              </a:rPr>
              <a:t> sur le </a:t>
            </a:r>
            <a:r>
              <a:rPr lang="en-US" sz="3200" dirty="0" err="1">
                <a:latin typeface="+mj-lt"/>
              </a:rPr>
              <a:t>ministère</a:t>
            </a:r>
            <a:r>
              <a:rPr lang="en-US" sz="3200" dirty="0">
                <a:latin typeface="+mj-lt"/>
              </a:rPr>
              <a:t> du handicap</a:t>
            </a:r>
          </a:p>
          <a:p>
            <a:pPr marL="1028700" lvl="1" indent="-571500">
              <a:spcBef>
                <a:spcPts val="1800"/>
              </a:spcBef>
              <a:buClr>
                <a:schemeClr val="accent6"/>
              </a:buClr>
              <a:buSzPct val="120000"/>
              <a:buFont typeface="+mj-lt"/>
              <a:buAutoNum type="romanUcPeriod"/>
            </a:pPr>
            <a:r>
              <a:rPr lang="en-US" sz="3200" dirty="0">
                <a:latin typeface="+mj-lt"/>
              </a:rPr>
              <a:t>Tout repose </a:t>
            </a:r>
            <a:r>
              <a:rPr lang="en-US" sz="3200" dirty="0" err="1">
                <a:latin typeface="+mj-lt"/>
              </a:rPr>
              <a:t>toujours</a:t>
            </a:r>
            <a:r>
              <a:rPr lang="en-US" sz="3200" dirty="0">
                <a:latin typeface="+mj-lt"/>
              </a:rPr>
              <a:t> sur la direction</a:t>
            </a:r>
          </a:p>
          <a:p>
            <a:pPr marL="1028700" lvl="1" indent="-571500">
              <a:spcBef>
                <a:spcPts val="1800"/>
              </a:spcBef>
              <a:buClr>
                <a:schemeClr val="accent6"/>
              </a:buClr>
              <a:buSzPct val="120000"/>
              <a:buFont typeface="+mj-lt"/>
              <a:buAutoNum type="romanUcPeriod"/>
            </a:pPr>
            <a:r>
              <a:rPr lang="en-US" sz="3200" dirty="0">
                <a:latin typeface="+mj-lt"/>
              </a:rPr>
              <a:t>Dix </a:t>
            </a:r>
            <a:r>
              <a:rPr lang="en-US" sz="3200" dirty="0" err="1">
                <a:latin typeface="+mj-lt"/>
              </a:rPr>
              <a:t>conseils</a:t>
            </a:r>
            <a:r>
              <a:rPr lang="en-US" sz="3200" dirty="0">
                <a:latin typeface="+mj-lt"/>
              </a:rPr>
              <a:t> </a:t>
            </a:r>
            <a:r>
              <a:rPr lang="en-US" sz="3200" dirty="0" err="1">
                <a:latin typeface="+mj-lt"/>
              </a:rPr>
              <a:t>pratiques</a:t>
            </a:r>
            <a:r>
              <a:rPr lang="en-US" sz="3200" dirty="0">
                <a:latin typeface="+mj-lt"/>
              </a:rPr>
              <a:t> pour </a:t>
            </a:r>
            <a:r>
              <a:rPr lang="en-US" sz="3200" dirty="0" err="1">
                <a:latin typeface="+mj-lt"/>
              </a:rPr>
              <a:t>devenir</a:t>
            </a:r>
            <a:r>
              <a:rPr lang="en-US" sz="3200" dirty="0">
                <a:latin typeface="+mj-lt"/>
              </a:rPr>
              <a:t> </a:t>
            </a:r>
            <a:r>
              <a:rPr lang="en-US" sz="3200" dirty="0" err="1">
                <a:latin typeface="+mj-lt"/>
              </a:rPr>
              <a:t>une</a:t>
            </a:r>
            <a:r>
              <a:rPr lang="en-US" sz="3200" dirty="0">
                <a:latin typeface="+mj-lt"/>
              </a:rPr>
              <a:t> </a:t>
            </a:r>
            <a:r>
              <a:rPr lang="en-US" sz="3200" dirty="0" err="1">
                <a:latin typeface="+mj-lt"/>
              </a:rPr>
              <a:t>église</a:t>
            </a:r>
            <a:r>
              <a:rPr lang="en-US" sz="3200" dirty="0">
                <a:latin typeface="+mj-lt"/>
              </a:rPr>
              <a:t> qui </a:t>
            </a:r>
            <a:r>
              <a:rPr lang="en-US" sz="3200" dirty="0" err="1">
                <a:latin typeface="+mj-lt"/>
              </a:rPr>
              <a:t>accueille</a:t>
            </a:r>
            <a:r>
              <a:rPr lang="en-US" sz="3200" dirty="0">
                <a:latin typeface="+mj-lt"/>
              </a:rPr>
              <a:t> les </a:t>
            </a:r>
            <a:r>
              <a:rPr lang="en-US" sz="3200" dirty="0" err="1">
                <a:latin typeface="+mj-lt"/>
              </a:rPr>
              <a:t>handicapés</a:t>
            </a:r>
            <a:endParaRPr lang="en-US" sz="3200" dirty="0">
              <a:latin typeface="+mj-lt"/>
            </a:endParaRPr>
          </a:p>
          <a:p>
            <a:pPr marL="1028700" lvl="1" indent="-571500">
              <a:spcBef>
                <a:spcPts val="1800"/>
              </a:spcBef>
              <a:buClr>
                <a:schemeClr val="accent6"/>
              </a:buClr>
              <a:buSzPct val="120000"/>
              <a:buFont typeface="+mj-lt"/>
              <a:buAutoNum type="romanUcPeriod"/>
            </a:pPr>
            <a:r>
              <a:rPr lang="en-US" sz="3200" dirty="0">
                <a:latin typeface="+mj-lt"/>
              </a:rPr>
              <a:t>Inclusion </a:t>
            </a:r>
            <a:r>
              <a:rPr lang="en-US" sz="3200" dirty="0" err="1">
                <a:latin typeface="+mj-lt"/>
              </a:rPr>
              <a:t>intentionnelle</a:t>
            </a:r>
            <a:endParaRPr lang="en-US" sz="3200" dirty="0">
              <a:latin typeface="Calibri" charset="0"/>
            </a:endParaRPr>
          </a:p>
          <a:p>
            <a:pPr algn="ctr"/>
            <a:endParaRPr lang="en-US" sz="3200" dirty="0">
              <a:latin typeface="Calibri" charset="0"/>
            </a:endParaRPr>
          </a:p>
        </p:txBody>
      </p:sp>
    </p:spTree>
    <p:extLst>
      <p:ext uri="{BB962C8B-B14F-4D97-AF65-F5344CB8AC3E}">
        <p14:creationId xmlns:p14="http://schemas.microsoft.com/office/powerpoint/2010/main" val="2240039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4098" name="Title 1"/>
          <p:cNvSpPr>
            <a:spLocks noGrp="1"/>
          </p:cNvSpPr>
          <p:nvPr>
            <p:ph type="title"/>
          </p:nvPr>
        </p:nvSpPr>
        <p:spPr>
          <a:xfrm>
            <a:off x="0" y="1676400"/>
            <a:ext cx="9144000" cy="1143000"/>
          </a:xfrm>
        </p:spPr>
        <p:txBody>
          <a:bodyPr/>
          <a:lstStyle/>
          <a:p>
            <a:pPr eaLnBrk="1" hangingPunct="1"/>
            <a:r>
              <a:rPr lang="en-US" sz="4000" b="1" dirty="0"/>
              <a:t>Luc sur le </a:t>
            </a:r>
            <a:r>
              <a:rPr lang="en-US" sz="4000" b="1" dirty="0" err="1"/>
              <a:t>Royaume</a:t>
            </a:r>
            <a:r>
              <a:rPr lang="en-US" sz="4000" b="1" dirty="0"/>
              <a:t> de </a:t>
            </a:r>
            <a:r>
              <a:rPr lang="en-US" sz="4000" b="1" dirty="0" err="1"/>
              <a:t>Dieu</a:t>
            </a:r>
            <a:endParaRPr lang="en-US" sz="4000" b="1" dirty="0"/>
          </a:p>
        </p:txBody>
      </p:sp>
      <p:sp>
        <p:nvSpPr>
          <p:cNvPr id="4099" name="Content Placeholder 2"/>
          <p:cNvSpPr>
            <a:spLocks noGrp="1"/>
          </p:cNvSpPr>
          <p:nvPr>
            <p:ph idx="1"/>
          </p:nvPr>
        </p:nvSpPr>
        <p:spPr>
          <a:xfrm>
            <a:off x="457200" y="3276600"/>
            <a:ext cx="8229600" cy="1981200"/>
          </a:xfrm>
        </p:spPr>
        <p:txBody>
          <a:bodyPr/>
          <a:lstStyle/>
          <a:p>
            <a:pPr algn="ctr" eaLnBrk="1" hangingPunct="1">
              <a:buFont typeface="Arial" charset="0"/>
              <a:buNone/>
            </a:pPr>
            <a:r>
              <a:rPr lang="en-US" dirty="0"/>
              <a:t>Luc </a:t>
            </a:r>
            <a:r>
              <a:rPr lang="en-US" dirty="0" err="1"/>
              <a:t>ouvre</a:t>
            </a:r>
            <a:r>
              <a:rPr lang="en-US" dirty="0"/>
              <a:t> </a:t>
            </a:r>
            <a:r>
              <a:rPr lang="en-US" dirty="0" err="1"/>
              <a:t>une</a:t>
            </a:r>
            <a:r>
              <a:rPr lang="en-US" dirty="0"/>
              <a:t> </a:t>
            </a:r>
            <a:r>
              <a:rPr lang="en-US" dirty="0" err="1"/>
              <a:t>fenêtre</a:t>
            </a:r>
            <a:r>
              <a:rPr lang="en-US" dirty="0"/>
              <a:t> à travers </a:t>
            </a:r>
            <a:r>
              <a:rPr lang="en-US" dirty="0" err="1"/>
              <a:t>laquelle</a:t>
            </a:r>
            <a:r>
              <a:rPr lang="en-US" dirty="0"/>
              <a:t> nous </a:t>
            </a:r>
            <a:r>
              <a:rPr lang="en-US" dirty="0" err="1"/>
              <a:t>pouvons</a:t>
            </a:r>
            <a:r>
              <a:rPr lang="en-US" dirty="0"/>
              <a:t> </a:t>
            </a:r>
            <a:r>
              <a:rPr lang="en-US" dirty="0" err="1"/>
              <a:t>comprendre</a:t>
            </a:r>
            <a:r>
              <a:rPr lang="en-US" dirty="0"/>
              <a:t> la compassion </a:t>
            </a:r>
            <a:r>
              <a:rPr lang="en-US" dirty="0" err="1"/>
              <a:t>ressentie</a:t>
            </a:r>
            <a:r>
              <a:rPr lang="en-US" dirty="0"/>
              <a:t> par </a:t>
            </a:r>
            <a:r>
              <a:rPr lang="en-US" dirty="0" err="1"/>
              <a:t>Dieu</a:t>
            </a:r>
            <a:r>
              <a:rPr lang="en-US" dirty="0"/>
              <a:t> </a:t>
            </a:r>
            <a:r>
              <a:rPr lang="en-US" dirty="0" err="1"/>
              <a:t>envers</a:t>
            </a:r>
            <a:r>
              <a:rPr lang="en-US" dirty="0"/>
              <a:t> les </a:t>
            </a:r>
            <a:r>
              <a:rPr lang="en-US" dirty="0" err="1"/>
              <a:t>parias</a:t>
            </a:r>
            <a:r>
              <a:rPr lang="en-US" dirty="0"/>
              <a:t> et les </a:t>
            </a:r>
            <a:r>
              <a:rPr lang="en-US" dirty="0" err="1"/>
              <a:t>pécheurs</a:t>
            </a:r>
            <a:r>
              <a:rPr lang="en-US" dirty="0"/>
              <a: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3074" name="Title 1"/>
          <p:cNvSpPr>
            <a:spLocks noGrp="1"/>
          </p:cNvSpPr>
          <p:nvPr>
            <p:ph type="title"/>
          </p:nvPr>
        </p:nvSpPr>
        <p:spPr>
          <a:xfrm>
            <a:off x="0" y="1447800"/>
            <a:ext cx="9144000" cy="1143000"/>
          </a:xfrm>
        </p:spPr>
        <p:txBody>
          <a:bodyPr/>
          <a:lstStyle/>
          <a:p>
            <a:pPr eaLnBrk="1" hangingPunct="1"/>
            <a:r>
              <a:rPr lang="en-US" sz="4000" b="1" dirty="0"/>
              <a:t>Les </a:t>
            </a:r>
            <a:r>
              <a:rPr lang="en-US" sz="4000" b="1" dirty="0" err="1"/>
              <a:t>objectifs</a:t>
            </a:r>
            <a:r>
              <a:rPr lang="en-US" sz="4000" b="1" dirty="0"/>
              <a:t> du </a:t>
            </a:r>
            <a:r>
              <a:rPr lang="en-US" sz="4000" b="1" dirty="0" err="1"/>
              <a:t>ministère</a:t>
            </a:r>
            <a:r>
              <a:rPr lang="en-US" sz="4000" b="1" dirty="0"/>
              <a:t> du handicap</a:t>
            </a:r>
          </a:p>
        </p:txBody>
      </p:sp>
      <p:sp>
        <p:nvSpPr>
          <p:cNvPr id="3" name="Content Placeholder 2"/>
          <p:cNvSpPr>
            <a:spLocks noGrp="1"/>
          </p:cNvSpPr>
          <p:nvPr>
            <p:ph idx="1"/>
          </p:nvPr>
        </p:nvSpPr>
        <p:spPr>
          <a:xfrm>
            <a:off x="228600" y="2604052"/>
            <a:ext cx="8686800" cy="4525963"/>
          </a:xfrm>
        </p:spPr>
        <p:txBody>
          <a:bodyPr rtlCol="0">
            <a:normAutofit/>
          </a:bodyPr>
          <a:lstStyle/>
          <a:p>
            <a:pPr eaLnBrk="1" fontAlgn="auto" hangingPunct="1">
              <a:spcAft>
                <a:spcPts val="0"/>
              </a:spcAft>
              <a:buClr>
                <a:schemeClr val="accent6"/>
              </a:buClr>
              <a:buFont typeface="Arial" pitchFamily="34" charset="0"/>
              <a:buChar char="•"/>
              <a:defRPr/>
            </a:pPr>
            <a:r>
              <a:rPr lang="en-US" sz="2800" dirty="0" err="1">
                <a:solidFill>
                  <a:schemeClr val="tx1">
                    <a:lumMod val="95000"/>
                    <a:lumOff val="5000"/>
                  </a:schemeClr>
                </a:solidFill>
              </a:rPr>
              <a:t>Ouvrir</a:t>
            </a:r>
            <a:r>
              <a:rPr lang="en-US" sz="2800" dirty="0">
                <a:solidFill>
                  <a:schemeClr val="tx1">
                    <a:lumMod val="95000"/>
                    <a:lumOff val="5000"/>
                  </a:schemeClr>
                </a:solidFill>
              </a:rPr>
              <a:t> les </a:t>
            </a:r>
            <a:r>
              <a:rPr lang="en-US" sz="2800" dirty="0" err="1">
                <a:solidFill>
                  <a:schemeClr val="tx1">
                    <a:lumMod val="95000"/>
                    <a:lumOff val="5000"/>
                  </a:schemeClr>
                </a:solidFill>
              </a:rPr>
              <a:t>portes</a:t>
            </a:r>
            <a:r>
              <a:rPr lang="en-US" sz="2800" dirty="0">
                <a:solidFill>
                  <a:schemeClr val="tx1">
                    <a:lumMod val="95000"/>
                    <a:lumOff val="5000"/>
                  </a:schemeClr>
                </a:solidFill>
              </a:rPr>
              <a:t> pour </a:t>
            </a:r>
            <a:r>
              <a:rPr lang="en-US" sz="2800" dirty="0" err="1">
                <a:solidFill>
                  <a:schemeClr val="tx1">
                    <a:lumMod val="95000"/>
                    <a:lumOff val="5000"/>
                  </a:schemeClr>
                </a:solidFill>
              </a:rPr>
              <a:t>partager</a:t>
            </a:r>
            <a:r>
              <a:rPr lang="en-US" sz="2800" dirty="0">
                <a:solidFill>
                  <a:schemeClr val="tx1">
                    <a:lumMod val="95000"/>
                    <a:lumOff val="5000"/>
                  </a:schemeClr>
                </a:solidFill>
              </a:rPr>
              <a:t> </a:t>
            </a:r>
            <a:r>
              <a:rPr lang="en-US" sz="2800" dirty="0" err="1">
                <a:solidFill>
                  <a:schemeClr val="tx1">
                    <a:lumMod val="95000"/>
                    <a:lumOff val="5000"/>
                  </a:schemeClr>
                </a:solidFill>
              </a:rPr>
              <a:t>l’évangile</a:t>
            </a:r>
            <a:r>
              <a:rPr lang="en-US" sz="2800" dirty="0">
                <a:solidFill>
                  <a:schemeClr val="tx1">
                    <a:lumMod val="95000"/>
                    <a:lumOff val="5000"/>
                  </a:schemeClr>
                </a:solidFill>
              </a:rPr>
              <a:t> avec les </a:t>
            </a:r>
            <a:r>
              <a:rPr lang="en-US" sz="2800" dirty="0" err="1">
                <a:solidFill>
                  <a:schemeClr val="tx1">
                    <a:lumMod val="95000"/>
                    <a:lumOff val="5000"/>
                  </a:schemeClr>
                </a:solidFill>
              </a:rPr>
              <a:t>handicapés</a:t>
            </a:r>
            <a:r>
              <a:rPr lang="en-US" sz="2800" dirty="0">
                <a:solidFill>
                  <a:schemeClr val="tx1">
                    <a:lumMod val="95000"/>
                    <a:lumOff val="5000"/>
                  </a:schemeClr>
                </a:solidFill>
              </a:rPr>
              <a:t>.</a:t>
            </a:r>
          </a:p>
          <a:p>
            <a:pPr eaLnBrk="1" fontAlgn="auto" hangingPunct="1">
              <a:spcAft>
                <a:spcPts val="0"/>
              </a:spcAft>
              <a:buClr>
                <a:schemeClr val="accent6"/>
              </a:buClr>
              <a:buFont typeface="Arial" pitchFamily="34" charset="0"/>
              <a:buChar char="•"/>
              <a:defRPr/>
            </a:pPr>
            <a:r>
              <a:rPr lang="en-US" sz="2800" dirty="0" err="1">
                <a:solidFill>
                  <a:schemeClr val="tx1">
                    <a:lumMod val="95000"/>
                    <a:lumOff val="5000"/>
                  </a:schemeClr>
                </a:solidFill>
              </a:rPr>
              <a:t>Intégrer</a:t>
            </a:r>
            <a:r>
              <a:rPr lang="en-US" sz="2800" dirty="0">
                <a:solidFill>
                  <a:schemeClr val="tx1">
                    <a:lumMod val="95000"/>
                    <a:lumOff val="5000"/>
                  </a:schemeClr>
                </a:solidFill>
              </a:rPr>
              <a:t> les </a:t>
            </a:r>
            <a:r>
              <a:rPr lang="en-US" sz="2800" dirty="0" err="1">
                <a:solidFill>
                  <a:schemeClr val="tx1">
                    <a:lumMod val="95000"/>
                    <a:lumOff val="5000"/>
                  </a:schemeClr>
                </a:solidFill>
              </a:rPr>
              <a:t>handicapés</a:t>
            </a:r>
            <a:r>
              <a:rPr lang="en-US" sz="2800" dirty="0">
                <a:solidFill>
                  <a:schemeClr val="tx1">
                    <a:lumMod val="95000"/>
                    <a:lumOff val="5000"/>
                  </a:schemeClr>
                </a:solidFill>
              </a:rPr>
              <a:t> </a:t>
            </a:r>
            <a:r>
              <a:rPr lang="en-US" sz="2800" dirty="0" err="1">
                <a:solidFill>
                  <a:schemeClr val="tx1">
                    <a:lumMod val="95000"/>
                    <a:lumOff val="5000"/>
                  </a:schemeClr>
                </a:solidFill>
              </a:rPr>
              <a:t>dans</a:t>
            </a:r>
            <a:r>
              <a:rPr lang="en-US" sz="2800" dirty="0">
                <a:solidFill>
                  <a:schemeClr val="tx1">
                    <a:lumMod val="95000"/>
                    <a:lumOff val="5000"/>
                  </a:schemeClr>
                </a:solidFill>
              </a:rPr>
              <a:t> la vie de </a:t>
            </a:r>
            <a:r>
              <a:rPr lang="en-US" sz="2800" dirty="0" err="1">
                <a:solidFill>
                  <a:schemeClr val="tx1">
                    <a:lumMod val="95000"/>
                    <a:lumOff val="5000"/>
                  </a:schemeClr>
                </a:solidFill>
              </a:rPr>
              <a:t>l’église</a:t>
            </a:r>
            <a:r>
              <a:rPr lang="en-US" sz="2800" dirty="0">
                <a:solidFill>
                  <a:schemeClr val="tx1">
                    <a:lumMod val="95000"/>
                    <a:lumOff val="5000"/>
                  </a:schemeClr>
                </a:solidFill>
              </a:rPr>
              <a:t> pour </a:t>
            </a:r>
            <a:r>
              <a:rPr lang="en-US" sz="2800" dirty="0" err="1">
                <a:solidFill>
                  <a:schemeClr val="tx1">
                    <a:lumMod val="95000"/>
                    <a:lumOff val="5000"/>
                  </a:schemeClr>
                </a:solidFill>
              </a:rPr>
              <a:t>leur</a:t>
            </a:r>
            <a:r>
              <a:rPr lang="en-US" sz="2800" dirty="0">
                <a:solidFill>
                  <a:schemeClr val="tx1">
                    <a:lumMod val="95000"/>
                    <a:lumOff val="5000"/>
                  </a:schemeClr>
                </a:solidFill>
              </a:rPr>
              <a:t> donner la chance de </a:t>
            </a:r>
            <a:r>
              <a:rPr lang="en-US" sz="2800" dirty="0" err="1">
                <a:solidFill>
                  <a:schemeClr val="tx1">
                    <a:lumMod val="95000"/>
                    <a:lumOff val="5000"/>
                  </a:schemeClr>
                </a:solidFill>
              </a:rPr>
              <a:t>servir</a:t>
            </a:r>
            <a:r>
              <a:rPr lang="en-US" sz="2800" dirty="0">
                <a:solidFill>
                  <a:schemeClr val="tx1">
                    <a:lumMod val="95000"/>
                    <a:lumOff val="5000"/>
                  </a:schemeClr>
                </a:solidFill>
              </a:rPr>
              <a:t> </a:t>
            </a:r>
            <a:r>
              <a:rPr lang="en-US" sz="2800" dirty="0" err="1">
                <a:solidFill>
                  <a:schemeClr val="tx1">
                    <a:lumMod val="95000"/>
                    <a:lumOff val="5000"/>
                  </a:schemeClr>
                </a:solidFill>
              </a:rPr>
              <a:t>Dieu</a:t>
            </a:r>
            <a:r>
              <a:rPr lang="en-US" sz="2800" dirty="0">
                <a:solidFill>
                  <a:schemeClr val="tx1">
                    <a:lumMod val="95000"/>
                    <a:lumOff val="5000"/>
                  </a:schemeClr>
                </a:solidFill>
              </a:rPr>
              <a:t>.</a:t>
            </a:r>
          </a:p>
          <a:p>
            <a:pPr eaLnBrk="1" fontAlgn="auto" hangingPunct="1">
              <a:spcAft>
                <a:spcPts val="0"/>
              </a:spcAft>
              <a:buClr>
                <a:schemeClr val="accent6"/>
              </a:buClr>
              <a:buFont typeface="Arial" pitchFamily="34" charset="0"/>
              <a:buChar char="•"/>
              <a:defRPr/>
            </a:pPr>
            <a:r>
              <a:rPr lang="en-US" sz="2800" dirty="0" err="1">
                <a:solidFill>
                  <a:schemeClr val="tx1">
                    <a:lumMod val="95000"/>
                    <a:lumOff val="5000"/>
                  </a:schemeClr>
                </a:solidFill>
              </a:rPr>
              <a:t>Permettre</a:t>
            </a:r>
            <a:r>
              <a:rPr lang="en-US" sz="2800" dirty="0">
                <a:solidFill>
                  <a:schemeClr val="tx1">
                    <a:lumMod val="95000"/>
                    <a:lumOff val="5000"/>
                  </a:schemeClr>
                </a:solidFill>
              </a:rPr>
              <a:t> à </a:t>
            </a:r>
            <a:r>
              <a:rPr lang="en-US" sz="2800" dirty="0" err="1">
                <a:solidFill>
                  <a:schemeClr val="tx1">
                    <a:lumMod val="95000"/>
                    <a:lumOff val="5000"/>
                  </a:schemeClr>
                </a:solidFill>
              </a:rPr>
              <a:t>l’Église</a:t>
            </a:r>
            <a:r>
              <a:rPr lang="en-US" sz="2800" dirty="0">
                <a:solidFill>
                  <a:schemeClr val="tx1">
                    <a:lumMod val="95000"/>
                    <a:lumOff val="5000"/>
                  </a:schemeClr>
                </a:solidFill>
              </a:rPr>
              <a:t> de </a:t>
            </a:r>
            <a:r>
              <a:rPr lang="en-US" sz="2800" dirty="0" err="1">
                <a:solidFill>
                  <a:schemeClr val="tx1">
                    <a:lumMod val="95000"/>
                    <a:lumOff val="5000"/>
                  </a:schemeClr>
                </a:solidFill>
              </a:rPr>
              <a:t>jouer</a:t>
            </a:r>
            <a:r>
              <a:rPr lang="en-US" sz="2800" dirty="0">
                <a:solidFill>
                  <a:schemeClr val="tx1">
                    <a:lumMod val="95000"/>
                    <a:lumOff val="5000"/>
                  </a:schemeClr>
                </a:solidFill>
              </a:rPr>
              <a:t> le </a:t>
            </a:r>
            <a:r>
              <a:rPr lang="en-US" sz="2800" dirty="0" err="1">
                <a:solidFill>
                  <a:schemeClr val="tx1">
                    <a:lumMod val="95000"/>
                    <a:lumOff val="5000"/>
                  </a:schemeClr>
                </a:solidFill>
              </a:rPr>
              <a:t>rôle</a:t>
            </a:r>
            <a:r>
              <a:rPr lang="en-US" sz="2800" dirty="0">
                <a:solidFill>
                  <a:schemeClr val="tx1">
                    <a:lumMod val="95000"/>
                    <a:lumOff val="5000"/>
                  </a:schemeClr>
                </a:solidFill>
              </a:rPr>
              <a:t> de </a:t>
            </a:r>
            <a:r>
              <a:rPr lang="en-US" sz="2800" dirty="0" err="1">
                <a:solidFill>
                  <a:schemeClr val="tx1">
                    <a:lumMod val="95000"/>
                    <a:lumOff val="5000"/>
                  </a:schemeClr>
                </a:solidFill>
              </a:rPr>
              <a:t>témoin</a:t>
            </a:r>
            <a:r>
              <a:rPr lang="en-US" sz="2800" dirty="0">
                <a:solidFill>
                  <a:schemeClr val="tx1">
                    <a:lumMod val="95000"/>
                    <a:lumOff val="5000"/>
                  </a:schemeClr>
                </a:solidFill>
              </a:rPr>
              <a:t> et de </a:t>
            </a:r>
            <a:r>
              <a:rPr lang="en-US" sz="2800" dirty="0" err="1">
                <a:solidFill>
                  <a:schemeClr val="tx1">
                    <a:lumMod val="95000"/>
                    <a:lumOff val="5000"/>
                  </a:schemeClr>
                </a:solidFill>
              </a:rPr>
              <a:t>modèle</a:t>
            </a:r>
            <a:r>
              <a:rPr lang="en-US" sz="2800" dirty="0">
                <a:solidFill>
                  <a:schemeClr val="tx1">
                    <a:lumMod val="95000"/>
                    <a:lumOff val="5000"/>
                  </a:schemeClr>
                </a:solidFill>
              </a:rPr>
              <a:t> pour la </a:t>
            </a:r>
            <a:r>
              <a:rPr lang="en-US" sz="2800" dirty="0" err="1">
                <a:solidFill>
                  <a:schemeClr val="tx1">
                    <a:lumMod val="95000"/>
                    <a:lumOff val="5000"/>
                  </a:schemeClr>
                </a:solidFill>
              </a:rPr>
              <a:t>communauté</a:t>
            </a:r>
            <a:r>
              <a:rPr lang="en-US" sz="2800" dirty="0">
                <a:solidFill>
                  <a:schemeClr val="tx1">
                    <a:lumMod val="95000"/>
                    <a:lumOff val="5000"/>
                  </a:schemeClr>
                </a:solidFill>
              </a:rPr>
              <a:t> </a:t>
            </a:r>
            <a:r>
              <a:rPr lang="en-US" sz="2800" dirty="0" err="1">
                <a:solidFill>
                  <a:schemeClr val="tx1">
                    <a:lumMod val="95000"/>
                    <a:lumOff val="5000"/>
                  </a:schemeClr>
                </a:solidFill>
              </a:rPr>
              <a:t>afin</a:t>
            </a:r>
            <a:r>
              <a:rPr lang="en-US" sz="2800" dirty="0">
                <a:solidFill>
                  <a:schemeClr val="tx1">
                    <a:lumMod val="95000"/>
                    <a:lumOff val="5000"/>
                  </a:schemeClr>
                </a:solidFill>
              </a:rPr>
              <a:t> de </a:t>
            </a:r>
            <a:r>
              <a:rPr lang="en-US" sz="2800" dirty="0" err="1">
                <a:solidFill>
                  <a:schemeClr val="tx1">
                    <a:lumMod val="95000"/>
                    <a:lumOff val="5000"/>
                  </a:schemeClr>
                </a:solidFill>
              </a:rPr>
              <a:t>répondre</a:t>
            </a:r>
            <a:r>
              <a:rPr lang="en-US" sz="2800" dirty="0">
                <a:solidFill>
                  <a:schemeClr val="tx1">
                    <a:lumMod val="95000"/>
                    <a:lumOff val="5000"/>
                  </a:schemeClr>
                </a:solidFill>
              </a:rPr>
              <a:t> aux </a:t>
            </a:r>
            <a:r>
              <a:rPr lang="en-US" sz="2800" dirty="0" err="1">
                <a:solidFill>
                  <a:schemeClr val="tx1">
                    <a:lumMod val="95000"/>
                    <a:lumOff val="5000"/>
                  </a:schemeClr>
                </a:solidFill>
              </a:rPr>
              <a:t>besoins</a:t>
            </a:r>
            <a:r>
              <a:rPr lang="en-US" sz="2800" dirty="0">
                <a:solidFill>
                  <a:schemeClr val="tx1">
                    <a:lumMod val="95000"/>
                    <a:lumOff val="5000"/>
                  </a:schemeClr>
                </a:solidFill>
              </a:rPr>
              <a:t> </a:t>
            </a:r>
            <a:r>
              <a:rPr lang="en-US" sz="2800" dirty="0" err="1">
                <a:solidFill>
                  <a:schemeClr val="tx1">
                    <a:lumMod val="95000"/>
                    <a:lumOff val="5000"/>
                  </a:schemeClr>
                </a:solidFill>
              </a:rPr>
              <a:t>spirituels</a:t>
            </a:r>
            <a:r>
              <a:rPr lang="en-US" sz="2800" dirty="0">
                <a:solidFill>
                  <a:schemeClr val="tx1">
                    <a:lumMod val="95000"/>
                    <a:lumOff val="5000"/>
                  </a:schemeClr>
                </a:solidFill>
              </a:rPr>
              <a:t>, physiques et </a:t>
            </a:r>
            <a:r>
              <a:rPr lang="en-US" sz="2800" dirty="0" err="1">
                <a:solidFill>
                  <a:schemeClr val="tx1">
                    <a:lumMod val="95000"/>
                    <a:lumOff val="5000"/>
                  </a:schemeClr>
                </a:solidFill>
              </a:rPr>
              <a:t>sociaux</a:t>
            </a:r>
            <a:r>
              <a:rPr lang="en-US" sz="2800" dirty="0">
                <a:solidFill>
                  <a:schemeClr val="tx1">
                    <a:lumMod val="95000"/>
                    <a:lumOff val="5000"/>
                  </a:schemeClr>
                </a:solidFill>
              </a:rPr>
              <a:t> des </a:t>
            </a:r>
            <a:r>
              <a:rPr lang="en-US" sz="2800" dirty="0" err="1">
                <a:solidFill>
                  <a:schemeClr val="tx1">
                    <a:lumMod val="95000"/>
                    <a:lumOff val="5000"/>
                  </a:schemeClr>
                </a:solidFill>
              </a:rPr>
              <a:t>handicapés</a:t>
            </a:r>
            <a:r>
              <a:rPr lang="en-US" sz="2800" dirty="0">
                <a:solidFill>
                  <a:schemeClr val="tx1">
                    <a:lumMod val="95000"/>
                    <a:lumOff val="5000"/>
                  </a:schemeClr>
                </a:solidFill>
              </a:rPr>
              <a:t>.</a:t>
            </a:r>
          </a:p>
        </p:txBody>
      </p:sp>
    </p:spTree>
    <p:extLst>
      <p:ext uri="{BB962C8B-B14F-4D97-AF65-F5344CB8AC3E}">
        <p14:creationId xmlns:p14="http://schemas.microsoft.com/office/powerpoint/2010/main" val="23960386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5122" name="Title 1"/>
          <p:cNvSpPr>
            <a:spLocks noGrp="1"/>
          </p:cNvSpPr>
          <p:nvPr>
            <p:ph type="title"/>
          </p:nvPr>
        </p:nvSpPr>
        <p:spPr>
          <a:xfrm>
            <a:off x="0" y="1143000"/>
            <a:ext cx="9144000" cy="1143000"/>
          </a:xfrm>
        </p:spPr>
        <p:txBody>
          <a:bodyPr/>
          <a:lstStyle/>
          <a:p>
            <a:pPr eaLnBrk="1" hangingPunct="1"/>
            <a:r>
              <a:rPr lang="en-US" sz="4000" b="1" dirty="0" err="1"/>
              <a:t>Préoccupations</a:t>
            </a:r>
            <a:r>
              <a:rPr lang="en-US" sz="4000" b="1" dirty="0"/>
              <a:t> </a:t>
            </a:r>
            <a:r>
              <a:rPr lang="en-US" sz="4000" b="1" dirty="0" err="1"/>
              <a:t>autour</a:t>
            </a:r>
            <a:r>
              <a:rPr lang="en-US" sz="4000" b="1" dirty="0"/>
              <a:t> du </a:t>
            </a:r>
            <a:br>
              <a:rPr lang="en-US" sz="4000" b="1" dirty="0"/>
            </a:br>
            <a:r>
              <a:rPr lang="en-US" sz="4000" b="1" dirty="0"/>
              <a:t> </a:t>
            </a:r>
            <a:r>
              <a:rPr lang="en-US" sz="4000" b="1" dirty="0" err="1"/>
              <a:t>ministère</a:t>
            </a:r>
            <a:r>
              <a:rPr lang="en-US" sz="4000" b="1" dirty="0"/>
              <a:t> du handicap</a:t>
            </a:r>
          </a:p>
        </p:txBody>
      </p:sp>
      <p:pic>
        <p:nvPicPr>
          <p:cNvPr id="5123" name="Picture 2"/>
          <p:cNvPicPr>
            <a:picLocks noGrp="1" noChangeAspect="1" noChangeArrowheads="1"/>
          </p:cNvPicPr>
          <p:nvPr>
            <p:ph idx="1"/>
          </p:nvPr>
        </p:nvPicPr>
        <p:blipFill>
          <a:blip r:embed="rId3" cstate="print"/>
          <a:srcRect/>
          <a:stretch>
            <a:fillRect/>
          </a:stretch>
        </p:blipFill>
        <p:spPr>
          <a:xfrm>
            <a:off x="914400" y="2590800"/>
            <a:ext cx="2230934" cy="3133725"/>
          </a:xfrm>
          <a:prstGeom prst="rect">
            <a:avLst/>
          </a:prstGeom>
          <a:ln>
            <a:noFill/>
          </a:ln>
          <a:effectLst>
            <a:outerShdw blurRad="292100" dist="139700" dir="2700000" algn="tl" rotWithShape="0">
              <a:srgbClr val="333333">
                <a:alpha val="65000"/>
              </a:srgbClr>
            </a:outerShdw>
          </a:effectLst>
        </p:spPr>
      </p:pic>
      <p:sp>
        <p:nvSpPr>
          <p:cNvPr id="5125" name="TextBox 5"/>
          <p:cNvSpPr txBox="1">
            <a:spLocks noChangeArrowheads="1"/>
          </p:cNvSpPr>
          <p:nvPr/>
        </p:nvSpPr>
        <p:spPr bwMode="auto">
          <a:xfrm>
            <a:off x="3200400" y="2884944"/>
            <a:ext cx="5562600" cy="2677656"/>
          </a:xfrm>
          <a:prstGeom prst="rect">
            <a:avLst/>
          </a:prstGeom>
          <a:noFill/>
          <a:ln w="9525">
            <a:noFill/>
            <a:miter lim="800000"/>
            <a:headEnd/>
            <a:tailEnd/>
          </a:ln>
        </p:spPr>
        <p:txBody>
          <a:bodyPr wrap="square">
            <a:spAutoFit/>
          </a:bodyPr>
          <a:lstStyle/>
          <a:p>
            <a:pPr algn="ctr"/>
            <a:r>
              <a:rPr lang="en-US" sz="2800" dirty="0" err="1">
                <a:latin typeface="+mn-lt"/>
              </a:rPr>
              <a:t>L’amour</a:t>
            </a:r>
            <a:r>
              <a:rPr lang="en-US" sz="2800" dirty="0">
                <a:latin typeface="+mn-lt"/>
              </a:rPr>
              <a:t> et la </a:t>
            </a:r>
            <a:r>
              <a:rPr lang="en-US" sz="2800" dirty="0" err="1">
                <a:latin typeface="+mn-lt"/>
              </a:rPr>
              <a:t>miséricorde</a:t>
            </a:r>
            <a:r>
              <a:rPr lang="en-US" sz="2800" dirty="0">
                <a:latin typeface="+mn-lt"/>
              </a:rPr>
              <a:t> de </a:t>
            </a:r>
            <a:r>
              <a:rPr lang="en-US" sz="2800" dirty="0" err="1">
                <a:latin typeface="+mn-lt"/>
              </a:rPr>
              <a:t>Dieu</a:t>
            </a:r>
            <a:r>
              <a:rPr lang="en-US" sz="2800" dirty="0">
                <a:latin typeface="+mn-lt"/>
              </a:rPr>
              <a:t> encourage les </a:t>
            </a:r>
            <a:r>
              <a:rPr lang="en-US" sz="2800" dirty="0" err="1">
                <a:latin typeface="+mn-lt"/>
              </a:rPr>
              <a:t>chrétiens</a:t>
            </a:r>
            <a:r>
              <a:rPr lang="en-US" sz="2800" dirty="0">
                <a:latin typeface="+mn-lt"/>
              </a:rPr>
              <a:t> à se </a:t>
            </a:r>
            <a:r>
              <a:rPr lang="en-US" sz="2800" dirty="0" err="1">
                <a:latin typeface="+mn-lt"/>
              </a:rPr>
              <a:t>tourner</a:t>
            </a:r>
            <a:r>
              <a:rPr lang="en-US" sz="2800" dirty="0">
                <a:latin typeface="+mn-lt"/>
              </a:rPr>
              <a:t> </a:t>
            </a:r>
            <a:r>
              <a:rPr lang="en-US" sz="2800" dirty="0" err="1">
                <a:latin typeface="+mn-lt"/>
              </a:rPr>
              <a:t>vers</a:t>
            </a:r>
            <a:r>
              <a:rPr lang="en-US" sz="2800" dirty="0">
                <a:latin typeface="+mn-lt"/>
              </a:rPr>
              <a:t> </a:t>
            </a:r>
            <a:r>
              <a:rPr lang="en-US" sz="2800" dirty="0" err="1">
                <a:latin typeface="+mn-lt"/>
              </a:rPr>
              <a:t>leurs</a:t>
            </a:r>
            <a:r>
              <a:rPr lang="en-US" sz="2800" dirty="0">
                <a:latin typeface="+mn-lt"/>
              </a:rPr>
              <a:t> </a:t>
            </a:r>
            <a:r>
              <a:rPr lang="en-US" sz="2800" dirty="0" err="1">
                <a:latin typeface="+mn-lt"/>
              </a:rPr>
              <a:t>communautés</a:t>
            </a:r>
            <a:r>
              <a:rPr lang="en-US" sz="2800" dirty="0">
                <a:latin typeface="+mn-lt"/>
              </a:rPr>
              <a:t>. On </a:t>
            </a:r>
            <a:r>
              <a:rPr lang="en-US" sz="2800" dirty="0" err="1">
                <a:latin typeface="+mn-lt"/>
              </a:rPr>
              <a:t>estime</a:t>
            </a:r>
            <a:r>
              <a:rPr lang="en-US" sz="2800" dirty="0">
                <a:latin typeface="+mn-lt"/>
              </a:rPr>
              <a:t> que </a:t>
            </a:r>
            <a:r>
              <a:rPr lang="en-US" sz="2800" b="1" dirty="0">
                <a:effectLst>
                  <a:outerShdw blurRad="50800" dist="50800" dir="5400000" algn="ctr" rotWithShape="0">
                    <a:schemeClr val="accent6"/>
                  </a:outerShdw>
                </a:effectLst>
                <a:latin typeface="+mn-lt"/>
              </a:rPr>
              <a:t>20 %</a:t>
            </a:r>
            <a:r>
              <a:rPr lang="en-US" sz="2800" dirty="0">
                <a:latin typeface="+mn-lt"/>
              </a:rPr>
              <a:t> des habitants </a:t>
            </a:r>
            <a:r>
              <a:rPr lang="en-US" sz="2800" dirty="0" err="1">
                <a:latin typeface="+mn-lt"/>
              </a:rPr>
              <a:t>sont</a:t>
            </a:r>
            <a:r>
              <a:rPr lang="en-US" sz="2800" dirty="0">
                <a:latin typeface="+mn-lt"/>
              </a:rPr>
              <a:t> </a:t>
            </a:r>
            <a:r>
              <a:rPr lang="en-US" sz="2800" dirty="0" err="1">
                <a:latin typeface="+mn-lt"/>
              </a:rPr>
              <a:t>affectés</a:t>
            </a:r>
            <a:r>
              <a:rPr lang="en-US" sz="2800" dirty="0">
                <a:latin typeface="+mn-lt"/>
              </a:rPr>
              <a:t> par le handicap </a:t>
            </a:r>
            <a:r>
              <a:rPr lang="en-US" sz="2800" dirty="0" err="1">
                <a:latin typeface="+mn-lt"/>
              </a:rPr>
              <a:t>d’une</a:t>
            </a:r>
            <a:r>
              <a:rPr lang="en-US" sz="2800" dirty="0">
                <a:latin typeface="+mn-lt"/>
              </a:rPr>
              <a:t> </a:t>
            </a:r>
            <a:r>
              <a:rPr lang="en-US" sz="2800" dirty="0" err="1">
                <a:latin typeface="+mn-lt"/>
              </a:rPr>
              <a:t>manière</a:t>
            </a:r>
            <a:r>
              <a:rPr lang="en-US" sz="2800" dirty="0">
                <a:latin typeface="+mn-lt"/>
              </a:rPr>
              <a:t> </a:t>
            </a:r>
            <a:r>
              <a:rPr lang="en-US" sz="2800" dirty="0" err="1">
                <a:latin typeface="+mn-lt"/>
              </a:rPr>
              <a:t>ou</a:t>
            </a:r>
            <a:r>
              <a:rPr lang="en-US" sz="2800" dirty="0">
                <a:latin typeface="+mn-lt"/>
              </a:rPr>
              <a:t> </a:t>
            </a:r>
            <a:r>
              <a:rPr lang="en-US" sz="2800" dirty="0" err="1">
                <a:latin typeface="+mn-lt"/>
              </a:rPr>
              <a:t>d’une</a:t>
            </a:r>
            <a:r>
              <a:rPr lang="en-US" sz="2800" dirty="0">
                <a:latin typeface="+mn-lt"/>
              </a:rPr>
              <a:t> </a:t>
            </a:r>
            <a:r>
              <a:rPr lang="en-US" sz="2800" dirty="0" err="1">
                <a:latin typeface="+mn-lt"/>
              </a:rPr>
              <a:t>autre</a:t>
            </a:r>
            <a:r>
              <a:rPr lang="en-US" sz="2800" dirty="0">
                <a:latin typeface="+mn-lt"/>
              </a:rPr>
              <a:t>.</a:t>
            </a:r>
          </a:p>
        </p:txBody>
      </p:sp>
      <p:sp>
        <p:nvSpPr>
          <p:cNvPr id="7" name="TextBox 6"/>
          <p:cNvSpPr txBox="1"/>
          <p:nvPr/>
        </p:nvSpPr>
        <p:spPr>
          <a:xfrm>
            <a:off x="381000" y="5867400"/>
            <a:ext cx="4800600" cy="646331"/>
          </a:xfrm>
          <a:prstGeom prst="rect">
            <a:avLst/>
          </a:prstGeom>
          <a:noFill/>
        </p:spPr>
        <p:txBody>
          <a:bodyPr wrap="square" rtlCol="0">
            <a:spAutoFit/>
          </a:bodyPr>
          <a:lstStyle/>
          <a:p>
            <a:r>
              <a:rPr lang="fr-BE" dirty="0">
                <a:latin typeface="+mn-lt"/>
              </a:rPr>
              <a:t>« La maison du Père : accueillir et intégrer les personnes et familles souffrant d'un handicap. »</a:t>
            </a:r>
            <a:endParaRPr lang="en-US" dirty="0">
              <a:latin typeface="+mn-lt"/>
            </a:endParaRPr>
          </a:p>
        </p:txBody>
      </p:sp>
    </p:spTree>
    <p:extLst>
      <p:ext uri="{BB962C8B-B14F-4D97-AF65-F5344CB8AC3E}">
        <p14:creationId xmlns:p14="http://schemas.microsoft.com/office/powerpoint/2010/main" val="2989112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6146" name="Title 1"/>
          <p:cNvSpPr>
            <a:spLocks noGrp="1"/>
          </p:cNvSpPr>
          <p:nvPr>
            <p:ph type="title"/>
          </p:nvPr>
        </p:nvSpPr>
        <p:spPr>
          <a:xfrm>
            <a:off x="0" y="1066800"/>
            <a:ext cx="9144000" cy="1143000"/>
          </a:xfrm>
        </p:spPr>
        <p:txBody>
          <a:bodyPr/>
          <a:lstStyle/>
          <a:p>
            <a:pPr eaLnBrk="1" hangingPunct="1"/>
            <a:r>
              <a:rPr lang="en-US" sz="4000" b="1" dirty="0"/>
              <a:t>Passer de la conviction à </a:t>
            </a:r>
            <a:r>
              <a:rPr lang="en-US" sz="4000" b="1" dirty="0" err="1"/>
              <a:t>l’action</a:t>
            </a:r>
            <a:endParaRPr lang="en-US" sz="4000" b="1" dirty="0"/>
          </a:p>
        </p:txBody>
      </p:sp>
      <p:sp>
        <p:nvSpPr>
          <p:cNvPr id="5" name="TextBox 4"/>
          <p:cNvSpPr txBox="1"/>
          <p:nvPr/>
        </p:nvSpPr>
        <p:spPr>
          <a:xfrm>
            <a:off x="1828800" y="1981200"/>
            <a:ext cx="5486400" cy="738664"/>
          </a:xfrm>
          <a:prstGeom prst="rect">
            <a:avLst/>
          </a:prstGeom>
          <a:noFill/>
        </p:spPr>
        <p:txBody>
          <a:bodyPr wrap="square" rtlCol="0">
            <a:spAutoFit/>
          </a:bodyPr>
          <a:lstStyle/>
          <a:p>
            <a:pPr algn="ctr"/>
            <a:r>
              <a:rPr lang="fr-BE" sz="1400" b="1" dirty="0">
                <a:latin typeface="+mn-lt"/>
              </a:rPr>
              <a:t>4. Action</a:t>
            </a:r>
            <a:endParaRPr lang="en-US" sz="1400" b="1" dirty="0">
              <a:latin typeface="+mn-lt"/>
            </a:endParaRPr>
          </a:p>
          <a:p>
            <a:pPr algn="ctr"/>
            <a:r>
              <a:rPr lang="fr-BE" sz="1400" dirty="0">
                <a:latin typeface="+mn-lt"/>
              </a:rPr>
              <a:t>Le ministère pour les personnes à besoins spécifiques est reconnu et soutenu par l'église et fait partie intégrante de sa vision et de sa mission.</a:t>
            </a:r>
            <a:endParaRPr lang="en-US" sz="1400" dirty="0">
              <a:latin typeface="+mn-lt"/>
            </a:endParaRPr>
          </a:p>
        </p:txBody>
      </p:sp>
      <p:sp>
        <p:nvSpPr>
          <p:cNvPr id="7" name="TextBox 6"/>
          <p:cNvSpPr txBox="1"/>
          <p:nvPr/>
        </p:nvSpPr>
        <p:spPr>
          <a:xfrm>
            <a:off x="2247900" y="2743200"/>
            <a:ext cx="4648200" cy="954107"/>
          </a:xfrm>
          <a:prstGeom prst="rect">
            <a:avLst/>
          </a:prstGeom>
          <a:noFill/>
        </p:spPr>
        <p:txBody>
          <a:bodyPr wrap="square" rtlCol="0">
            <a:spAutoFit/>
          </a:bodyPr>
          <a:lstStyle/>
          <a:p>
            <a:pPr algn="ctr"/>
            <a:r>
              <a:rPr lang="fr-BE" sz="1400" b="1" dirty="0">
                <a:latin typeface="+mn-lt"/>
              </a:rPr>
              <a:t>3. Appropriation</a:t>
            </a:r>
            <a:endParaRPr lang="en-US" sz="1400" b="1" dirty="0">
              <a:latin typeface="+mn-lt"/>
            </a:endParaRPr>
          </a:p>
          <a:p>
            <a:pPr algn="ctr"/>
            <a:r>
              <a:rPr lang="fr-BE" sz="1400" dirty="0">
                <a:latin typeface="+mn-lt"/>
              </a:rPr>
              <a:t>Les choses prennent forme. Les membres de l'église œuvrent à la mise en place d'un ministère pour les personnes à besoins spécifiques.</a:t>
            </a:r>
            <a:endParaRPr lang="en-US" sz="1400" dirty="0">
              <a:latin typeface="+mn-lt"/>
            </a:endParaRPr>
          </a:p>
        </p:txBody>
      </p:sp>
      <p:sp>
        <p:nvSpPr>
          <p:cNvPr id="8" name="TextBox 7"/>
          <p:cNvSpPr txBox="1"/>
          <p:nvPr/>
        </p:nvSpPr>
        <p:spPr>
          <a:xfrm>
            <a:off x="2933700" y="3657600"/>
            <a:ext cx="3276600" cy="954107"/>
          </a:xfrm>
          <a:prstGeom prst="rect">
            <a:avLst/>
          </a:prstGeom>
          <a:noFill/>
        </p:spPr>
        <p:txBody>
          <a:bodyPr wrap="square" rtlCol="0">
            <a:spAutoFit/>
          </a:bodyPr>
          <a:lstStyle/>
          <a:p>
            <a:pPr algn="ctr"/>
            <a:r>
              <a:rPr lang="fr-BE" sz="1400" b="1" dirty="0">
                <a:latin typeface="+mn-lt"/>
              </a:rPr>
              <a:t>2. Valeurs</a:t>
            </a:r>
            <a:endParaRPr lang="en-US" sz="1400" b="1" dirty="0">
              <a:latin typeface="+mn-lt"/>
            </a:endParaRPr>
          </a:p>
          <a:p>
            <a:pPr algn="ctr"/>
            <a:r>
              <a:rPr lang="fr-BE" sz="1400" dirty="0">
                <a:latin typeface="+mn-lt"/>
              </a:rPr>
              <a:t>Se tourner vers les personnes handicapées pour les servir et les inclure reflète la mission et les valeurs de notre Église.</a:t>
            </a:r>
            <a:endParaRPr lang="en-US" sz="1400" dirty="0">
              <a:latin typeface="+mn-lt"/>
            </a:endParaRPr>
          </a:p>
        </p:txBody>
      </p:sp>
      <p:sp>
        <p:nvSpPr>
          <p:cNvPr id="9" name="TextBox 8"/>
          <p:cNvSpPr txBox="1"/>
          <p:nvPr/>
        </p:nvSpPr>
        <p:spPr>
          <a:xfrm>
            <a:off x="3657600" y="4571762"/>
            <a:ext cx="1828800" cy="1600438"/>
          </a:xfrm>
          <a:prstGeom prst="rect">
            <a:avLst/>
          </a:prstGeom>
          <a:noFill/>
        </p:spPr>
        <p:txBody>
          <a:bodyPr wrap="square" rtlCol="0">
            <a:spAutoFit/>
          </a:bodyPr>
          <a:lstStyle/>
          <a:p>
            <a:pPr algn="ctr"/>
            <a:r>
              <a:rPr lang="fr-BE" sz="1400" b="1" dirty="0">
                <a:latin typeface="+mn-lt"/>
              </a:rPr>
              <a:t>1. Conviction</a:t>
            </a:r>
            <a:endParaRPr lang="en-US" sz="1400" b="1" dirty="0">
              <a:latin typeface="+mn-lt"/>
            </a:endParaRPr>
          </a:p>
          <a:p>
            <a:pPr algn="ctr"/>
            <a:r>
              <a:rPr lang="fr-BE" sz="1400" dirty="0">
                <a:latin typeface="+mn-lt"/>
              </a:rPr>
              <a:t>Certaines églises devraient avoir un ministère du handicap, mais pas forcément                    la nôtre.</a:t>
            </a:r>
            <a:endParaRPr lang="en-US" sz="1400" dirty="0">
              <a:latin typeface="+mn-lt"/>
            </a:endParaRPr>
          </a:p>
        </p:txBody>
      </p:sp>
      <p:sp>
        <p:nvSpPr>
          <p:cNvPr id="10" name="Isosceles Triangle 9"/>
          <p:cNvSpPr/>
          <p:nvPr/>
        </p:nvSpPr>
        <p:spPr>
          <a:xfrm flipV="1">
            <a:off x="1143000" y="1981200"/>
            <a:ext cx="6858000" cy="4648200"/>
          </a:xfrm>
          <a:prstGeom prst="triangl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p:nvPr/>
        </p:nvCxnSpPr>
        <p:spPr>
          <a:xfrm>
            <a:off x="1752600" y="2743200"/>
            <a:ext cx="5638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438400" y="3657600"/>
            <a:ext cx="4267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3048000" y="4572000"/>
            <a:ext cx="2971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6697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7170" name="Title 1"/>
          <p:cNvSpPr>
            <a:spLocks noGrp="1"/>
          </p:cNvSpPr>
          <p:nvPr>
            <p:ph type="title"/>
          </p:nvPr>
        </p:nvSpPr>
        <p:spPr>
          <a:xfrm>
            <a:off x="0" y="1219200"/>
            <a:ext cx="9144000" cy="1143000"/>
          </a:xfrm>
        </p:spPr>
        <p:txBody>
          <a:bodyPr/>
          <a:lstStyle/>
          <a:p>
            <a:pPr eaLnBrk="1" hangingPunct="1"/>
            <a:r>
              <a:rPr lang="en-US" sz="4000" b="1" dirty="0"/>
              <a:t>Obstacles à la participation</a:t>
            </a:r>
          </a:p>
        </p:txBody>
      </p:sp>
      <p:sp>
        <p:nvSpPr>
          <p:cNvPr id="7171" name="Content Placeholder 2"/>
          <p:cNvSpPr>
            <a:spLocks noGrp="1"/>
          </p:cNvSpPr>
          <p:nvPr>
            <p:ph idx="1"/>
          </p:nvPr>
        </p:nvSpPr>
        <p:spPr>
          <a:xfrm>
            <a:off x="1295400" y="2819400"/>
            <a:ext cx="8229600" cy="3581400"/>
          </a:xfrm>
        </p:spPr>
        <p:txBody>
          <a:bodyPr/>
          <a:lstStyle/>
          <a:p>
            <a:pPr marL="514350" indent="-514350" eaLnBrk="1" hangingPunct="1">
              <a:buClr>
                <a:schemeClr val="accent6"/>
              </a:buClr>
              <a:buFont typeface="Calibri" pitchFamily="34" charset="0"/>
              <a:buAutoNum type="arabicPeriod"/>
            </a:pPr>
            <a:r>
              <a:rPr lang="en-US" sz="3000" dirty="0" err="1"/>
              <a:t>Architecturels</a:t>
            </a:r>
            <a:endParaRPr lang="en-US" sz="3000" dirty="0"/>
          </a:p>
          <a:p>
            <a:pPr marL="514350" indent="-514350" eaLnBrk="1" hangingPunct="1">
              <a:buClr>
                <a:schemeClr val="accent6"/>
              </a:buClr>
              <a:buFont typeface="Calibri" pitchFamily="34" charset="0"/>
              <a:buAutoNum type="arabicPeriod"/>
            </a:pPr>
            <a:r>
              <a:rPr lang="en-US" sz="3000" dirty="0" err="1"/>
              <a:t>Comportementaux</a:t>
            </a:r>
            <a:endParaRPr lang="en-US" sz="3000" dirty="0"/>
          </a:p>
          <a:p>
            <a:pPr marL="514350" indent="-514350" eaLnBrk="1" hangingPunct="1">
              <a:buClr>
                <a:schemeClr val="accent6"/>
              </a:buClr>
              <a:buFont typeface="Calibri" pitchFamily="34" charset="0"/>
              <a:buAutoNum type="arabicPeriod"/>
            </a:pPr>
            <a:r>
              <a:rPr lang="en-US" sz="3000" dirty="0" err="1"/>
              <a:t>Théologiques</a:t>
            </a:r>
            <a:endParaRPr lang="en-US" sz="3000" dirty="0"/>
          </a:p>
          <a:p>
            <a:pPr marL="514350" indent="-514350" eaLnBrk="1" hangingPunct="1">
              <a:buClr>
                <a:schemeClr val="accent6"/>
              </a:buClr>
              <a:buFont typeface="Calibri" pitchFamily="34" charset="0"/>
              <a:buAutoNum type="arabicPeriod"/>
            </a:pPr>
            <a:r>
              <a:rPr lang="en-US" sz="3000" dirty="0" err="1"/>
              <a:t>Communicationnels</a:t>
            </a:r>
            <a:endParaRPr lang="en-US" sz="3000" dirty="0"/>
          </a:p>
          <a:p>
            <a:pPr marL="514350" indent="-514350" eaLnBrk="1" hangingPunct="1">
              <a:buClr>
                <a:schemeClr val="accent6"/>
              </a:buClr>
              <a:buFont typeface="Calibri" pitchFamily="34" charset="0"/>
              <a:buAutoNum type="arabicPeriod"/>
            </a:pPr>
            <a:r>
              <a:rPr lang="en-US" sz="3000" dirty="0" err="1"/>
              <a:t>Pratiques</a:t>
            </a:r>
            <a:endParaRPr lang="en-US" sz="3000" dirty="0"/>
          </a:p>
          <a:p>
            <a:pPr marL="514350" indent="-514350" eaLnBrk="1" hangingPunct="1">
              <a:buClr>
                <a:schemeClr val="accent6"/>
              </a:buClr>
              <a:buFont typeface="Calibri" pitchFamily="34" charset="0"/>
              <a:buAutoNum type="arabicPeriod"/>
            </a:pPr>
            <a:r>
              <a:rPr lang="en-US" sz="3000" dirty="0" err="1"/>
              <a:t>Liturgiques</a:t>
            </a:r>
            <a:endParaRPr lang="en-US" sz="3000" dirty="0"/>
          </a:p>
        </p:txBody>
      </p:sp>
      <p:sp>
        <p:nvSpPr>
          <p:cNvPr id="7172" name="TextBox 3"/>
          <p:cNvSpPr txBox="1">
            <a:spLocks noChangeArrowheads="1"/>
          </p:cNvSpPr>
          <p:nvPr/>
        </p:nvSpPr>
        <p:spPr bwMode="auto">
          <a:xfrm>
            <a:off x="0" y="7086600"/>
            <a:ext cx="8610600" cy="1569660"/>
          </a:xfrm>
          <a:prstGeom prst="rect">
            <a:avLst/>
          </a:prstGeom>
          <a:noFill/>
          <a:ln w="9525">
            <a:noFill/>
            <a:miter lim="800000"/>
            <a:headEnd/>
            <a:tailEnd/>
          </a:ln>
        </p:spPr>
        <p:txBody>
          <a:bodyPr>
            <a:spAutoFit/>
          </a:bodyPr>
          <a:lstStyle/>
          <a:p>
            <a:pPr algn="ctr"/>
            <a:r>
              <a:rPr lang="en-US" sz="2400" dirty="0">
                <a:latin typeface="Calibri" pitchFamily="34" charset="0"/>
              </a:rPr>
              <a:t>“Ministry is messy. God plops people with disabilities in the midst of a congregation—a hand grenade that blows apart the picture-perfectness of the church. But these disenfranchised folks are the ‘indispensable’ part of the body.” ~Joni </a:t>
            </a:r>
            <a:r>
              <a:rPr lang="en-US" sz="2400" dirty="0" err="1">
                <a:latin typeface="Calibri" pitchFamily="34" charset="0"/>
              </a:rPr>
              <a:t>Eareckson</a:t>
            </a:r>
            <a:r>
              <a:rPr lang="en-US" sz="2400" dirty="0">
                <a:latin typeface="Calibri" pitchFamily="34" charset="0"/>
              </a:rPr>
              <a:t> Tada</a:t>
            </a:r>
          </a:p>
        </p:txBody>
      </p:sp>
      <p:pic>
        <p:nvPicPr>
          <p:cNvPr id="7174" name="Picture 6"/>
          <p:cNvPicPr>
            <a:picLocks noChangeAspect="1" noChangeArrowheads="1"/>
          </p:cNvPicPr>
          <p:nvPr/>
        </p:nvPicPr>
        <p:blipFill>
          <a:blip r:embed="rId3" cstate="print"/>
          <a:srcRect/>
          <a:stretch>
            <a:fillRect/>
          </a:stretch>
        </p:blipFill>
        <p:spPr bwMode="auto">
          <a:xfrm>
            <a:off x="5257800" y="3080632"/>
            <a:ext cx="3151187" cy="2570941"/>
          </a:xfrm>
          <a:prstGeom prst="rect">
            <a:avLst/>
          </a:prstGeom>
          <a:noFill/>
          <a:ln w="28575">
            <a:solidFill>
              <a:schemeClr val="bg1"/>
            </a:solidFill>
            <a:miter lim="800000"/>
            <a:headEnd/>
            <a:tailEnd/>
          </a:ln>
          <a:effectLst>
            <a:glow rad="139700">
              <a:schemeClr val="tx1">
                <a:lumMod val="65000"/>
                <a:lumOff val="35000"/>
                <a:alpha val="40000"/>
              </a:schemeClr>
            </a:glow>
          </a:effectLst>
        </p:spPr>
      </p:pic>
    </p:spTree>
    <p:extLst>
      <p:ext uri="{BB962C8B-B14F-4D97-AF65-F5344CB8AC3E}">
        <p14:creationId xmlns:p14="http://schemas.microsoft.com/office/powerpoint/2010/main" val="20595843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8194" name="Title 1"/>
          <p:cNvSpPr>
            <a:spLocks noGrp="1"/>
          </p:cNvSpPr>
          <p:nvPr>
            <p:ph type="title"/>
          </p:nvPr>
        </p:nvSpPr>
        <p:spPr>
          <a:xfrm>
            <a:off x="0" y="1524000"/>
            <a:ext cx="9144000" cy="1143000"/>
          </a:xfrm>
        </p:spPr>
        <p:txBody>
          <a:bodyPr/>
          <a:lstStyle/>
          <a:p>
            <a:pPr eaLnBrk="1" hangingPunct="1"/>
            <a:r>
              <a:rPr lang="en-US" sz="4000" b="1" dirty="0"/>
              <a:t>Tout repose </a:t>
            </a:r>
            <a:r>
              <a:rPr lang="en-US" sz="4000" b="1" dirty="0" err="1"/>
              <a:t>toujours</a:t>
            </a:r>
            <a:r>
              <a:rPr lang="en-US" sz="4000" b="1" dirty="0"/>
              <a:t> sur la direction</a:t>
            </a:r>
          </a:p>
        </p:txBody>
      </p:sp>
      <p:sp>
        <p:nvSpPr>
          <p:cNvPr id="8195" name="Content Placeholder 2"/>
          <p:cNvSpPr>
            <a:spLocks noGrp="1"/>
          </p:cNvSpPr>
          <p:nvPr>
            <p:ph idx="1"/>
          </p:nvPr>
        </p:nvSpPr>
        <p:spPr>
          <a:xfrm>
            <a:off x="990600" y="3276600"/>
            <a:ext cx="7391400" cy="4525963"/>
          </a:xfrm>
        </p:spPr>
        <p:txBody>
          <a:bodyPr/>
          <a:lstStyle/>
          <a:p>
            <a:pPr marL="514350" indent="-514350" eaLnBrk="1" hangingPunct="1">
              <a:spcBef>
                <a:spcPts val="0"/>
              </a:spcBef>
              <a:buClr>
                <a:schemeClr val="accent6"/>
              </a:buClr>
              <a:buFont typeface="Arial" charset="0"/>
              <a:buAutoNum type="alphaUcPeriod"/>
            </a:pPr>
            <a:r>
              <a:rPr lang="en-US" sz="3000" dirty="0"/>
              <a:t>Pas de « cavaliers </a:t>
            </a:r>
            <a:r>
              <a:rPr lang="en-US" sz="3000" dirty="0" err="1"/>
              <a:t>seuls</a:t>
            </a:r>
            <a:r>
              <a:rPr lang="en-US" sz="3000" dirty="0"/>
              <a:t> » </a:t>
            </a:r>
            <a:r>
              <a:rPr lang="en-US" sz="3000" dirty="0" err="1"/>
              <a:t>dans</a:t>
            </a:r>
            <a:r>
              <a:rPr lang="en-US" sz="3000" dirty="0"/>
              <a:t> le </a:t>
            </a:r>
            <a:r>
              <a:rPr lang="en-US" sz="3000" dirty="0" err="1"/>
              <a:t>Ministère</a:t>
            </a:r>
            <a:endParaRPr lang="en-US" sz="3000" dirty="0"/>
          </a:p>
          <a:p>
            <a:pPr marL="514350" indent="-514350" eaLnBrk="1" hangingPunct="1">
              <a:spcBef>
                <a:spcPts val="0"/>
              </a:spcBef>
              <a:buClr>
                <a:schemeClr val="accent6"/>
              </a:buClr>
              <a:buFont typeface="Arial" charset="0"/>
              <a:buAutoNum type="alphaUcPeriod"/>
            </a:pPr>
            <a:r>
              <a:rPr lang="en-US" sz="3000" dirty="0"/>
              <a:t>Pas </a:t>
            </a:r>
            <a:r>
              <a:rPr lang="en-US" sz="3000" dirty="0" err="1"/>
              <a:t>besoin</a:t>
            </a:r>
            <a:r>
              <a:rPr lang="en-US" sz="3000" dirty="0"/>
              <a:t> </a:t>
            </a:r>
            <a:r>
              <a:rPr lang="en-US" sz="3000" dirty="0" err="1"/>
              <a:t>d’aller</a:t>
            </a:r>
            <a:r>
              <a:rPr lang="en-US" sz="3000" dirty="0"/>
              <a:t> loin pour </a:t>
            </a:r>
            <a:r>
              <a:rPr lang="en-US" sz="3000" dirty="0" err="1"/>
              <a:t>trouver</a:t>
            </a:r>
            <a:r>
              <a:rPr lang="en-US" sz="3000" dirty="0"/>
              <a:t> des </a:t>
            </a:r>
            <a:r>
              <a:rPr lang="en-US" sz="3000" dirty="0" err="1"/>
              <a:t>handicapés</a:t>
            </a:r>
            <a:endParaRPr lang="en-US" sz="3000" dirty="0"/>
          </a:p>
          <a:p>
            <a:pPr marL="514350" indent="-514350" eaLnBrk="1" hangingPunct="1">
              <a:spcBef>
                <a:spcPts val="0"/>
              </a:spcBef>
              <a:buClr>
                <a:schemeClr val="accent6"/>
              </a:buClr>
              <a:buFont typeface="Arial" charset="0"/>
              <a:buAutoNum type="alphaUcPeriod"/>
            </a:pPr>
            <a:r>
              <a:rPr lang="en-US" sz="3000" dirty="0"/>
              <a:t>Que </a:t>
            </a:r>
            <a:r>
              <a:rPr lang="en-US" sz="3000" dirty="0" err="1"/>
              <a:t>va</a:t>
            </a:r>
            <a:r>
              <a:rPr lang="en-US" sz="3000" dirty="0"/>
              <a:t> </a:t>
            </a:r>
            <a:r>
              <a:rPr lang="en-US" sz="3000" dirty="0" err="1"/>
              <a:t>couter</a:t>
            </a:r>
            <a:r>
              <a:rPr lang="en-US" sz="3000" dirty="0"/>
              <a:t> le </a:t>
            </a:r>
            <a:r>
              <a:rPr lang="en-US" sz="3000" dirty="0" err="1"/>
              <a:t>ministère</a:t>
            </a:r>
            <a:r>
              <a:rPr lang="en-US" sz="3000" dirty="0"/>
              <a:t> du handicap ?</a:t>
            </a:r>
          </a:p>
          <a:p>
            <a:pPr marL="514350" indent="-514350" eaLnBrk="1" hangingPunct="1">
              <a:spcBef>
                <a:spcPts val="0"/>
              </a:spcBef>
              <a:buClr>
                <a:schemeClr val="accent6"/>
              </a:buClr>
              <a:buFont typeface="Arial" charset="0"/>
              <a:buNone/>
            </a:pPr>
            <a:r>
              <a:rPr lang="en-US" sz="3000" dirty="0">
                <a:solidFill>
                  <a:schemeClr val="accent6"/>
                </a:solidFill>
              </a:rPr>
              <a:t>D. </a:t>
            </a:r>
            <a:r>
              <a:rPr lang="en-US" sz="3000" dirty="0"/>
              <a:t>Beaucoup </a:t>
            </a:r>
            <a:r>
              <a:rPr lang="en-US" sz="3000" dirty="0" err="1"/>
              <a:t>d’appelés</a:t>
            </a:r>
            <a:r>
              <a:rPr lang="en-US" sz="3000" dirty="0"/>
              <a:t> </a:t>
            </a:r>
            <a:r>
              <a:rPr lang="en-US" sz="3000" dirty="0" err="1"/>
              <a:t>mais</a:t>
            </a:r>
            <a:r>
              <a:rPr lang="en-US" sz="3000" dirty="0"/>
              <a:t> </a:t>
            </a:r>
            <a:r>
              <a:rPr lang="en-US" sz="3000" dirty="0" err="1"/>
              <a:t>peu</a:t>
            </a:r>
            <a:r>
              <a:rPr lang="en-US" sz="3000" dirty="0"/>
              <a:t> </a:t>
            </a:r>
            <a:r>
              <a:rPr lang="en-US" sz="3000" dirty="0" err="1"/>
              <a:t>d’élus</a:t>
            </a:r>
            <a:endParaRPr lang="en-US" sz="3000" dirty="0"/>
          </a:p>
        </p:txBody>
      </p:sp>
    </p:spTree>
    <p:extLst>
      <p:ext uri="{BB962C8B-B14F-4D97-AF65-F5344CB8AC3E}">
        <p14:creationId xmlns:p14="http://schemas.microsoft.com/office/powerpoint/2010/main" val="37361474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2" name="Title 1"/>
          <p:cNvSpPr>
            <a:spLocks noGrp="1"/>
          </p:cNvSpPr>
          <p:nvPr>
            <p:ph type="title"/>
          </p:nvPr>
        </p:nvSpPr>
        <p:spPr>
          <a:xfrm>
            <a:off x="0" y="1447800"/>
            <a:ext cx="9144000" cy="1143000"/>
          </a:xfrm>
        </p:spPr>
        <p:txBody>
          <a:bodyPr rtlCol="0">
            <a:noAutofit/>
          </a:bodyPr>
          <a:lstStyle/>
          <a:p>
            <a:pPr eaLnBrk="1" fontAlgn="auto" hangingPunct="1">
              <a:spcAft>
                <a:spcPts val="0"/>
              </a:spcAft>
              <a:defRPr/>
            </a:pPr>
            <a:r>
              <a:rPr lang="en-US" sz="3800" b="1" dirty="0"/>
              <a:t>Dix </a:t>
            </a:r>
            <a:r>
              <a:rPr lang="en-US" sz="3800" b="1" dirty="0" err="1"/>
              <a:t>conseils</a:t>
            </a:r>
            <a:r>
              <a:rPr lang="en-US" sz="3800" b="1" dirty="0"/>
              <a:t> </a:t>
            </a:r>
            <a:r>
              <a:rPr lang="en-US" sz="3800" b="1" dirty="0" err="1"/>
              <a:t>pratiques</a:t>
            </a:r>
            <a:r>
              <a:rPr lang="en-US" sz="3800" b="1" dirty="0"/>
              <a:t> pour </a:t>
            </a:r>
            <a:r>
              <a:rPr lang="en-US" sz="3800" b="1" dirty="0" err="1"/>
              <a:t>devenir</a:t>
            </a:r>
            <a:r>
              <a:rPr lang="en-US" sz="3800" b="1" dirty="0"/>
              <a:t> </a:t>
            </a:r>
            <a:r>
              <a:rPr lang="en-US" sz="3800" b="1" dirty="0" err="1"/>
              <a:t>une</a:t>
            </a:r>
            <a:r>
              <a:rPr lang="en-US" sz="3800" b="1" dirty="0"/>
              <a:t> </a:t>
            </a:r>
            <a:r>
              <a:rPr lang="en-US" sz="3800" b="1" dirty="0" err="1"/>
              <a:t>église</a:t>
            </a:r>
            <a:r>
              <a:rPr lang="en-US" sz="3800" b="1" dirty="0"/>
              <a:t> qui </a:t>
            </a:r>
            <a:r>
              <a:rPr lang="en-US" sz="3800" b="1" dirty="0" err="1"/>
              <a:t>accueille</a:t>
            </a:r>
            <a:r>
              <a:rPr lang="en-US" sz="3800" b="1" dirty="0"/>
              <a:t> les </a:t>
            </a:r>
            <a:r>
              <a:rPr lang="en-US" sz="3800" b="1" dirty="0" err="1"/>
              <a:t>handicapés</a:t>
            </a:r>
            <a:endParaRPr lang="en-US" sz="3800" b="1" dirty="0"/>
          </a:p>
        </p:txBody>
      </p:sp>
      <p:sp>
        <p:nvSpPr>
          <p:cNvPr id="3" name="Content Placeholder 2"/>
          <p:cNvSpPr>
            <a:spLocks noGrp="1"/>
          </p:cNvSpPr>
          <p:nvPr>
            <p:ph idx="1"/>
          </p:nvPr>
        </p:nvSpPr>
        <p:spPr>
          <a:xfrm>
            <a:off x="1676400" y="3276600"/>
            <a:ext cx="8229600" cy="4525963"/>
          </a:xfrm>
        </p:spPr>
        <p:txBody>
          <a:bodyPr rtlCol="0">
            <a:normAutofit/>
          </a:bodyPr>
          <a:lstStyle/>
          <a:p>
            <a:pPr marL="514350" indent="-514350" eaLnBrk="1" fontAlgn="auto" hangingPunct="1">
              <a:spcBef>
                <a:spcPts val="0"/>
              </a:spcBef>
              <a:spcAft>
                <a:spcPts val="0"/>
              </a:spcAft>
              <a:buClr>
                <a:schemeClr val="accent6"/>
              </a:buClr>
              <a:buFont typeface="Arial" pitchFamily="34" charset="0"/>
              <a:buAutoNum type="arabicPeriod"/>
              <a:defRPr/>
            </a:pPr>
            <a:r>
              <a:rPr lang="en-US" dirty="0" err="1"/>
              <a:t>Environnement</a:t>
            </a:r>
            <a:r>
              <a:rPr lang="en-US" dirty="0"/>
              <a:t> </a:t>
            </a:r>
            <a:r>
              <a:rPr lang="en-US" dirty="0" err="1"/>
              <a:t>accueillant</a:t>
            </a:r>
            <a:endParaRPr lang="en-US" dirty="0"/>
          </a:p>
          <a:p>
            <a:pPr marL="514350" indent="-514350" eaLnBrk="1" fontAlgn="auto" hangingPunct="1">
              <a:spcBef>
                <a:spcPts val="0"/>
              </a:spcBef>
              <a:spcAft>
                <a:spcPts val="0"/>
              </a:spcAft>
              <a:buClr>
                <a:schemeClr val="accent6"/>
              </a:buClr>
              <a:buFont typeface="Arial" pitchFamily="34" charset="0"/>
              <a:buAutoNum type="arabicPeriod"/>
              <a:defRPr/>
            </a:pPr>
            <a:r>
              <a:rPr lang="en-US" dirty="0"/>
              <a:t>Formation </a:t>
            </a:r>
            <a:r>
              <a:rPr lang="en-US" dirty="0" err="1"/>
              <a:t>d’attention</a:t>
            </a:r>
            <a:r>
              <a:rPr lang="en-US" dirty="0"/>
              <a:t> au handicap</a:t>
            </a:r>
          </a:p>
          <a:p>
            <a:pPr marL="514350" indent="-514350" eaLnBrk="1" fontAlgn="auto" hangingPunct="1">
              <a:spcBef>
                <a:spcPts val="0"/>
              </a:spcBef>
              <a:spcAft>
                <a:spcPts val="0"/>
              </a:spcAft>
              <a:buClr>
                <a:schemeClr val="accent6"/>
              </a:buClr>
              <a:buFont typeface="Arial" pitchFamily="34" charset="0"/>
              <a:buAutoNum type="arabicPeriod"/>
              <a:defRPr/>
            </a:pPr>
            <a:r>
              <a:rPr lang="en-US" dirty="0" err="1"/>
              <a:t>Accessibilité</a:t>
            </a:r>
            <a:r>
              <a:rPr lang="en-US" dirty="0"/>
              <a:t> </a:t>
            </a:r>
            <a:r>
              <a:rPr lang="en-US" dirty="0" err="1"/>
              <a:t>améliorée</a:t>
            </a:r>
            <a:endParaRPr lang="en-US" dirty="0"/>
          </a:p>
          <a:p>
            <a:pPr marL="514350" indent="-514350" eaLnBrk="1" fontAlgn="auto" hangingPunct="1">
              <a:spcBef>
                <a:spcPts val="0"/>
              </a:spcBef>
              <a:spcAft>
                <a:spcPts val="0"/>
              </a:spcAft>
              <a:buClr>
                <a:schemeClr val="accent6"/>
              </a:buClr>
              <a:buFont typeface="Arial" pitchFamily="34" charset="0"/>
              <a:buAutoNum type="arabicPeriod"/>
              <a:defRPr/>
            </a:pPr>
            <a:r>
              <a:rPr lang="en-US" dirty="0"/>
              <a:t>Chances de </a:t>
            </a:r>
            <a:r>
              <a:rPr lang="en-US" dirty="0" err="1"/>
              <a:t>servir</a:t>
            </a:r>
            <a:endParaRPr lang="en-US" dirty="0"/>
          </a:p>
          <a:p>
            <a:pPr marL="514350" indent="-514350" eaLnBrk="1" fontAlgn="auto" hangingPunct="1">
              <a:spcBef>
                <a:spcPts val="0"/>
              </a:spcBef>
              <a:spcAft>
                <a:spcPts val="0"/>
              </a:spcAft>
              <a:buClr>
                <a:schemeClr val="accent6"/>
              </a:buClr>
              <a:buFont typeface="Arial" pitchFamily="34" charset="0"/>
              <a:buAutoNum type="arabicPeriod"/>
              <a:defRPr/>
            </a:pPr>
            <a:r>
              <a:rPr lang="en-US" dirty="0" err="1"/>
              <a:t>Matériel</a:t>
            </a:r>
            <a:r>
              <a:rPr lang="en-US" dirty="0"/>
              <a:t> pro-</a:t>
            </a:r>
            <a:r>
              <a:rPr lang="en-US" dirty="0" err="1"/>
              <a:t>handicapés</a:t>
            </a:r>
            <a:endParaRPr lang="en-US" dirty="0"/>
          </a:p>
        </p:txBody>
      </p:sp>
    </p:spTree>
    <p:extLst>
      <p:ext uri="{BB962C8B-B14F-4D97-AF65-F5344CB8AC3E}">
        <p14:creationId xmlns:p14="http://schemas.microsoft.com/office/powerpoint/2010/main" val="10298283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2" name="Title 1"/>
          <p:cNvSpPr>
            <a:spLocks noGrp="1"/>
          </p:cNvSpPr>
          <p:nvPr>
            <p:ph type="title"/>
          </p:nvPr>
        </p:nvSpPr>
        <p:spPr>
          <a:xfrm>
            <a:off x="0" y="1447800"/>
            <a:ext cx="9144000" cy="1143000"/>
          </a:xfrm>
        </p:spPr>
        <p:txBody>
          <a:bodyPr rtlCol="0">
            <a:noAutofit/>
          </a:bodyPr>
          <a:lstStyle/>
          <a:p>
            <a:pPr eaLnBrk="1" fontAlgn="auto" hangingPunct="1">
              <a:spcAft>
                <a:spcPts val="0"/>
              </a:spcAft>
              <a:defRPr/>
            </a:pPr>
            <a:r>
              <a:rPr lang="en-US" sz="3800" b="1" dirty="0"/>
              <a:t>Dix </a:t>
            </a:r>
            <a:r>
              <a:rPr lang="en-US" sz="3800" b="1" dirty="0" err="1"/>
              <a:t>conseils</a:t>
            </a:r>
            <a:r>
              <a:rPr lang="en-US" sz="3800" b="1" dirty="0"/>
              <a:t> </a:t>
            </a:r>
            <a:r>
              <a:rPr lang="en-US" sz="3800" b="1" dirty="0" err="1"/>
              <a:t>pratiques</a:t>
            </a:r>
            <a:r>
              <a:rPr lang="en-US" sz="3800" b="1" dirty="0"/>
              <a:t> (suite)</a:t>
            </a:r>
          </a:p>
        </p:txBody>
      </p:sp>
      <p:sp>
        <p:nvSpPr>
          <p:cNvPr id="3" name="Content Placeholder 2"/>
          <p:cNvSpPr>
            <a:spLocks noGrp="1"/>
          </p:cNvSpPr>
          <p:nvPr>
            <p:ph idx="1"/>
          </p:nvPr>
        </p:nvSpPr>
        <p:spPr>
          <a:xfrm>
            <a:off x="762000" y="2743200"/>
            <a:ext cx="8534400" cy="4525963"/>
          </a:xfrm>
        </p:spPr>
        <p:txBody>
          <a:bodyPr rtlCol="0">
            <a:normAutofit/>
          </a:bodyPr>
          <a:lstStyle/>
          <a:p>
            <a:pPr marL="514350" indent="-514350" eaLnBrk="1" fontAlgn="auto" hangingPunct="1">
              <a:spcBef>
                <a:spcPts val="0"/>
              </a:spcBef>
              <a:spcAft>
                <a:spcPts val="0"/>
              </a:spcAft>
              <a:buClr>
                <a:schemeClr val="accent6"/>
              </a:buClr>
              <a:buFont typeface="+mj-lt"/>
              <a:buAutoNum type="arabicPeriod" startAt="6"/>
              <a:defRPr/>
            </a:pPr>
            <a:r>
              <a:rPr lang="en-US" dirty="0" err="1"/>
              <a:t>Espace</a:t>
            </a:r>
            <a:r>
              <a:rPr lang="en-US" dirty="0"/>
              <a:t> pour les fauteuils </a:t>
            </a:r>
            <a:r>
              <a:rPr lang="en-US" dirty="0" err="1"/>
              <a:t>roulants</a:t>
            </a:r>
            <a:endParaRPr lang="en-US" dirty="0"/>
          </a:p>
          <a:p>
            <a:pPr marL="514350" indent="-514350" eaLnBrk="1" fontAlgn="auto" hangingPunct="1">
              <a:spcBef>
                <a:spcPts val="0"/>
              </a:spcBef>
              <a:spcAft>
                <a:spcPts val="0"/>
              </a:spcAft>
              <a:buClr>
                <a:schemeClr val="accent6"/>
              </a:buClr>
              <a:buFont typeface="+mj-lt"/>
              <a:buAutoNum type="arabicPeriod" startAt="6"/>
              <a:defRPr/>
            </a:pPr>
            <a:r>
              <a:rPr lang="en-US" dirty="0" err="1"/>
              <a:t>Interprète</a:t>
            </a:r>
            <a:r>
              <a:rPr lang="en-US" dirty="0"/>
              <a:t> </a:t>
            </a:r>
            <a:r>
              <a:rPr lang="en-US" dirty="0" err="1"/>
              <a:t>en</a:t>
            </a:r>
            <a:r>
              <a:rPr lang="en-US" dirty="0"/>
              <a:t> langue des </a:t>
            </a:r>
            <a:r>
              <a:rPr lang="en-US" dirty="0" err="1"/>
              <a:t>signes</a:t>
            </a:r>
            <a:endParaRPr lang="en-US" dirty="0"/>
          </a:p>
          <a:p>
            <a:pPr marL="514350" indent="-514350" eaLnBrk="1" fontAlgn="auto" hangingPunct="1">
              <a:spcBef>
                <a:spcPts val="0"/>
              </a:spcBef>
              <a:spcAft>
                <a:spcPts val="0"/>
              </a:spcAft>
              <a:buClr>
                <a:schemeClr val="accent6"/>
              </a:buClr>
              <a:buFont typeface="+mj-lt"/>
              <a:buAutoNum type="arabicPeriod" startAt="6"/>
              <a:defRPr/>
            </a:pPr>
            <a:r>
              <a:rPr lang="en-US" dirty="0" err="1"/>
              <a:t>Conseils</a:t>
            </a:r>
            <a:r>
              <a:rPr lang="en-US" dirty="0"/>
              <a:t> de communication et </a:t>
            </a:r>
            <a:r>
              <a:rPr lang="en-US" dirty="0" err="1"/>
              <a:t>d’interaction</a:t>
            </a:r>
            <a:endParaRPr lang="en-US" dirty="0"/>
          </a:p>
          <a:p>
            <a:pPr marL="514350" indent="-514350" eaLnBrk="1" fontAlgn="auto" hangingPunct="1">
              <a:spcBef>
                <a:spcPts val="0"/>
              </a:spcBef>
              <a:spcAft>
                <a:spcPts val="0"/>
              </a:spcAft>
              <a:buClr>
                <a:schemeClr val="accent6"/>
              </a:buClr>
              <a:buFont typeface="+mj-lt"/>
              <a:buAutoNum type="arabicPeriod" startAt="6"/>
              <a:defRPr/>
            </a:pPr>
            <a:r>
              <a:rPr lang="en-US" dirty="0"/>
              <a:t>Aide au parking</a:t>
            </a:r>
          </a:p>
          <a:p>
            <a:pPr marL="514350" indent="-514350" eaLnBrk="1" fontAlgn="auto" hangingPunct="1">
              <a:spcBef>
                <a:spcPts val="0"/>
              </a:spcBef>
              <a:spcAft>
                <a:spcPts val="0"/>
              </a:spcAft>
              <a:buClr>
                <a:schemeClr val="accent6"/>
              </a:buClr>
              <a:buFont typeface="+mj-lt"/>
              <a:buAutoNum type="arabicPeriod" startAt="6"/>
              <a:defRPr/>
            </a:pPr>
            <a:r>
              <a:rPr lang="en-US" dirty="0" err="1"/>
              <a:t>Présence</a:t>
            </a:r>
            <a:r>
              <a:rPr lang="en-US" dirty="0"/>
              <a:t> de </a:t>
            </a:r>
            <a:r>
              <a:rPr lang="en-US" dirty="0" err="1"/>
              <a:t>conseillers</a:t>
            </a:r>
            <a:r>
              <a:rPr lang="en-US" dirty="0"/>
              <a:t> et </a:t>
            </a:r>
            <a:r>
              <a:rPr lang="en-US" dirty="0" err="1"/>
              <a:t>d’accompagnateurs</a:t>
            </a:r>
            <a:endParaRPr lang="en-US" dirty="0"/>
          </a:p>
          <a:p>
            <a:pPr marL="514350" indent="-514350" eaLnBrk="1" fontAlgn="auto" hangingPunct="1">
              <a:spcBef>
                <a:spcPts val="0"/>
              </a:spcBef>
              <a:spcAft>
                <a:spcPts val="0"/>
              </a:spcAft>
              <a:buClr>
                <a:schemeClr val="accent6"/>
              </a:buClr>
              <a:buFont typeface="+mj-lt"/>
              <a:buAutoNum type="arabicPeriod" startAt="6"/>
              <a:defRPr/>
            </a:pPr>
            <a:endParaRPr lang="en-US" dirty="0"/>
          </a:p>
        </p:txBody>
      </p:sp>
    </p:spTree>
    <p:extLst>
      <p:ext uri="{BB962C8B-B14F-4D97-AF65-F5344CB8AC3E}">
        <p14:creationId xmlns:p14="http://schemas.microsoft.com/office/powerpoint/2010/main" val="20001302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2" name="Title 1"/>
          <p:cNvSpPr>
            <a:spLocks noGrp="1"/>
          </p:cNvSpPr>
          <p:nvPr>
            <p:ph type="title"/>
          </p:nvPr>
        </p:nvSpPr>
        <p:spPr>
          <a:xfrm>
            <a:off x="0" y="990600"/>
            <a:ext cx="9144000" cy="1143000"/>
          </a:xfrm>
        </p:spPr>
        <p:txBody>
          <a:bodyPr rtlCol="0">
            <a:noAutofit/>
          </a:bodyPr>
          <a:lstStyle/>
          <a:p>
            <a:pPr eaLnBrk="1" fontAlgn="auto" hangingPunct="1">
              <a:spcAft>
                <a:spcPts val="0"/>
              </a:spcAft>
              <a:defRPr/>
            </a:pPr>
            <a:r>
              <a:rPr lang="en-US" sz="3800" b="1" dirty="0"/>
              <a:t>Inclusion </a:t>
            </a:r>
            <a:r>
              <a:rPr lang="en-US" sz="3800" b="1" dirty="0" err="1"/>
              <a:t>intentionnelle</a:t>
            </a:r>
            <a:endParaRPr lang="en-US" sz="3800" b="1" dirty="0"/>
          </a:p>
        </p:txBody>
      </p:sp>
      <p:pic>
        <p:nvPicPr>
          <p:cNvPr id="10244" name="Picture 3"/>
          <p:cNvPicPr>
            <a:picLocks noChangeAspect="1" noChangeArrowheads="1"/>
          </p:cNvPicPr>
          <p:nvPr/>
        </p:nvPicPr>
        <p:blipFill>
          <a:blip r:embed="rId3" cstate="print"/>
          <a:srcRect/>
          <a:stretch>
            <a:fillRect/>
          </a:stretch>
        </p:blipFill>
        <p:spPr bwMode="auto">
          <a:xfrm>
            <a:off x="2286000" y="2209800"/>
            <a:ext cx="4572000" cy="3138985"/>
          </a:xfrm>
          <a:prstGeom prst="rect">
            <a:avLst/>
          </a:prstGeom>
          <a:noFill/>
          <a:ln w="28575">
            <a:solidFill>
              <a:schemeClr val="bg1"/>
            </a:solidFill>
            <a:miter lim="800000"/>
            <a:headEnd/>
            <a:tailEnd/>
          </a:ln>
          <a:effectLst>
            <a:glow rad="139700">
              <a:schemeClr val="tx1">
                <a:lumMod val="65000"/>
                <a:lumOff val="35000"/>
                <a:alpha val="40000"/>
              </a:schemeClr>
            </a:glow>
          </a:effectLst>
        </p:spPr>
      </p:pic>
      <p:sp>
        <p:nvSpPr>
          <p:cNvPr id="6" name="TextBox 5"/>
          <p:cNvSpPr txBox="1"/>
          <p:nvPr/>
        </p:nvSpPr>
        <p:spPr>
          <a:xfrm>
            <a:off x="1752600" y="5562600"/>
            <a:ext cx="5715000" cy="923330"/>
          </a:xfrm>
          <a:prstGeom prst="rect">
            <a:avLst/>
          </a:prstGeom>
          <a:noFill/>
        </p:spPr>
        <p:txBody>
          <a:bodyPr wrap="square" rtlCol="0">
            <a:spAutoFit/>
          </a:bodyPr>
          <a:lstStyle/>
          <a:p>
            <a:r>
              <a:rPr lang="fr-BE" dirty="0">
                <a:latin typeface="+mn-lt"/>
              </a:rPr>
              <a:t>« Bienvenue // Parking pour nos amis handicapés »</a:t>
            </a:r>
            <a:endParaRPr lang="en-US" dirty="0">
              <a:latin typeface="+mn-lt"/>
            </a:endParaRPr>
          </a:p>
          <a:p>
            <a:r>
              <a:rPr lang="fr-BE" dirty="0">
                <a:latin typeface="+mn-lt"/>
              </a:rPr>
              <a:t>« Nous vous apprécions // Réservé aux seniors »</a:t>
            </a:r>
            <a:endParaRPr lang="en-US" dirty="0">
              <a:latin typeface="+mn-lt"/>
            </a:endParaRPr>
          </a:p>
          <a:p>
            <a:r>
              <a:rPr lang="fr-BE" dirty="0">
                <a:latin typeface="+mn-lt"/>
              </a:rPr>
              <a:t>« Bienvenue // Parking pour les nouveaux visiteurs »</a:t>
            </a:r>
            <a:endParaRPr lang="en-US" dirty="0">
              <a:latin typeface="+mn-lt"/>
            </a:endParaRPr>
          </a:p>
        </p:txBody>
      </p:sp>
    </p:spTree>
    <p:extLst>
      <p:ext uri="{BB962C8B-B14F-4D97-AF65-F5344CB8AC3E}">
        <p14:creationId xmlns:p14="http://schemas.microsoft.com/office/powerpoint/2010/main" val="20256007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3" name="Content Placeholder 2"/>
          <p:cNvSpPr>
            <a:spLocks noGrp="1"/>
          </p:cNvSpPr>
          <p:nvPr>
            <p:ph idx="1"/>
          </p:nvPr>
        </p:nvSpPr>
        <p:spPr>
          <a:xfrm>
            <a:off x="152400" y="2057400"/>
            <a:ext cx="8839200" cy="4953000"/>
          </a:xfrm>
        </p:spPr>
        <p:txBody>
          <a:bodyPr rtlCol="0">
            <a:normAutofit/>
          </a:bodyPr>
          <a:lstStyle/>
          <a:p>
            <a:pPr algn="ctr" eaLnBrk="1" fontAlgn="auto" hangingPunct="1">
              <a:spcAft>
                <a:spcPts val="0"/>
              </a:spcAft>
              <a:buFont typeface="Arial" pitchFamily="34" charset="0"/>
              <a:buNone/>
              <a:defRPr/>
            </a:pPr>
            <a:endParaRPr lang="en-US" sz="1600" dirty="0"/>
          </a:p>
          <a:p>
            <a:pPr algn="ctr">
              <a:buNone/>
            </a:pPr>
            <a:r>
              <a:rPr lang="en-US" dirty="0"/>
              <a:t>« Nous ne </a:t>
            </a:r>
            <a:r>
              <a:rPr lang="en-US" dirty="0" err="1"/>
              <a:t>prestons</a:t>
            </a:r>
            <a:r>
              <a:rPr lang="en-US" dirty="0"/>
              <a:t> pas un </a:t>
            </a:r>
            <a:r>
              <a:rPr lang="en-US" dirty="0" err="1"/>
              <a:t>ministère</a:t>
            </a:r>
            <a:r>
              <a:rPr lang="en-US" dirty="0"/>
              <a:t> </a:t>
            </a:r>
            <a:r>
              <a:rPr lang="en-US" dirty="0" err="1"/>
              <a:t>envers</a:t>
            </a:r>
            <a:r>
              <a:rPr lang="en-US" dirty="0"/>
              <a:t> les </a:t>
            </a:r>
            <a:r>
              <a:rPr lang="en-US" dirty="0" err="1"/>
              <a:t>personnes</a:t>
            </a:r>
            <a:r>
              <a:rPr lang="en-US" dirty="0"/>
              <a:t> à </a:t>
            </a:r>
            <a:r>
              <a:rPr lang="en-US" dirty="0" err="1"/>
              <a:t>besoins</a:t>
            </a:r>
            <a:r>
              <a:rPr lang="en-US" dirty="0"/>
              <a:t> </a:t>
            </a:r>
            <a:r>
              <a:rPr lang="en-US" dirty="0" err="1"/>
              <a:t>spécifiques</a:t>
            </a:r>
            <a:r>
              <a:rPr lang="en-US" dirty="0"/>
              <a:t> pour </a:t>
            </a:r>
            <a:r>
              <a:rPr lang="en-US" dirty="0" err="1"/>
              <a:t>obtenir</a:t>
            </a:r>
            <a:r>
              <a:rPr lang="en-US" dirty="0"/>
              <a:t> plus de </a:t>
            </a:r>
            <a:r>
              <a:rPr lang="en-US" dirty="0" err="1"/>
              <a:t>fidèles</a:t>
            </a:r>
            <a:r>
              <a:rPr lang="en-US" dirty="0"/>
              <a:t>. Nous le </a:t>
            </a:r>
            <a:r>
              <a:rPr lang="en-US" dirty="0" err="1"/>
              <a:t>faisons</a:t>
            </a:r>
            <a:r>
              <a:rPr lang="en-US" dirty="0"/>
              <a:t> </a:t>
            </a:r>
            <a:r>
              <a:rPr lang="en-US" dirty="0" err="1"/>
              <a:t>parce</a:t>
            </a:r>
            <a:r>
              <a:rPr lang="en-US" dirty="0"/>
              <a:t> </a:t>
            </a:r>
            <a:r>
              <a:rPr lang="en-US" dirty="0" err="1"/>
              <a:t>qu’il</a:t>
            </a:r>
            <a:r>
              <a:rPr lang="en-US" dirty="0"/>
              <a:t> </a:t>
            </a:r>
            <a:r>
              <a:rPr lang="en-US" dirty="0" err="1"/>
              <a:t>s’agit</a:t>
            </a:r>
            <a:r>
              <a:rPr lang="en-US" dirty="0"/>
              <a:t> du </a:t>
            </a:r>
            <a:r>
              <a:rPr lang="en-US" dirty="0" err="1"/>
              <a:t>mandat</a:t>
            </a:r>
            <a:r>
              <a:rPr lang="en-US" dirty="0"/>
              <a:t> </a:t>
            </a:r>
            <a:r>
              <a:rPr lang="en-US" dirty="0" err="1"/>
              <a:t>biblique</a:t>
            </a:r>
            <a:r>
              <a:rPr lang="en-US" dirty="0"/>
              <a:t> de </a:t>
            </a:r>
            <a:r>
              <a:rPr lang="en-US" dirty="0" err="1"/>
              <a:t>l’Église</a:t>
            </a:r>
            <a:r>
              <a:rPr lang="en-US" dirty="0"/>
              <a:t> de </a:t>
            </a:r>
            <a:r>
              <a:rPr lang="en-US" dirty="0" err="1"/>
              <a:t>Jésus</a:t>
            </a:r>
            <a:r>
              <a:rPr lang="en-US" dirty="0"/>
              <a:t>-Christ. »</a:t>
            </a:r>
            <a:br>
              <a:rPr lang="en-US" sz="1400" dirty="0"/>
            </a:br>
            <a:endParaRPr lang="en-US" sz="2800" dirty="0"/>
          </a:p>
          <a:p>
            <a:pPr algn="ctr" eaLnBrk="1" fontAlgn="auto" hangingPunct="1">
              <a:spcAft>
                <a:spcPts val="0"/>
              </a:spcAft>
              <a:buFont typeface="Arial" pitchFamily="34" charset="0"/>
              <a:buNone/>
              <a:defRPr/>
            </a:pPr>
            <a:r>
              <a:rPr lang="en-US" sz="2800" dirty="0"/>
              <a:t>—Pasteur Spoor</a:t>
            </a:r>
          </a:p>
        </p:txBody>
      </p:sp>
    </p:spTree>
    <p:extLst>
      <p:ext uri="{BB962C8B-B14F-4D97-AF65-F5344CB8AC3E}">
        <p14:creationId xmlns:p14="http://schemas.microsoft.com/office/powerpoint/2010/main" val="38331903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3314" name="Title 1"/>
          <p:cNvSpPr>
            <a:spLocks noGrp="1"/>
          </p:cNvSpPr>
          <p:nvPr>
            <p:ph type="title"/>
          </p:nvPr>
        </p:nvSpPr>
        <p:spPr>
          <a:xfrm>
            <a:off x="0" y="2590800"/>
            <a:ext cx="9144000" cy="1143000"/>
          </a:xfrm>
        </p:spPr>
        <p:txBody>
          <a:bodyPr/>
          <a:lstStyle/>
          <a:p>
            <a:pPr eaLnBrk="1" hangingPunct="1"/>
            <a:r>
              <a:rPr lang="en-US" sz="4000" b="1" dirty="0" err="1"/>
              <a:t>Êtes-vous</a:t>
            </a:r>
            <a:r>
              <a:rPr lang="en-US" sz="4000" b="1" dirty="0"/>
              <a:t> prêt à </a:t>
            </a:r>
            <a:r>
              <a:rPr lang="en-US" sz="4000" b="1" dirty="0" err="1"/>
              <a:t>créer</a:t>
            </a:r>
            <a:r>
              <a:rPr lang="en-US" sz="4000" b="1" dirty="0"/>
              <a:t> un plan </a:t>
            </a:r>
            <a:r>
              <a:rPr lang="en-US" sz="4000" b="1" dirty="0" err="1"/>
              <a:t>d’action</a:t>
            </a:r>
            <a:r>
              <a:rPr lang="en-US" sz="4000" b="1" dirty="0"/>
              <a:t> ?</a:t>
            </a:r>
          </a:p>
        </p:txBody>
      </p:sp>
      <p:sp>
        <p:nvSpPr>
          <p:cNvPr id="13315" name="Content Placeholder 2"/>
          <p:cNvSpPr>
            <a:spLocks noGrp="1"/>
          </p:cNvSpPr>
          <p:nvPr>
            <p:ph idx="1"/>
          </p:nvPr>
        </p:nvSpPr>
        <p:spPr>
          <a:xfrm>
            <a:off x="457200" y="4114800"/>
            <a:ext cx="8229600" cy="914400"/>
          </a:xfrm>
        </p:spPr>
        <p:txBody>
          <a:bodyPr/>
          <a:lstStyle/>
          <a:p>
            <a:pPr algn="ctr" eaLnBrk="1" hangingPunct="1">
              <a:buFont typeface="Arial" charset="0"/>
              <a:buNone/>
            </a:pPr>
            <a:r>
              <a:rPr lang="en-US" sz="3000" i="1" dirty="0"/>
              <a:t>À </a:t>
            </a:r>
            <a:r>
              <a:rPr lang="en-US" sz="3000" i="1" dirty="0" err="1"/>
              <a:t>Dieu</a:t>
            </a:r>
            <a:r>
              <a:rPr lang="en-US" sz="3000" i="1" dirty="0"/>
              <a:t> tout </a:t>
            </a:r>
            <a:r>
              <a:rPr lang="en-US" sz="3000" i="1" dirty="0" err="1"/>
              <a:t>est</a:t>
            </a:r>
            <a:r>
              <a:rPr lang="en-US" sz="3000" i="1" dirty="0"/>
              <a:t> possible.</a:t>
            </a:r>
            <a:endParaRPr lang="en-US" sz="3000" dirty="0"/>
          </a:p>
          <a:p>
            <a:pPr algn="ctr" eaLnBrk="1" hangingPunct="1">
              <a:buFont typeface="Arial" charset="0"/>
              <a:buNone/>
            </a:pPr>
            <a:r>
              <a:rPr lang="en-US" sz="2800" dirty="0">
                <a:solidFill>
                  <a:schemeClr val="accent6"/>
                </a:solidFill>
              </a:rPr>
              <a:t>Mathieu 19:26</a:t>
            </a:r>
            <a:endParaRPr lang="en-US" sz="2800" i="1" dirty="0">
              <a:solidFill>
                <a:schemeClr val="accent6"/>
              </a:solidFill>
            </a:endParaRPr>
          </a:p>
        </p:txBody>
      </p:sp>
    </p:spTree>
    <p:extLst>
      <p:ext uri="{BB962C8B-B14F-4D97-AF65-F5344CB8AC3E}">
        <p14:creationId xmlns:p14="http://schemas.microsoft.com/office/powerpoint/2010/main" val="35627461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5122" name="Title 1"/>
          <p:cNvSpPr>
            <a:spLocks noGrp="1"/>
          </p:cNvSpPr>
          <p:nvPr>
            <p:ph type="title"/>
          </p:nvPr>
        </p:nvSpPr>
        <p:spPr>
          <a:xfrm>
            <a:off x="0" y="1600200"/>
            <a:ext cx="9144000" cy="1143000"/>
          </a:xfrm>
        </p:spPr>
        <p:txBody>
          <a:bodyPr/>
          <a:lstStyle/>
          <a:p>
            <a:pPr eaLnBrk="1" hangingPunct="1"/>
            <a:r>
              <a:rPr lang="en-US" sz="4000" b="1" dirty="0" err="1"/>
              <a:t>Prophéties</a:t>
            </a:r>
            <a:r>
              <a:rPr lang="en-US" sz="4000" b="1" dirty="0"/>
              <a:t> </a:t>
            </a:r>
            <a:r>
              <a:rPr lang="en-US" sz="4000" b="1" dirty="0" err="1"/>
              <a:t>messianiques</a:t>
            </a:r>
            <a:r>
              <a:rPr lang="en-US" sz="4000" b="1" dirty="0"/>
              <a:t> </a:t>
            </a:r>
            <a:r>
              <a:rPr lang="en-US" sz="4000" b="1" dirty="0" err="1"/>
              <a:t>trouvées</a:t>
            </a:r>
            <a:r>
              <a:rPr lang="en-US" sz="4000" b="1" dirty="0"/>
              <a:t> </a:t>
            </a:r>
            <a:br>
              <a:rPr lang="en-US" sz="4000" b="1" dirty="0"/>
            </a:br>
            <a:r>
              <a:rPr lang="en-US" sz="4000" b="1" dirty="0" err="1"/>
              <a:t>dans</a:t>
            </a:r>
            <a:r>
              <a:rPr lang="en-US" sz="4000" b="1" dirty="0"/>
              <a:t> Luc et les </a:t>
            </a:r>
            <a:r>
              <a:rPr lang="en-US" sz="4000" b="1" dirty="0" err="1"/>
              <a:t>Actes</a:t>
            </a:r>
            <a:endParaRPr lang="en-US" sz="4000" b="1" dirty="0"/>
          </a:p>
        </p:txBody>
      </p:sp>
      <p:sp>
        <p:nvSpPr>
          <p:cNvPr id="5123" name="Content Placeholder 2"/>
          <p:cNvSpPr>
            <a:spLocks noGrp="1"/>
          </p:cNvSpPr>
          <p:nvPr>
            <p:ph idx="1"/>
          </p:nvPr>
        </p:nvSpPr>
        <p:spPr>
          <a:xfrm>
            <a:off x="457200" y="3170237"/>
            <a:ext cx="8229600" cy="3611563"/>
          </a:xfrm>
        </p:spPr>
        <p:txBody>
          <a:bodyPr/>
          <a:lstStyle/>
          <a:p>
            <a:pPr algn="ctr" eaLnBrk="1" hangingPunct="1">
              <a:spcBef>
                <a:spcPts val="0"/>
              </a:spcBef>
              <a:buFont typeface="Arial" charset="0"/>
              <a:buNone/>
            </a:pPr>
            <a:r>
              <a:rPr lang="en-US" dirty="0">
                <a:solidFill>
                  <a:schemeClr val="accent6"/>
                </a:solidFill>
                <a:effectLst>
                  <a:outerShdw blurRad="50800" dist="50800" dir="5400000" algn="ctr" rotWithShape="0">
                    <a:schemeClr val="tx1"/>
                  </a:outerShdw>
                </a:effectLst>
              </a:rPr>
              <a:t>32</a:t>
            </a:r>
            <a:r>
              <a:rPr lang="en-US" dirty="0"/>
              <a:t> </a:t>
            </a:r>
            <a:r>
              <a:rPr lang="en-US" dirty="0" err="1"/>
              <a:t>Références</a:t>
            </a:r>
            <a:r>
              <a:rPr lang="en-US" dirty="0"/>
              <a:t> à des </a:t>
            </a:r>
            <a:r>
              <a:rPr lang="en-US" dirty="0" err="1"/>
              <a:t>prophéties</a:t>
            </a:r>
            <a:r>
              <a:rPr lang="en-US" dirty="0"/>
              <a:t> </a:t>
            </a:r>
            <a:r>
              <a:rPr lang="en-US" dirty="0" err="1"/>
              <a:t>messianiques</a:t>
            </a:r>
            <a:r>
              <a:rPr lang="en-US" dirty="0"/>
              <a:t> </a:t>
            </a:r>
            <a:r>
              <a:rPr lang="en-US" dirty="0" err="1"/>
              <a:t>révélant</a:t>
            </a:r>
            <a:r>
              <a:rPr lang="en-US" dirty="0"/>
              <a:t> le </a:t>
            </a:r>
            <a:r>
              <a:rPr lang="en-US" dirty="0" err="1"/>
              <a:t>ministère</a:t>
            </a:r>
            <a:r>
              <a:rPr lang="en-US" dirty="0"/>
              <a:t> du Christ :</a:t>
            </a:r>
          </a:p>
          <a:p>
            <a:pPr algn="ctr" eaLnBrk="1" hangingPunct="1">
              <a:spcBef>
                <a:spcPts val="0"/>
              </a:spcBef>
              <a:buFont typeface="Arial" charset="0"/>
              <a:buNone/>
            </a:pPr>
            <a:endParaRPr lang="en-US" sz="1600" dirty="0"/>
          </a:p>
          <a:p>
            <a:pPr lvl="7">
              <a:buClr>
                <a:schemeClr val="accent6"/>
              </a:buClr>
            </a:pPr>
            <a:r>
              <a:rPr lang="en-US" sz="2800" dirty="0"/>
              <a:t>aux </a:t>
            </a:r>
            <a:r>
              <a:rPr lang="en-US" sz="2800" dirty="0" err="1"/>
              <a:t>gentils</a:t>
            </a:r>
            <a:endParaRPr lang="en-US" sz="2800" dirty="0"/>
          </a:p>
          <a:p>
            <a:pPr lvl="7">
              <a:buClr>
                <a:schemeClr val="accent6"/>
              </a:buClr>
            </a:pPr>
            <a:r>
              <a:rPr lang="en-US" sz="2800" dirty="0"/>
              <a:t>aux </a:t>
            </a:r>
            <a:r>
              <a:rPr lang="en-US" sz="2800" dirty="0" err="1"/>
              <a:t>prostrés</a:t>
            </a:r>
            <a:endParaRPr lang="en-US" sz="2800" dirty="0"/>
          </a:p>
          <a:p>
            <a:pPr lvl="7">
              <a:buClr>
                <a:schemeClr val="accent6"/>
              </a:buClr>
            </a:pPr>
            <a:r>
              <a:rPr lang="en-US" sz="2800" dirty="0"/>
              <a:t>aux </a:t>
            </a:r>
            <a:r>
              <a:rPr lang="en-US" sz="2800" dirty="0" err="1"/>
              <a:t>parias</a:t>
            </a:r>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04247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BeyondSufferingPPSideImage.jpg"/>
          <p:cNvPicPr>
            <a:picLocks noChangeAspect="1"/>
          </p:cNvPicPr>
          <p:nvPr/>
        </p:nvPicPr>
        <p:blipFill>
          <a:blip r:embed="rId2" cstate="print"/>
          <a:srcRect/>
          <a:stretch>
            <a:fillRect/>
          </a:stretch>
        </p:blipFill>
        <p:spPr bwMode="auto">
          <a:xfrm>
            <a:off x="-6350" y="0"/>
            <a:ext cx="3035300" cy="6858000"/>
          </a:xfrm>
          <a:prstGeom prst="rect">
            <a:avLst/>
          </a:prstGeom>
          <a:noFill/>
          <a:ln w="9525">
            <a:noFill/>
            <a:miter lim="800000"/>
            <a:headEnd/>
            <a:tailEnd/>
          </a:ln>
        </p:spPr>
      </p:pic>
      <p:sp>
        <p:nvSpPr>
          <p:cNvPr id="2050" name="TextBox 3"/>
          <p:cNvSpPr txBox="1">
            <a:spLocks noChangeArrowheads="1"/>
          </p:cNvSpPr>
          <p:nvPr/>
        </p:nvSpPr>
        <p:spPr bwMode="auto">
          <a:xfrm>
            <a:off x="457200" y="1568708"/>
            <a:ext cx="8153400" cy="4832092"/>
          </a:xfrm>
          <a:prstGeom prst="rect">
            <a:avLst/>
          </a:prstGeom>
          <a:noFill/>
          <a:ln w="9525">
            <a:noFill/>
            <a:miter lim="800000"/>
            <a:headEnd/>
            <a:tailEnd/>
          </a:ln>
        </p:spPr>
        <p:txBody>
          <a:bodyPr wrap="square">
            <a:spAutoFit/>
          </a:bodyPr>
          <a:lstStyle/>
          <a:p>
            <a:pPr algn="ctr"/>
            <a:endParaRPr lang="en-US" sz="2000" b="1" dirty="0">
              <a:latin typeface="Calibri" charset="0"/>
            </a:endParaRPr>
          </a:p>
          <a:p>
            <a:pPr algn="ctr"/>
            <a:r>
              <a:rPr lang="en-US" sz="4800" cap="all" dirty="0" err="1">
                <a:solidFill>
                  <a:schemeClr val="accent6"/>
                </a:solidFill>
                <a:latin typeface="Century Gothic" pitchFamily="34" charset="0"/>
                <a:cs typeface="IrisUPC" pitchFamily="34" charset="-34"/>
              </a:rPr>
              <a:t>quatrième</a:t>
            </a:r>
            <a:r>
              <a:rPr lang="en-US" sz="4800" cap="all" dirty="0">
                <a:solidFill>
                  <a:schemeClr val="accent6"/>
                </a:solidFill>
                <a:latin typeface="Century Gothic" pitchFamily="34" charset="0"/>
                <a:cs typeface="IrisUPC" pitchFamily="34" charset="-34"/>
              </a:rPr>
              <a:t> session</a:t>
            </a:r>
            <a:endParaRPr lang="en-US" sz="2000" b="1" dirty="0">
              <a:latin typeface="Calibri" charset="0"/>
            </a:endParaRPr>
          </a:p>
          <a:p>
            <a:pPr algn="ctr"/>
            <a:endParaRPr lang="en-US" sz="1000" b="1" dirty="0">
              <a:latin typeface="Calibri" charset="0"/>
            </a:endParaRPr>
          </a:p>
          <a:p>
            <a:pPr algn="ctr"/>
            <a:r>
              <a:rPr lang="en-US" sz="4800" b="1" dirty="0">
                <a:latin typeface="Calibri" charset="0"/>
              </a:rPr>
              <a:t>Attention et </a:t>
            </a:r>
            <a:r>
              <a:rPr lang="en-US" sz="4800" b="1" dirty="0" err="1">
                <a:latin typeface="Calibri" charset="0"/>
              </a:rPr>
              <a:t>évangélisme</a:t>
            </a:r>
            <a:r>
              <a:rPr lang="en-US" sz="4800" b="1" dirty="0">
                <a:latin typeface="Calibri" charset="0"/>
              </a:rPr>
              <a:t> </a:t>
            </a:r>
            <a:r>
              <a:rPr lang="en-US" sz="4800" b="1" dirty="0" err="1">
                <a:latin typeface="Calibri" charset="0"/>
              </a:rPr>
              <a:t>envers</a:t>
            </a:r>
            <a:r>
              <a:rPr lang="en-US" sz="4800" b="1" dirty="0">
                <a:latin typeface="Calibri" charset="0"/>
              </a:rPr>
              <a:t> les </a:t>
            </a:r>
            <a:r>
              <a:rPr lang="en-US" sz="4800" b="1" dirty="0" err="1">
                <a:latin typeface="Calibri" charset="0"/>
              </a:rPr>
              <a:t>familles</a:t>
            </a:r>
            <a:r>
              <a:rPr lang="en-US" sz="4800" b="1" dirty="0">
                <a:latin typeface="Calibri" charset="0"/>
              </a:rPr>
              <a:t> </a:t>
            </a:r>
            <a:r>
              <a:rPr lang="en-US" sz="4800" b="1" dirty="0" err="1">
                <a:latin typeface="Calibri" charset="0"/>
              </a:rPr>
              <a:t>touchées</a:t>
            </a:r>
            <a:r>
              <a:rPr lang="en-US" sz="4800" b="1" dirty="0">
                <a:latin typeface="Calibri" charset="0"/>
              </a:rPr>
              <a:t> par le handicap</a:t>
            </a:r>
            <a:endParaRPr lang="en-US" sz="2800" b="1" dirty="0">
              <a:latin typeface="Calibri" charset="0"/>
            </a:endParaRPr>
          </a:p>
          <a:p>
            <a:pPr algn="ctr"/>
            <a:endParaRPr lang="en-US" sz="5400" b="1" dirty="0">
              <a:solidFill>
                <a:schemeClr val="tx1">
                  <a:lumMod val="85000"/>
                  <a:lumOff val="15000"/>
                </a:schemeClr>
              </a:solidFill>
              <a:effectLst>
                <a:outerShdw blurRad="50800" dist="50800" dir="5400000" algn="ctr" rotWithShape="0">
                  <a:schemeClr val="accent6"/>
                </a:outerShdw>
              </a:effectLst>
              <a:latin typeface="Origins" pitchFamily="50" charset="0"/>
            </a:endParaRPr>
          </a:p>
          <a:p>
            <a:pPr algn="ctr"/>
            <a:endParaRPr lang="en-US" sz="3200" dirty="0">
              <a:latin typeface="Calibri" charset="0"/>
            </a:endParaRPr>
          </a:p>
        </p:txBody>
      </p:sp>
    </p:spTree>
    <p:extLst>
      <p:ext uri="{BB962C8B-B14F-4D97-AF65-F5344CB8AC3E}">
        <p14:creationId xmlns:p14="http://schemas.microsoft.com/office/powerpoint/2010/main" val="37892871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BeyondSufferingPPSideImage.jpg"/>
          <p:cNvPicPr>
            <a:picLocks noChangeAspect="1"/>
          </p:cNvPicPr>
          <p:nvPr/>
        </p:nvPicPr>
        <p:blipFill>
          <a:blip r:embed="rId2" cstate="print"/>
          <a:srcRect/>
          <a:stretch>
            <a:fillRect/>
          </a:stretch>
        </p:blipFill>
        <p:spPr bwMode="auto">
          <a:xfrm>
            <a:off x="-6350" y="0"/>
            <a:ext cx="3035300" cy="6858000"/>
          </a:xfrm>
          <a:prstGeom prst="rect">
            <a:avLst/>
          </a:prstGeom>
          <a:noFill/>
          <a:ln w="9525">
            <a:noFill/>
            <a:miter lim="800000"/>
            <a:headEnd/>
            <a:tailEnd/>
          </a:ln>
        </p:spPr>
      </p:pic>
      <p:sp>
        <p:nvSpPr>
          <p:cNvPr id="5" name="TextBox 3"/>
          <p:cNvSpPr txBox="1">
            <a:spLocks noChangeArrowheads="1"/>
          </p:cNvSpPr>
          <p:nvPr/>
        </p:nvSpPr>
        <p:spPr bwMode="auto">
          <a:xfrm>
            <a:off x="0" y="457200"/>
            <a:ext cx="8839200" cy="6355586"/>
          </a:xfrm>
          <a:prstGeom prst="rect">
            <a:avLst/>
          </a:prstGeom>
          <a:noFill/>
          <a:ln w="9525">
            <a:noFill/>
            <a:miter lim="800000"/>
            <a:headEnd/>
            <a:tailEnd/>
          </a:ln>
        </p:spPr>
        <p:txBody>
          <a:bodyPr wrap="square">
            <a:spAutoFit/>
          </a:bodyPr>
          <a:lstStyle/>
          <a:p>
            <a:r>
              <a:rPr lang="en-US" sz="3200" dirty="0">
                <a:latin typeface="+mj-lt"/>
              </a:rPr>
              <a:t>  </a:t>
            </a:r>
          </a:p>
          <a:p>
            <a:pPr marL="1028700" lvl="1" indent="-571500">
              <a:spcBef>
                <a:spcPts val="1800"/>
              </a:spcBef>
              <a:buClr>
                <a:schemeClr val="accent6"/>
              </a:buClr>
              <a:buSzPct val="120000"/>
              <a:buFont typeface="+mj-lt"/>
              <a:buAutoNum type="romanUcPeriod"/>
            </a:pPr>
            <a:r>
              <a:rPr lang="en-US" sz="3000" dirty="0">
                <a:latin typeface="+mj-lt"/>
              </a:rPr>
              <a:t>Seigneur, </a:t>
            </a:r>
            <a:r>
              <a:rPr lang="en-US" sz="3000" dirty="0" err="1">
                <a:latin typeface="+mj-lt"/>
              </a:rPr>
              <a:t>ouvre</a:t>
            </a:r>
            <a:r>
              <a:rPr lang="en-US" sz="3000" dirty="0">
                <a:latin typeface="+mj-lt"/>
              </a:rPr>
              <a:t> </a:t>
            </a:r>
            <a:r>
              <a:rPr lang="en-US" sz="3000" dirty="0" err="1">
                <a:latin typeface="+mj-lt"/>
              </a:rPr>
              <a:t>nos</a:t>
            </a:r>
            <a:r>
              <a:rPr lang="en-US" sz="3000" dirty="0">
                <a:latin typeface="+mj-lt"/>
              </a:rPr>
              <a:t> </a:t>
            </a:r>
            <a:r>
              <a:rPr lang="en-US" sz="3000" dirty="0" err="1">
                <a:latin typeface="+mj-lt"/>
              </a:rPr>
              <a:t>yeux</a:t>
            </a:r>
            <a:r>
              <a:rPr lang="en-US" sz="3000" dirty="0">
                <a:latin typeface="+mj-lt"/>
              </a:rPr>
              <a:t> pour que nous </a:t>
            </a:r>
            <a:r>
              <a:rPr lang="en-US" sz="3000" dirty="0" err="1">
                <a:latin typeface="+mj-lt"/>
              </a:rPr>
              <a:t>voyions</a:t>
            </a:r>
            <a:r>
              <a:rPr lang="en-US" sz="3000" dirty="0">
                <a:latin typeface="+mj-lt"/>
              </a:rPr>
              <a:t> </a:t>
            </a:r>
            <a:r>
              <a:rPr lang="en-US" sz="3000" dirty="0" err="1">
                <a:latin typeface="+mj-lt"/>
              </a:rPr>
              <a:t>ceux</a:t>
            </a:r>
            <a:r>
              <a:rPr lang="en-US" sz="3000" dirty="0">
                <a:latin typeface="+mj-lt"/>
              </a:rPr>
              <a:t> qui </a:t>
            </a:r>
            <a:r>
              <a:rPr lang="en-US" sz="3000" dirty="0" err="1">
                <a:latin typeface="+mj-lt"/>
              </a:rPr>
              <a:t>sont</a:t>
            </a:r>
            <a:r>
              <a:rPr lang="en-US" sz="3000" dirty="0">
                <a:latin typeface="+mj-lt"/>
              </a:rPr>
              <a:t> sans Christ</a:t>
            </a:r>
          </a:p>
          <a:p>
            <a:pPr marL="1028700" lvl="1" indent="-571500">
              <a:spcBef>
                <a:spcPts val="1800"/>
              </a:spcBef>
              <a:buClr>
                <a:schemeClr val="accent6"/>
              </a:buClr>
              <a:buSzPct val="120000"/>
              <a:buFont typeface="+mj-lt"/>
              <a:buAutoNum type="romanUcPeriod"/>
            </a:pPr>
            <a:r>
              <a:rPr lang="en-US" sz="3000" dirty="0">
                <a:latin typeface="+mj-lt"/>
              </a:rPr>
              <a:t>Seigneur, </a:t>
            </a:r>
            <a:r>
              <a:rPr lang="en-US" sz="3000" dirty="0" err="1">
                <a:latin typeface="+mj-lt"/>
              </a:rPr>
              <a:t>ouvre</a:t>
            </a:r>
            <a:r>
              <a:rPr lang="en-US" sz="3000" dirty="0">
                <a:latin typeface="+mj-lt"/>
              </a:rPr>
              <a:t> </a:t>
            </a:r>
            <a:r>
              <a:rPr lang="en-US" sz="3000" dirty="0" err="1">
                <a:latin typeface="+mj-lt"/>
              </a:rPr>
              <a:t>nos</a:t>
            </a:r>
            <a:r>
              <a:rPr lang="en-US" sz="3000" dirty="0">
                <a:latin typeface="+mj-lt"/>
              </a:rPr>
              <a:t> </a:t>
            </a:r>
            <a:r>
              <a:rPr lang="en-US" sz="3000" dirty="0" err="1">
                <a:latin typeface="+mj-lt"/>
              </a:rPr>
              <a:t>bouches</a:t>
            </a:r>
            <a:r>
              <a:rPr lang="en-US" sz="3000" dirty="0">
                <a:latin typeface="+mj-lt"/>
              </a:rPr>
              <a:t> pour </a:t>
            </a:r>
            <a:r>
              <a:rPr lang="en-US" sz="3000" dirty="0" err="1">
                <a:latin typeface="+mj-lt"/>
              </a:rPr>
              <a:t>prêcher</a:t>
            </a:r>
            <a:r>
              <a:rPr lang="en-US" sz="3000" dirty="0">
                <a:latin typeface="+mj-lt"/>
              </a:rPr>
              <a:t> </a:t>
            </a:r>
            <a:r>
              <a:rPr lang="en-US" sz="3000" dirty="0" err="1">
                <a:latin typeface="+mj-lt"/>
              </a:rPr>
              <a:t>l’évangile</a:t>
            </a:r>
            <a:endParaRPr lang="en-US" sz="3000" dirty="0">
              <a:latin typeface="+mj-lt"/>
            </a:endParaRPr>
          </a:p>
          <a:p>
            <a:pPr marL="1028700" lvl="1" indent="-571500">
              <a:spcBef>
                <a:spcPts val="1800"/>
              </a:spcBef>
              <a:buClr>
                <a:schemeClr val="accent6"/>
              </a:buClr>
              <a:buSzPct val="120000"/>
              <a:buFont typeface="+mj-lt"/>
              <a:buAutoNum type="romanUcPeriod"/>
            </a:pPr>
            <a:r>
              <a:rPr lang="en-US" sz="3000" dirty="0">
                <a:latin typeface="+mj-lt"/>
              </a:rPr>
              <a:t>Seigneur, </a:t>
            </a:r>
            <a:r>
              <a:rPr lang="en-US" sz="3000" dirty="0" err="1">
                <a:latin typeface="+mj-lt"/>
              </a:rPr>
              <a:t>montre</a:t>
            </a:r>
            <a:r>
              <a:rPr lang="en-US" sz="3000" dirty="0">
                <a:latin typeface="+mj-lt"/>
              </a:rPr>
              <a:t>-nous comment vivre </a:t>
            </a:r>
            <a:r>
              <a:rPr lang="en-US" sz="3000" dirty="0" err="1">
                <a:latin typeface="+mj-lt"/>
              </a:rPr>
              <a:t>ce</a:t>
            </a:r>
            <a:r>
              <a:rPr lang="en-US" sz="3000" dirty="0">
                <a:latin typeface="+mj-lt"/>
              </a:rPr>
              <a:t> que nous </a:t>
            </a:r>
            <a:r>
              <a:rPr lang="en-US" sz="3000" dirty="0" err="1">
                <a:latin typeface="+mj-lt"/>
              </a:rPr>
              <a:t>proclamons</a:t>
            </a:r>
            <a:endParaRPr lang="en-US" sz="3000" dirty="0">
              <a:latin typeface="+mj-lt"/>
            </a:endParaRPr>
          </a:p>
          <a:p>
            <a:pPr marL="1028700" lvl="1" indent="-571500">
              <a:spcBef>
                <a:spcPts val="1800"/>
              </a:spcBef>
              <a:buClr>
                <a:schemeClr val="accent6"/>
              </a:buClr>
              <a:buSzPct val="120000"/>
              <a:buFont typeface="+mj-lt"/>
              <a:buAutoNum type="romanUcPeriod"/>
            </a:pPr>
            <a:r>
              <a:rPr lang="en-US" sz="3000" dirty="0">
                <a:latin typeface="+mj-lt"/>
              </a:rPr>
              <a:t>Seigneur, aide-nous à </a:t>
            </a:r>
            <a:r>
              <a:rPr lang="en-US" sz="3000" dirty="0" err="1">
                <a:latin typeface="+mj-lt"/>
              </a:rPr>
              <a:t>démontrer</a:t>
            </a:r>
            <a:r>
              <a:rPr lang="en-US" sz="3000" dirty="0">
                <a:latin typeface="+mj-lt"/>
              </a:rPr>
              <a:t> </a:t>
            </a:r>
            <a:r>
              <a:rPr lang="en-US" sz="3000" dirty="0" err="1">
                <a:latin typeface="+mj-lt"/>
              </a:rPr>
              <a:t>l’évangile</a:t>
            </a:r>
            <a:r>
              <a:rPr lang="en-US" sz="3000" dirty="0">
                <a:latin typeface="+mj-lt"/>
              </a:rPr>
              <a:t> </a:t>
            </a:r>
            <a:r>
              <a:rPr lang="en-US" sz="3000" dirty="0" err="1">
                <a:latin typeface="+mj-lt"/>
              </a:rPr>
              <a:t>en</a:t>
            </a:r>
            <a:r>
              <a:rPr lang="en-US" sz="3000" dirty="0">
                <a:latin typeface="+mj-lt"/>
              </a:rPr>
              <a:t> paroles et </a:t>
            </a:r>
            <a:r>
              <a:rPr lang="en-US" sz="3000" dirty="0" err="1">
                <a:latin typeface="+mj-lt"/>
              </a:rPr>
              <a:t>en</a:t>
            </a:r>
            <a:r>
              <a:rPr lang="en-US" sz="3000" dirty="0">
                <a:latin typeface="+mj-lt"/>
              </a:rPr>
              <a:t> </a:t>
            </a:r>
            <a:r>
              <a:rPr lang="en-US" sz="3000" dirty="0" err="1">
                <a:latin typeface="+mj-lt"/>
              </a:rPr>
              <a:t>actes</a:t>
            </a:r>
            <a:endParaRPr lang="en-US" sz="3000" dirty="0">
              <a:latin typeface="+mj-lt"/>
            </a:endParaRPr>
          </a:p>
          <a:p>
            <a:pPr marL="1028700" lvl="1" indent="-571500">
              <a:spcBef>
                <a:spcPts val="1800"/>
              </a:spcBef>
              <a:buClr>
                <a:schemeClr val="accent6"/>
              </a:buClr>
              <a:buSzPct val="120000"/>
              <a:buFont typeface="+mj-lt"/>
              <a:buAutoNum type="romanUcPeriod"/>
            </a:pPr>
            <a:r>
              <a:rPr lang="en-US" sz="3000" dirty="0">
                <a:latin typeface="+mj-lt"/>
              </a:rPr>
              <a:t>Seigneur, </a:t>
            </a:r>
            <a:r>
              <a:rPr lang="en-US" sz="3000" dirty="0" err="1">
                <a:latin typeface="+mj-lt"/>
              </a:rPr>
              <a:t>ouvre</a:t>
            </a:r>
            <a:r>
              <a:rPr lang="en-US" sz="3000" dirty="0">
                <a:latin typeface="+mj-lt"/>
              </a:rPr>
              <a:t> </a:t>
            </a:r>
            <a:r>
              <a:rPr lang="en-US" sz="3000" dirty="0" err="1">
                <a:latin typeface="+mj-lt"/>
              </a:rPr>
              <a:t>nos</a:t>
            </a:r>
            <a:r>
              <a:rPr lang="en-US" sz="3000" dirty="0">
                <a:latin typeface="+mj-lt"/>
              </a:rPr>
              <a:t> vies pour que nous </a:t>
            </a:r>
            <a:r>
              <a:rPr lang="en-US" sz="3000" dirty="0" err="1">
                <a:latin typeface="+mj-lt"/>
              </a:rPr>
              <a:t>devenions</a:t>
            </a:r>
            <a:r>
              <a:rPr lang="en-US" sz="3000" dirty="0">
                <a:latin typeface="+mj-lt"/>
              </a:rPr>
              <a:t> des </a:t>
            </a:r>
            <a:r>
              <a:rPr lang="en-US" sz="3000" dirty="0" err="1">
                <a:latin typeface="+mj-lt"/>
              </a:rPr>
              <a:t>apôtres</a:t>
            </a:r>
            <a:r>
              <a:rPr lang="en-US" sz="3000" dirty="0">
                <a:latin typeface="+mj-lt"/>
              </a:rPr>
              <a:t> </a:t>
            </a:r>
            <a:r>
              <a:rPr lang="en-US" sz="3000" dirty="0" err="1">
                <a:latin typeface="+mj-lt"/>
              </a:rPr>
              <a:t>rayonnants</a:t>
            </a:r>
            <a:endParaRPr lang="en-US" sz="3200" dirty="0">
              <a:latin typeface="Calibri" charset="0"/>
            </a:endParaRPr>
          </a:p>
        </p:txBody>
      </p:sp>
    </p:spTree>
    <p:extLst>
      <p:ext uri="{BB962C8B-B14F-4D97-AF65-F5344CB8AC3E}">
        <p14:creationId xmlns:p14="http://schemas.microsoft.com/office/powerpoint/2010/main" val="42624140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3" name="Subtitle 2"/>
          <p:cNvSpPr>
            <a:spLocks noGrp="1"/>
          </p:cNvSpPr>
          <p:nvPr>
            <p:ph type="subTitle" idx="1"/>
          </p:nvPr>
        </p:nvSpPr>
        <p:spPr>
          <a:xfrm>
            <a:off x="457200" y="4191000"/>
            <a:ext cx="8382000" cy="2667000"/>
          </a:xfrm>
        </p:spPr>
        <p:txBody>
          <a:bodyPr rtlCol="0">
            <a:noAutofit/>
          </a:bodyPr>
          <a:lstStyle/>
          <a:p>
            <a:pPr eaLnBrk="1" fontAlgn="auto" hangingPunct="1">
              <a:spcBef>
                <a:spcPts val="0"/>
              </a:spcBef>
              <a:spcAft>
                <a:spcPts val="0"/>
              </a:spcAft>
              <a:buFont typeface="Arial" pitchFamily="34" charset="0"/>
              <a:buNone/>
              <a:defRPr/>
            </a:pPr>
            <a:endParaRPr lang="en-US" sz="1400" dirty="0">
              <a:solidFill>
                <a:schemeClr val="tx1">
                  <a:lumMod val="95000"/>
                  <a:lumOff val="5000"/>
                </a:schemeClr>
              </a:solidFill>
            </a:endParaRPr>
          </a:p>
          <a:p>
            <a:pPr eaLnBrk="1" fontAlgn="auto" hangingPunct="1">
              <a:spcBef>
                <a:spcPts val="0"/>
              </a:spcBef>
              <a:spcAft>
                <a:spcPts val="0"/>
              </a:spcAft>
              <a:buFont typeface="Arial" pitchFamily="34" charset="0"/>
              <a:buNone/>
              <a:defRPr/>
            </a:pPr>
            <a:r>
              <a:rPr lang="en-US" sz="3000" dirty="0" err="1">
                <a:solidFill>
                  <a:schemeClr val="tx1">
                    <a:lumMod val="95000"/>
                    <a:lumOff val="5000"/>
                  </a:schemeClr>
                </a:solidFill>
              </a:rPr>
              <a:t>Lorsque</a:t>
            </a:r>
            <a:r>
              <a:rPr lang="en-US" sz="3000" dirty="0">
                <a:solidFill>
                  <a:schemeClr val="tx1">
                    <a:lumMod val="95000"/>
                    <a:lumOff val="5000"/>
                  </a:schemeClr>
                </a:solidFill>
              </a:rPr>
              <a:t> </a:t>
            </a:r>
            <a:r>
              <a:rPr lang="en-US" sz="3000" dirty="0" err="1">
                <a:solidFill>
                  <a:schemeClr val="tx1">
                    <a:lumMod val="95000"/>
                    <a:lumOff val="5000"/>
                  </a:schemeClr>
                </a:solidFill>
              </a:rPr>
              <a:t>vous</a:t>
            </a:r>
            <a:r>
              <a:rPr lang="en-US" sz="3000" dirty="0">
                <a:solidFill>
                  <a:schemeClr val="tx1">
                    <a:lumMod val="95000"/>
                    <a:lumOff val="5000"/>
                  </a:schemeClr>
                </a:solidFill>
              </a:rPr>
              <a:t> </a:t>
            </a:r>
            <a:r>
              <a:rPr lang="en-US" sz="3000" dirty="0" err="1">
                <a:solidFill>
                  <a:schemeClr val="tx1">
                    <a:lumMod val="95000"/>
                    <a:lumOff val="5000"/>
                  </a:schemeClr>
                </a:solidFill>
              </a:rPr>
              <a:t>vous</a:t>
            </a:r>
            <a:r>
              <a:rPr lang="en-US" sz="3000" dirty="0">
                <a:solidFill>
                  <a:schemeClr val="tx1">
                    <a:lumMod val="95000"/>
                    <a:lumOff val="5000"/>
                  </a:schemeClr>
                </a:solidFill>
              </a:rPr>
              <a:t> </a:t>
            </a:r>
            <a:r>
              <a:rPr lang="en-US" sz="3000" dirty="0" err="1">
                <a:solidFill>
                  <a:schemeClr val="tx1">
                    <a:lumMod val="95000"/>
                    <a:lumOff val="5000"/>
                  </a:schemeClr>
                </a:solidFill>
              </a:rPr>
              <a:t>tournez</a:t>
            </a:r>
            <a:r>
              <a:rPr lang="en-US" sz="3000" dirty="0">
                <a:solidFill>
                  <a:schemeClr val="tx1">
                    <a:lumMod val="95000"/>
                    <a:lumOff val="5000"/>
                  </a:schemeClr>
                </a:solidFill>
              </a:rPr>
              <a:t> </a:t>
            </a:r>
            <a:r>
              <a:rPr lang="en-US" sz="3000" dirty="0" err="1">
                <a:solidFill>
                  <a:schemeClr val="tx1">
                    <a:lumMod val="95000"/>
                    <a:lumOff val="5000"/>
                  </a:schemeClr>
                </a:solidFill>
              </a:rPr>
              <a:t>vers</a:t>
            </a:r>
            <a:r>
              <a:rPr lang="en-US" sz="3000" dirty="0">
                <a:solidFill>
                  <a:schemeClr val="tx1">
                    <a:lumMod val="95000"/>
                    <a:lumOff val="5000"/>
                  </a:schemeClr>
                </a:solidFill>
              </a:rPr>
              <a:t> </a:t>
            </a:r>
            <a:r>
              <a:rPr lang="en-US" sz="3000" dirty="0" err="1">
                <a:solidFill>
                  <a:schemeClr val="tx1">
                    <a:lumMod val="95000"/>
                    <a:lumOff val="5000"/>
                  </a:schemeClr>
                </a:solidFill>
              </a:rPr>
              <a:t>une</a:t>
            </a:r>
            <a:r>
              <a:rPr lang="en-US" sz="3000" dirty="0">
                <a:solidFill>
                  <a:schemeClr val="tx1">
                    <a:lumMod val="95000"/>
                    <a:lumOff val="5000"/>
                  </a:schemeClr>
                </a:solidFill>
              </a:rPr>
              <a:t> </a:t>
            </a:r>
            <a:r>
              <a:rPr lang="en-US" sz="3000" dirty="0" err="1">
                <a:solidFill>
                  <a:schemeClr val="tx1">
                    <a:lumMod val="95000"/>
                    <a:lumOff val="5000"/>
                  </a:schemeClr>
                </a:solidFill>
              </a:rPr>
              <a:t>personne</a:t>
            </a:r>
            <a:r>
              <a:rPr lang="en-US" sz="3000" dirty="0">
                <a:solidFill>
                  <a:schemeClr val="tx1">
                    <a:lumMod val="95000"/>
                    <a:lumOff val="5000"/>
                  </a:schemeClr>
                </a:solidFill>
              </a:rPr>
              <a:t> </a:t>
            </a:r>
            <a:r>
              <a:rPr lang="en-US" sz="3000" dirty="0" err="1">
                <a:solidFill>
                  <a:schemeClr val="tx1">
                    <a:lumMod val="95000"/>
                    <a:lumOff val="5000"/>
                  </a:schemeClr>
                </a:solidFill>
              </a:rPr>
              <a:t>handicapée</a:t>
            </a:r>
            <a:r>
              <a:rPr lang="en-US" sz="3000" dirty="0">
                <a:solidFill>
                  <a:schemeClr val="tx1">
                    <a:lumMod val="95000"/>
                    <a:lumOff val="5000"/>
                  </a:schemeClr>
                </a:solidFill>
              </a:rPr>
              <a:t>, </a:t>
            </a:r>
            <a:r>
              <a:rPr lang="en-US" sz="3000" dirty="0" err="1">
                <a:solidFill>
                  <a:schemeClr val="tx1">
                    <a:lumMod val="95000"/>
                    <a:lumOff val="5000"/>
                  </a:schemeClr>
                </a:solidFill>
              </a:rPr>
              <a:t>vous</a:t>
            </a:r>
            <a:r>
              <a:rPr lang="en-US" sz="3000" dirty="0">
                <a:solidFill>
                  <a:schemeClr val="tx1">
                    <a:lumMod val="95000"/>
                    <a:lumOff val="5000"/>
                  </a:schemeClr>
                </a:solidFill>
              </a:rPr>
              <a:t> </a:t>
            </a:r>
            <a:r>
              <a:rPr lang="en-US" sz="3000" dirty="0" err="1">
                <a:solidFill>
                  <a:schemeClr val="tx1">
                    <a:lumMod val="95000"/>
                    <a:lumOff val="5000"/>
                  </a:schemeClr>
                </a:solidFill>
              </a:rPr>
              <a:t>vous</a:t>
            </a:r>
            <a:r>
              <a:rPr lang="en-US" sz="3000" dirty="0">
                <a:solidFill>
                  <a:schemeClr val="tx1">
                    <a:lumMod val="95000"/>
                    <a:lumOff val="5000"/>
                  </a:schemeClr>
                </a:solidFill>
              </a:rPr>
              <a:t> </a:t>
            </a:r>
            <a:r>
              <a:rPr lang="en-US" sz="3000" dirty="0" err="1">
                <a:solidFill>
                  <a:schemeClr val="tx1">
                    <a:lumMod val="95000"/>
                    <a:lumOff val="5000"/>
                  </a:schemeClr>
                </a:solidFill>
              </a:rPr>
              <a:t>tournez</a:t>
            </a:r>
            <a:r>
              <a:rPr lang="en-US" sz="3000" dirty="0">
                <a:solidFill>
                  <a:schemeClr val="tx1">
                    <a:lumMod val="95000"/>
                    <a:lumOff val="5000"/>
                  </a:schemeClr>
                </a:solidFill>
              </a:rPr>
              <a:t> </a:t>
            </a:r>
            <a:r>
              <a:rPr lang="en-US" sz="3000" dirty="0" err="1">
                <a:solidFill>
                  <a:schemeClr val="tx1">
                    <a:lumMod val="95000"/>
                    <a:lumOff val="5000"/>
                  </a:schemeClr>
                </a:solidFill>
              </a:rPr>
              <a:t>aussi</a:t>
            </a:r>
            <a:r>
              <a:rPr lang="en-US" sz="3000" dirty="0">
                <a:solidFill>
                  <a:schemeClr val="tx1">
                    <a:lumMod val="95000"/>
                    <a:lumOff val="5000"/>
                  </a:schemeClr>
                </a:solidFill>
              </a:rPr>
              <a:t> </a:t>
            </a:r>
            <a:r>
              <a:rPr lang="en-US" sz="3000" dirty="0" err="1">
                <a:solidFill>
                  <a:schemeClr val="tx1">
                    <a:lumMod val="95000"/>
                    <a:lumOff val="5000"/>
                  </a:schemeClr>
                </a:solidFill>
              </a:rPr>
              <a:t>vers</a:t>
            </a:r>
            <a:r>
              <a:rPr lang="en-US" sz="3000" dirty="0">
                <a:solidFill>
                  <a:schemeClr val="tx1">
                    <a:lumMod val="95000"/>
                    <a:lumOff val="5000"/>
                  </a:schemeClr>
                </a:solidFill>
              </a:rPr>
              <a:t> les </a:t>
            </a:r>
            <a:r>
              <a:rPr lang="en-US" sz="3000" dirty="0" err="1">
                <a:solidFill>
                  <a:schemeClr val="tx1">
                    <a:lumMod val="95000"/>
                    <a:lumOff val="5000"/>
                  </a:schemeClr>
                </a:solidFill>
              </a:rPr>
              <a:t>nombreuses</a:t>
            </a:r>
            <a:r>
              <a:rPr lang="en-US" sz="3000" dirty="0">
                <a:solidFill>
                  <a:schemeClr val="tx1">
                    <a:lumMod val="95000"/>
                    <a:lumOff val="5000"/>
                  </a:schemeClr>
                </a:solidFill>
              </a:rPr>
              <a:t> </a:t>
            </a:r>
            <a:r>
              <a:rPr lang="en-US" sz="3000" dirty="0" err="1">
                <a:solidFill>
                  <a:schemeClr val="tx1">
                    <a:lumMod val="95000"/>
                    <a:lumOff val="5000"/>
                  </a:schemeClr>
                </a:solidFill>
              </a:rPr>
              <a:t>personnes</a:t>
            </a:r>
            <a:r>
              <a:rPr lang="en-US" sz="3000" dirty="0">
                <a:solidFill>
                  <a:schemeClr val="tx1">
                    <a:lumMod val="95000"/>
                    <a:lumOff val="5000"/>
                  </a:schemeClr>
                </a:solidFill>
              </a:rPr>
              <a:t> </a:t>
            </a:r>
            <a:r>
              <a:rPr lang="en-US" sz="3000" dirty="0" err="1">
                <a:solidFill>
                  <a:schemeClr val="tx1">
                    <a:lumMod val="95000"/>
                    <a:lumOff val="5000"/>
                  </a:schemeClr>
                </a:solidFill>
              </a:rPr>
              <a:t>impliquées</a:t>
            </a:r>
            <a:r>
              <a:rPr lang="en-US" sz="3000" dirty="0">
                <a:solidFill>
                  <a:schemeClr val="tx1">
                    <a:lumMod val="95000"/>
                    <a:lumOff val="5000"/>
                  </a:schemeClr>
                </a:solidFill>
              </a:rPr>
              <a:t> </a:t>
            </a:r>
            <a:r>
              <a:rPr lang="en-US" sz="3000" dirty="0" err="1">
                <a:solidFill>
                  <a:schemeClr val="tx1">
                    <a:lumMod val="95000"/>
                    <a:lumOff val="5000"/>
                  </a:schemeClr>
                </a:solidFill>
              </a:rPr>
              <a:t>dans</a:t>
            </a:r>
            <a:r>
              <a:rPr lang="en-US" sz="3000" dirty="0">
                <a:solidFill>
                  <a:schemeClr val="tx1">
                    <a:lumMod val="95000"/>
                    <a:lumOff val="5000"/>
                  </a:schemeClr>
                </a:solidFill>
              </a:rPr>
              <a:t> </a:t>
            </a:r>
            <a:r>
              <a:rPr lang="en-US" sz="3000" dirty="0" err="1">
                <a:solidFill>
                  <a:schemeClr val="tx1">
                    <a:lumMod val="95000"/>
                    <a:lumOff val="5000"/>
                  </a:schemeClr>
                </a:solidFill>
              </a:rPr>
              <a:t>sa</a:t>
            </a:r>
            <a:r>
              <a:rPr lang="en-US" sz="3000" dirty="0">
                <a:solidFill>
                  <a:schemeClr val="tx1">
                    <a:lumMod val="95000"/>
                    <a:lumOff val="5000"/>
                  </a:schemeClr>
                </a:solidFill>
              </a:rPr>
              <a:t> vie.</a:t>
            </a:r>
          </a:p>
        </p:txBody>
      </p:sp>
      <p:pic>
        <p:nvPicPr>
          <p:cNvPr id="2052" name="Picture 5"/>
          <p:cNvPicPr>
            <a:picLocks noChangeAspect="1" noChangeArrowheads="1"/>
          </p:cNvPicPr>
          <p:nvPr/>
        </p:nvPicPr>
        <p:blipFill>
          <a:blip r:embed="rId3" cstate="print"/>
          <a:srcRect/>
          <a:stretch>
            <a:fillRect/>
          </a:stretch>
        </p:blipFill>
        <p:spPr bwMode="auto">
          <a:xfrm>
            <a:off x="2643187" y="1447800"/>
            <a:ext cx="3910013" cy="2530475"/>
          </a:xfrm>
          <a:prstGeom prst="rect">
            <a:avLst/>
          </a:prstGeom>
          <a:noFill/>
          <a:ln w="28575">
            <a:solidFill>
              <a:schemeClr val="bg1"/>
            </a:solidFill>
            <a:miter lim="800000"/>
            <a:headEnd/>
            <a:tailEnd/>
          </a:ln>
          <a:effectLst>
            <a:glow rad="139700">
              <a:schemeClr val="tx1">
                <a:lumMod val="65000"/>
                <a:lumOff val="35000"/>
                <a:alpha val="40000"/>
              </a:schemeClr>
            </a:glow>
          </a:effectLst>
        </p:spPr>
      </p:pic>
      <p:cxnSp>
        <p:nvCxnSpPr>
          <p:cNvPr id="7" name="Straight Connector 6"/>
          <p:cNvCxnSpPr/>
          <p:nvPr/>
        </p:nvCxnSpPr>
        <p:spPr>
          <a:xfrm>
            <a:off x="2743200" y="6019800"/>
            <a:ext cx="3581400" cy="0"/>
          </a:xfrm>
          <a:prstGeom prst="line">
            <a:avLst/>
          </a:prstGeom>
          <a:ln w="50800" cap="rnd">
            <a:solidFill>
              <a:schemeClr val="accent6"/>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07244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4098" name="Title 1"/>
          <p:cNvSpPr>
            <a:spLocks noGrp="1"/>
          </p:cNvSpPr>
          <p:nvPr>
            <p:ph type="title"/>
          </p:nvPr>
        </p:nvSpPr>
        <p:spPr>
          <a:xfrm>
            <a:off x="0" y="1493838"/>
            <a:ext cx="9144000" cy="1249362"/>
          </a:xfrm>
        </p:spPr>
        <p:txBody>
          <a:bodyPr/>
          <a:lstStyle/>
          <a:p>
            <a:pPr eaLnBrk="1" hangingPunct="1"/>
            <a:r>
              <a:rPr lang="en-US" sz="4000" b="1" dirty="0"/>
              <a:t>Seigneur, </a:t>
            </a:r>
            <a:r>
              <a:rPr lang="en-US" sz="4000" b="1" dirty="0" err="1"/>
              <a:t>ouvre</a:t>
            </a:r>
            <a:r>
              <a:rPr lang="en-US" sz="4000" b="1" dirty="0"/>
              <a:t> </a:t>
            </a:r>
            <a:r>
              <a:rPr lang="en-US" sz="4000" b="1" dirty="0" err="1"/>
              <a:t>nos</a:t>
            </a:r>
            <a:r>
              <a:rPr lang="en-US" sz="4000" b="1" dirty="0"/>
              <a:t> </a:t>
            </a:r>
            <a:r>
              <a:rPr lang="en-US" sz="4000" b="1" dirty="0" err="1"/>
              <a:t>yeux</a:t>
            </a:r>
            <a:r>
              <a:rPr lang="en-US" sz="4000" b="1" dirty="0"/>
              <a:t> pour que nous </a:t>
            </a:r>
            <a:r>
              <a:rPr lang="en-US" sz="4000" b="1" dirty="0" err="1"/>
              <a:t>voyions</a:t>
            </a:r>
            <a:r>
              <a:rPr lang="en-US" sz="4000" b="1" dirty="0"/>
              <a:t> </a:t>
            </a:r>
            <a:r>
              <a:rPr lang="en-US" sz="4000" b="1" dirty="0" err="1"/>
              <a:t>ceux</a:t>
            </a:r>
            <a:r>
              <a:rPr lang="en-US" sz="4000" b="1" dirty="0"/>
              <a:t> qui </a:t>
            </a:r>
            <a:r>
              <a:rPr lang="en-US" sz="4000" b="1" dirty="0" err="1"/>
              <a:t>sont</a:t>
            </a:r>
            <a:r>
              <a:rPr lang="en-US" sz="4000" b="1" dirty="0"/>
              <a:t> sans Christ</a:t>
            </a:r>
          </a:p>
        </p:txBody>
      </p:sp>
      <p:sp>
        <p:nvSpPr>
          <p:cNvPr id="4100" name="TextBox 3"/>
          <p:cNvSpPr txBox="1">
            <a:spLocks noChangeArrowheads="1"/>
          </p:cNvSpPr>
          <p:nvPr/>
        </p:nvSpPr>
        <p:spPr bwMode="auto">
          <a:xfrm>
            <a:off x="0" y="3200400"/>
            <a:ext cx="9144000" cy="2400657"/>
          </a:xfrm>
          <a:prstGeom prst="rect">
            <a:avLst/>
          </a:prstGeom>
          <a:noFill/>
          <a:ln w="9525">
            <a:noFill/>
            <a:miter lim="800000"/>
            <a:headEnd/>
            <a:tailEnd/>
          </a:ln>
        </p:spPr>
        <p:txBody>
          <a:bodyPr wrap="square">
            <a:spAutoFit/>
          </a:bodyPr>
          <a:lstStyle/>
          <a:p>
            <a:pPr algn="ctr"/>
            <a:r>
              <a:rPr lang="en-US" sz="3200" b="1" dirty="0" err="1">
                <a:latin typeface="Calibri" pitchFamily="34" charset="0"/>
              </a:rPr>
              <a:t>L’écriture</a:t>
            </a:r>
            <a:r>
              <a:rPr lang="en-US" sz="3200" b="1" dirty="0">
                <a:latin typeface="Calibri" pitchFamily="34" charset="0"/>
              </a:rPr>
              <a:t> </a:t>
            </a:r>
            <a:r>
              <a:rPr lang="en-US" sz="3200" b="1" dirty="0">
                <a:effectLst>
                  <a:outerShdw blurRad="50800" dist="50800" dir="5400000" algn="ctr" rotWithShape="0">
                    <a:schemeClr val="accent6"/>
                  </a:outerShdw>
                </a:effectLst>
                <a:latin typeface="Calibri" pitchFamily="34" charset="0"/>
              </a:rPr>
              <a:t>illumine</a:t>
            </a:r>
            <a:r>
              <a:rPr lang="en-US" sz="3200" b="1" dirty="0">
                <a:latin typeface="Calibri" pitchFamily="34" charset="0"/>
              </a:rPr>
              <a:t> </a:t>
            </a:r>
            <a:r>
              <a:rPr lang="en-US" sz="3200" b="1" dirty="0" err="1">
                <a:latin typeface="Calibri" pitchFamily="34" charset="0"/>
              </a:rPr>
              <a:t>notre</a:t>
            </a:r>
            <a:r>
              <a:rPr lang="en-US" sz="3200" b="1" dirty="0">
                <a:latin typeface="Calibri" pitchFamily="34" charset="0"/>
              </a:rPr>
              <a:t> mission</a:t>
            </a:r>
            <a:br>
              <a:rPr lang="en-US" sz="3200" b="1" dirty="0">
                <a:latin typeface="Calibri" pitchFamily="34" charset="0"/>
              </a:rPr>
            </a:br>
            <a:endParaRPr lang="en-US" sz="2800" dirty="0">
              <a:latin typeface="Calibri" pitchFamily="34" charset="0"/>
            </a:endParaRPr>
          </a:p>
          <a:p>
            <a:pPr marL="1428750" lvl="3" indent="-514350">
              <a:buClr>
                <a:schemeClr val="accent6"/>
              </a:buClr>
              <a:buFont typeface="+mj-lt"/>
              <a:buAutoNum type="arabicPeriod"/>
            </a:pPr>
            <a:r>
              <a:rPr lang="en-US" sz="3000" dirty="0">
                <a:latin typeface="Calibri" pitchFamily="34" charset="0"/>
              </a:rPr>
              <a:t>La « </a:t>
            </a:r>
            <a:r>
              <a:rPr lang="en-US" sz="3000" dirty="0" err="1">
                <a:latin typeface="Calibri" pitchFamily="34" charset="0"/>
              </a:rPr>
              <a:t>Déclaration</a:t>
            </a:r>
            <a:r>
              <a:rPr lang="en-US" sz="3000" dirty="0">
                <a:latin typeface="Calibri" pitchFamily="34" charset="0"/>
              </a:rPr>
              <a:t> de mission »—Luc 4:18-21</a:t>
            </a:r>
          </a:p>
          <a:p>
            <a:pPr marL="1428750" lvl="3" indent="-514350">
              <a:buClr>
                <a:schemeClr val="accent6"/>
              </a:buClr>
              <a:buFont typeface="+mj-lt"/>
              <a:buAutoNum type="arabicPeriod"/>
            </a:pPr>
            <a:r>
              <a:rPr lang="en-US" sz="3000" dirty="0">
                <a:latin typeface="Calibri" pitchFamily="34" charset="0"/>
              </a:rPr>
              <a:t>La </a:t>
            </a:r>
            <a:r>
              <a:rPr lang="en-US" sz="3000" dirty="0" err="1">
                <a:latin typeface="Calibri" pitchFamily="34" charset="0"/>
              </a:rPr>
              <a:t>grande</a:t>
            </a:r>
            <a:r>
              <a:rPr lang="en-US" sz="3000" dirty="0">
                <a:latin typeface="Calibri" pitchFamily="34" charset="0"/>
              </a:rPr>
              <a:t> commission—Mathieu 28:18-20</a:t>
            </a:r>
          </a:p>
          <a:p>
            <a:pPr marL="1428750" lvl="3" indent="-514350">
              <a:buClr>
                <a:schemeClr val="accent6"/>
              </a:buClr>
              <a:buFont typeface="+mj-lt"/>
              <a:buAutoNum type="arabicPeriod"/>
            </a:pPr>
            <a:r>
              <a:rPr lang="en-US" sz="3000" dirty="0">
                <a:latin typeface="Calibri" pitchFamily="34" charset="0"/>
              </a:rPr>
              <a:t>Le </a:t>
            </a:r>
            <a:r>
              <a:rPr lang="en-US" sz="3000" dirty="0" err="1">
                <a:latin typeface="Calibri" pitchFamily="34" charset="0"/>
              </a:rPr>
              <a:t>mandat</a:t>
            </a:r>
            <a:r>
              <a:rPr lang="en-US" sz="3000" dirty="0">
                <a:latin typeface="Calibri" pitchFamily="34" charset="0"/>
              </a:rPr>
              <a:t> de Luc 14—Luc 14:21-23</a:t>
            </a:r>
          </a:p>
        </p:txBody>
      </p:sp>
    </p:spTree>
    <p:extLst>
      <p:ext uri="{BB962C8B-B14F-4D97-AF65-F5344CB8AC3E}">
        <p14:creationId xmlns:p14="http://schemas.microsoft.com/office/powerpoint/2010/main" val="23430507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5123" name="TextBox 3"/>
          <p:cNvSpPr txBox="1">
            <a:spLocks noChangeArrowheads="1"/>
          </p:cNvSpPr>
          <p:nvPr/>
        </p:nvSpPr>
        <p:spPr bwMode="auto">
          <a:xfrm>
            <a:off x="228600" y="1969294"/>
            <a:ext cx="8610600" cy="584775"/>
          </a:xfrm>
          <a:prstGeom prst="rect">
            <a:avLst/>
          </a:prstGeom>
          <a:noFill/>
          <a:ln w="9525">
            <a:noFill/>
            <a:miter lim="800000"/>
            <a:headEnd/>
            <a:tailEnd/>
          </a:ln>
        </p:spPr>
        <p:txBody>
          <a:bodyPr>
            <a:spAutoFit/>
          </a:bodyPr>
          <a:lstStyle/>
          <a:p>
            <a:pPr marL="514350" indent="-514350" algn="ctr"/>
            <a:r>
              <a:rPr lang="en-US" sz="3200" b="1" dirty="0" err="1">
                <a:latin typeface="Calibri" pitchFamily="34" charset="0"/>
              </a:rPr>
              <a:t>L’acceptation</a:t>
            </a:r>
            <a:r>
              <a:rPr lang="en-US" sz="3200" b="1" dirty="0">
                <a:latin typeface="Calibri" pitchFamily="34" charset="0"/>
              </a:rPr>
              <a:t> fait </a:t>
            </a:r>
            <a:r>
              <a:rPr lang="en-US" sz="3200" b="1" dirty="0" err="1">
                <a:latin typeface="Calibri" pitchFamily="34" charset="0"/>
              </a:rPr>
              <a:t>luire</a:t>
            </a:r>
            <a:r>
              <a:rPr lang="en-US" sz="3200" b="1" dirty="0">
                <a:latin typeface="Calibri" pitchFamily="34" charset="0"/>
              </a:rPr>
              <a:t> la </a:t>
            </a:r>
            <a:r>
              <a:rPr lang="en-US" sz="3200" b="1" dirty="0">
                <a:effectLst>
                  <a:outerShdw blurRad="50800" dist="50800" dir="5400000" algn="ctr" rotWithShape="0">
                    <a:schemeClr val="accent6"/>
                  </a:outerShdw>
                </a:effectLst>
                <a:latin typeface="Calibri" pitchFamily="34" charset="0"/>
              </a:rPr>
              <a:t>lumière</a:t>
            </a:r>
            <a:r>
              <a:rPr lang="en-US" sz="3200" b="1" dirty="0">
                <a:latin typeface="Calibri" pitchFamily="34" charset="0"/>
              </a:rPr>
              <a:t> </a:t>
            </a:r>
            <a:r>
              <a:rPr lang="en-US" sz="3200" b="1" dirty="0" err="1">
                <a:latin typeface="Calibri" pitchFamily="34" charset="0"/>
              </a:rPr>
              <a:t>dans</a:t>
            </a:r>
            <a:r>
              <a:rPr lang="en-US" sz="3200" b="1" dirty="0">
                <a:latin typeface="Calibri" pitchFamily="34" charset="0"/>
              </a:rPr>
              <a:t> </a:t>
            </a:r>
            <a:r>
              <a:rPr lang="en-US" sz="3200" b="1" dirty="0" err="1">
                <a:latin typeface="Calibri" pitchFamily="34" charset="0"/>
              </a:rPr>
              <a:t>nos</a:t>
            </a:r>
            <a:r>
              <a:rPr lang="en-US" sz="3200" b="1" dirty="0">
                <a:latin typeface="Calibri" pitchFamily="34" charset="0"/>
              </a:rPr>
              <a:t> </a:t>
            </a:r>
            <a:r>
              <a:rPr lang="en-US" sz="3200" b="1" dirty="0" err="1">
                <a:latin typeface="Calibri" pitchFamily="34" charset="0"/>
              </a:rPr>
              <a:t>cœurs</a:t>
            </a:r>
            <a:r>
              <a:rPr lang="en-US" sz="2800" dirty="0">
                <a:latin typeface="Calibri" pitchFamily="34" charset="0"/>
              </a:rPr>
              <a:t>	</a:t>
            </a:r>
          </a:p>
        </p:txBody>
      </p:sp>
      <p:sp>
        <p:nvSpPr>
          <p:cNvPr id="5125" name="TextBox 4"/>
          <p:cNvSpPr txBox="1">
            <a:spLocks noChangeArrowheads="1"/>
          </p:cNvSpPr>
          <p:nvPr/>
        </p:nvSpPr>
        <p:spPr bwMode="auto">
          <a:xfrm>
            <a:off x="762000" y="3048000"/>
            <a:ext cx="7772400" cy="2400657"/>
          </a:xfrm>
          <a:prstGeom prst="rect">
            <a:avLst/>
          </a:prstGeom>
          <a:noFill/>
          <a:ln w="9525">
            <a:noFill/>
            <a:miter lim="800000"/>
            <a:headEnd/>
            <a:tailEnd/>
          </a:ln>
        </p:spPr>
        <p:txBody>
          <a:bodyPr wrap="square">
            <a:spAutoFit/>
          </a:bodyPr>
          <a:lstStyle/>
          <a:p>
            <a:pPr algn="ctr"/>
            <a:r>
              <a:rPr lang="en-US" sz="3000" dirty="0">
                <a:latin typeface="Calibri" pitchFamily="34" charset="0"/>
              </a:rPr>
              <a:t>Si nous </a:t>
            </a:r>
            <a:r>
              <a:rPr lang="en-US" sz="3000" dirty="0" err="1">
                <a:latin typeface="Calibri" pitchFamily="34" charset="0"/>
              </a:rPr>
              <a:t>jugeons</a:t>
            </a:r>
            <a:r>
              <a:rPr lang="en-US" sz="3000" dirty="0">
                <a:latin typeface="Calibri" pitchFamily="34" charset="0"/>
              </a:rPr>
              <a:t> la </a:t>
            </a:r>
            <a:r>
              <a:rPr lang="en-US" sz="3000" dirty="0" err="1">
                <a:latin typeface="Calibri" pitchFamily="34" charset="0"/>
              </a:rPr>
              <a:t>foi</a:t>
            </a:r>
            <a:r>
              <a:rPr lang="en-US" sz="3000" dirty="0">
                <a:latin typeface="Calibri" pitchFamily="34" charset="0"/>
              </a:rPr>
              <a:t> de </a:t>
            </a:r>
            <a:r>
              <a:rPr lang="en-US" sz="3000" dirty="0" err="1">
                <a:latin typeface="Calibri" pitchFamily="34" charset="0"/>
              </a:rPr>
              <a:t>nos</a:t>
            </a:r>
            <a:r>
              <a:rPr lang="en-US" sz="3000" dirty="0">
                <a:latin typeface="Calibri" pitchFamily="34" charset="0"/>
              </a:rPr>
              <a:t> </a:t>
            </a:r>
            <a:r>
              <a:rPr lang="en-US" sz="3000" dirty="0" err="1">
                <a:latin typeface="Calibri" pitchFamily="34" charset="0"/>
              </a:rPr>
              <a:t>amis</a:t>
            </a:r>
            <a:r>
              <a:rPr lang="en-US" sz="3000" dirty="0">
                <a:latin typeface="Calibri" pitchFamily="34" charset="0"/>
              </a:rPr>
              <a:t> </a:t>
            </a:r>
            <a:r>
              <a:rPr lang="en-US" sz="3000" dirty="0" err="1">
                <a:latin typeface="Calibri" pitchFamily="34" charset="0"/>
              </a:rPr>
              <a:t>handicapés</a:t>
            </a:r>
            <a:r>
              <a:rPr lang="en-US" sz="3000" dirty="0">
                <a:latin typeface="Calibri" pitchFamily="34" charset="0"/>
              </a:rPr>
              <a:t> avec </a:t>
            </a:r>
            <a:r>
              <a:rPr lang="en-US" sz="3000" dirty="0" err="1">
                <a:latin typeface="Calibri" pitchFamily="34" charset="0"/>
              </a:rPr>
              <a:t>une</a:t>
            </a:r>
            <a:r>
              <a:rPr lang="en-US" sz="3000" dirty="0">
                <a:latin typeface="Calibri" pitchFamily="34" charset="0"/>
              </a:rPr>
              <a:t> </a:t>
            </a:r>
            <a:r>
              <a:rPr lang="en-US" sz="3000" dirty="0" err="1">
                <a:latin typeface="Calibri" pitchFamily="34" charset="0"/>
              </a:rPr>
              <a:t>compréhension</a:t>
            </a:r>
            <a:r>
              <a:rPr lang="en-US" sz="3000" dirty="0">
                <a:latin typeface="Calibri" pitchFamily="34" charset="0"/>
              </a:rPr>
              <a:t> </a:t>
            </a:r>
            <a:r>
              <a:rPr lang="en-US" sz="3000" dirty="0" err="1">
                <a:latin typeface="Calibri" pitchFamily="34" charset="0"/>
              </a:rPr>
              <a:t>erronée</a:t>
            </a:r>
            <a:r>
              <a:rPr lang="en-US" sz="3000" dirty="0">
                <a:latin typeface="Calibri" pitchFamily="34" charset="0"/>
              </a:rPr>
              <a:t> de </a:t>
            </a:r>
            <a:r>
              <a:rPr lang="en-US" sz="3000" dirty="0" err="1">
                <a:latin typeface="Calibri" pitchFamily="34" charset="0"/>
              </a:rPr>
              <a:t>ce</a:t>
            </a:r>
            <a:r>
              <a:rPr lang="en-US" sz="3000" dirty="0">
                <a:latin typeface="Calibri" pitchFamily="34" charset="0"/>
              </a:rPr>
              <a:t> </a:t>
            </a:r>
            <a:r>
              <a:rPr lang="en-US" sz="3000" dirty="0" err="1">
                <a:latin typeface="Calibri" pitchFamily="34" charset="0"/>
              </a:rPr>
              <a:t>qu’est</a:t>
            </a:r>
            <a:r>
              <a:rPr lang="en-US" sz="3000" dirty="0">
                <a:latin typeface="Calibri" pitchFamily="34" charset="0"/>
              </a:rPr>
              <a:t> </a:t>
            </a:r>
            <a:r>
              <a:rPr lang="en-US" sz="3000" dirty="0" err="1">
                <a:latin typeface="Calibri" pitchFamily="34" charset="0"/>
              </a:rPr>
              <a:t>réellement</a:t>
            </a:r>
            <a:r>
              <a:rPr lang="en-US" sz="3000" dirty="0">
                <a:latin typeface="Calibri" pitchFamily="34" charset="0"/>
              </a:rPr>
              <a:t> la </a:t>
            </a:r>
            <a:r>
              <a:rPr lang="en-US" sz="3000" dirty="0" err="1">
                <a:latin typeface="Calibri" pitchFamily="34" charset="0"/>
              </a:rPr>
              <a:t>foi</a:t>
            </a:r>
            <a:r>
              <a:rPr lang="en-US" sz="3000" dirty="0">
                <a:latin typeface="Calibri" pitchFamily="34" charset="0"/>
              </a:rPr>
              <a:t>, nous </a:t>
            </a:r>
            <a:r>
              <a:rPr lang="en-US" sz="3000" dirty="0" err="1">
                <a:latin typeface="Calibri" pitchFamily="34" charset="0"/>
              </a:rPr>
              <a:t>risquons</a:t>
            </a:r>
            <a:r>
              <a:rPr lang="en-US" sz="3000" dirty="0">
                <a:latin typeface="Calibri" pitchFamily="34" charset="0"/>
              </a:rPr>
              <a:t> de les </a:t>
            </a:r>
            <a:r>
              <a:rPr lang="en-US" sz="3000" dirty="0" err="1">
                <a:latin typeface="Calibri" pitchFamily="34" charset="0"/>
              </a:rPr>
              <a:t>considérer</a:t>
            </a:r>
            <a:r>
              <a:rPr lang="en-US" sz="3000" dirty="0">
                <a:latin typeface="Calibri" pitchFamily="34" charset="0"/>
              </a:rPr>
              <a:t> </a:t>
            </a:r>
            <a:r>
              <a:rPr lang="en-US" sz="3000" dirty="0" err="1">
                <a:latin typeface="Calibri" pitchFamily="34" charset="0"/>
              </a:rPr>
              <a:t>comme</a:t>
            </a:r>
            <a:r>
              <a:rPr lang="en-US" sz="3000" dirty="0">
                <a:latin typeface="Calibri" pitchFamily="34" charset="0"/>
              </a:rPr>
              <a:t> « incapables » de </a:t>
            </a:r>
            <a:r>
              <a:rPr lang="en-US" sz="3000" dirty="0" err="1">
                <a:latin typeface="Calibri" pitchFamily="34" charset="0"/>
              </a:rPr>
              <a:t>devenir</a:t>
            </a:r>
            <a:r>
              <a:rPr lang="en-US" sz="3000" dirty="0">
                <a:latin typeface="Calibri" pitchFamily="34" charset="0"/>
              </a:rPr>
              <a:t> des </a:t>
            </a:r>
            <a:r>
              <a:rPr lang="en-US" sz="3000" dirty="0" err="1">
                <a:latin typeface="Calibri" pitchFamily="34" charset="0"/>
              </a:rPr>
              <a:t>chrétiens</a:t>
            </a:r>
            <a:r>
              <a:rPr lang="en-US" sz="3000" dirty="0">
                <a:latin typeface="Calibri" pitchFamily="34" charset="0"/>
              </a:rPr>
              <a:t> </a:t>
            </a:r>
            <a:r>
              <a:rPr lang="en-US" sz="3000" dirty="0" err="1">
                <a:latin typeface="Calibri" pitchFamily="34" charset="0"/>
              </a:rPr>
              <a:t>aptes</a:t>
            </a:r>
            <a:r>
              <a:rPr lang="en-US" sz="3000" dirty="0">
                <a:latin typeface="Calibri" pitchFamily="34" charset="0"/>
              </a:rPr>
              <a:t> à </a:t>
            </a:r>
            <a:r>
              <a:rPr lang="en-US" sz="3000" dirty="0" err="1">
                <a:latin typeface="Calibri" pitchFamily="34" charset="0"/>
              </a:rPr>
              <a:t>partager</a:t>
            </a:r>
            <a:r>
              <a:rPr lang="en-US" sz="3000" dirty="0">
                <a:latin typeface="Calibri" pitchFamily="34" charset="0"/>
              </a:rPr>
              <a:t> </a:t>
            </a:r>
            <a:r>
              <a:rPr lang="en-US" sz="3000" dirty="0" err="1">
                <a:latin typeface="Calibri" pitchFamily="34" charset="0"/>
              </a:rPr>
              <a:t>leur</a:t>
            </a:r>
            <a:r>
              <a:rPr lang="en-US" sz="3000" dirty="0">
                <a:latin typeface="Calibri" pitchFamily="34" charset="0"/>
              </a:rPr>
              <a:t> </a:t>
            </a:r>
            <a:r>
              <a:rPr lang="en-US" sz="3000" dirty="0" err="1">
                <a:latin typeface="Calibri" pitchFamily="34" charset="0"/>
              </a:rPr>
              <a:t>foi</a:t>
            </a:r>
            <a:r>
              <a:rPr lang="en-US" sz="3000" dirty="0">
                <a:latin typeface="Calibri" pitchFamily="34" charset="0"/>
              </a:rPr>
              <a:t> avec nous.</a:t>
            </a:r>
          </a:p>
        </p:txBody>
      </p:sp>
    </p:spTree>
    <p:extLst>
      <p:ext uri="{BB962C8B-B14F-4D97-AF65-F5344CB8AC3E}">
        <p14:creationId xmlns:p14="http://schemas.microsoft.com/office/powerpoint/2010/main" val="22249662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3" name="Content Placeholder 2"/>
          <p:cNvSpPr>
            <a:spLocks noGrp="1"/>
          </p:cNvSpPr>
          <p:nvPr>
            <p:ph idx="1"/>
          </p:nvPr>
        </p:nvSpPr>
        <p:spPr>
          <a:xfrm>
            <a:off x="457200" y="3352800"/>
            <a:ext cx="8229600" cy="2590800"/>
          </a:xfrm>
        </p:spPr>
        <p:txBody>
          <a:bodyPr rtlCol="0">
            <a:normAutofit fontScale="92500" lnSpcReduction="10000"/>
          </a:bodyPr>
          <a:lstStyle/>
          <a:p>
            <a:pPr marL="514350" indent="-514350" algn="ctr" eaLnBrk="1" fontAlgn="auto" hangingPunct="1">
              <a:spcAft>
                <a:spcPts val="0"/>
              </a:spcAft>
              <a:buNone/>
              <a:defRPr/>
            </a:pPr>
            <a:r>
              <a:rPr lang="en-US" sz="3500" b="1" dirty="0"/>
              <a:t>Pas de </a:t>
            </a:r>
            <a:r>
              <a:rPr lang="en-US" sz="3500" b="1" dirty="0" err="1"/>
              <a:t>Salut</a:t>
            </a:r>
            <a:r>
              <a:rPr lang="en-US" sz="3500" b="1" dirty="0"/>
              <a:t> sans </a:t>
            </a:r>
            <a:r>
              <a:rPr lang="en-US" sz="3500" b="1" dirty="0" err="1"/>
              <a:t>une</a:t>
            </a:r>
            <a:r>
              <a:rPr lang="en-US" sz="3500" b="1" dirty="0"/>
              <a:t> </a:t>
            </a:r>
            <a:r>
              <a:rPr lang="en-US" sz="3500" b="1" dirty="0" err="1"/>
              <a:t>foi</a:t>
            </a:r>
            <a:r>
              <a:rPr lang="en-US" sz="3500" b="1" dirty="0"/>
              <a:t> </a:t>
            </a:r>
            <a:r>
              <a:rPr lang="en-US" sz="3500" b="1" dirty="0" err="1"/>
              <a:t>appropriée</a:t>
            </a:r>
            <a:endParaRPr lang="en-US" sz="3500" b="1" dirty="0"/>
          </a:p>
          <a:p>
            <a:pPr marL="514350" indent="-514350" algn="ctr" eaLnBrk="1" fontAlgn="auto" hangingPunct="1">
              <a:spcAft>
                <a:spcPts val="0"/>
              </a:spcAft>
              <a:buNone/>
              <a:defRPr/>
            </a:pPr>
            <a:endParaRPr lang="en-US" sz="1100" dirty="0"/>
          </a:p>
          <a:p>
            <a:pPr marL="1833563" lvl="4" indent="-455613" eaLnBrk="1" fontAlgn="auto" hangingPunct="1">
              <a:spcBef>
                <a:spcPts val="0"/>
              </a:spcBef>
              <a:spcAft>
                <a:spcPts val="0"/>
              </a:spcAft>
              <a:buClr>
                <a:schemeClr val="accent6"/>
              </a:buClr>
              <a:buFont typeface="Arial" pitchFamily="34" charset="0"/>
              <a:buAutoNum type="arabicPeriod"/>
              <a:defRPr/>
            </a:pPr>
            <a:r>
              <a:rPr lang="en-US" sz="3000" dirty="0"/>
              <a:t>Qui </a:t>
            </a:r>
            <a:r>
              <a:rPr lang="en-US" sz="3000" dirty="0" err="1"/>
              <a:t>est</a:t>
            </a:r>
            <a:r>
              <a:rPr lang="en-US" sz="3000" dirty="0"/>
              <a:t> </a:t>
            </a:r>
            <a:r>
              <a:rPr lang="en-US" sz="3000" b="1" dirty="0" err="1"/>
              <a:t>Jésus</a:t>
            </a:r>
            <a:r>
              <a:rPr lang="en-US" sz="3000" b="1" dirty="0"/>
              <a:t>-Christ </a:t>
            </a:r>
            <a:r>
              <a:rPr lang="en-US" sz="3000" dirty="0"/>
              <a:t>? </a:t>
            </a:r>
          </a:p>
          <a:p>
            <a:pPr marL="2297113" lvl="6" indent="-468313">
              <a:spcBef>
                <a:spcPts val="0"/>
              </a:spcBef>
              <a:buClr>
                <a:schemeClr val="accent6"/>
              </a:buClr>
              <a:defRPr/>
            </a:pPr>
            <a:r>
              <a:rPr lang="en-US" sz="2800" dirty="0" err="1"/>
              <a:t>Jésus</a:t>
            </a:r>
            <a:r>
              <a:rPr lang="en-US" sz="2800" dirty="0"/>
              <a:t>-Christ </a:t>
            </a:r>
            <a:r>
              <a:rPr lang="en-US" sz="2800" dirty="0" err="1"/>
              <a:t>est</a:t>
            </a:r>
            <a:r>
              <a:rPr lang="en-US" sz="2800" dirty="0"/>
              <a:t> </a:t>
            </a:r>
            <a:r>
              <a:rPr lang="en-US" sz="2800" dirty="0" err="1"/>
              <a:t>pleinement</a:t>
            </a:r>
            <a:r>
              <a:rPr lang="en-US" sz="2800" dirty="0"/>
              <a:t> </a:t>
            </a:r>
            <a:r>
              <a:rPr lang="en-US" sz="2800" dirty="0" err="1"/>
              <a:t>Dieu</a:t>
            </a:r>
            <a:r>
              <a:rPr lang="en-US" sz="2800" dirty="0"/>
              <a:t> et </a:t>
            </a:r>
            <a:r>
              <a:rPr lang="en-US" sz="2800" dirty="0" err="1"/>
              <a:t>pleinement</a:t>
            </a:r>
            <a:r>
              <a:rPr lang="en-US" sz="2800" dirty="0"/>
              <a:t> homme.</a:t>
            </a:r>
          </a:p>
          <a:p>
            <a:pPr marL="1833563" lvl="4" indent="-455613" eaLnBrk="1" fontAlgn="auto" hangingPunct="1">
              <a:spcBef>
                <a:spcPts val="0"/>
              </a:spcBef>
              <a:spcAft>
                <a:spcPts val="0"/>
              </a:spcAft>
              <a:buClr>
                <a:schemeClr val="accent6"/>
              </a:buClr>
              <a:buFont typeface="Arial" pitchFamily="34" charset="0"/>
              <a:buAutoNum type="arabicPeriod"/>
              <a:defRPr/>
            </a:pPr>
            <a:r>
              <a:rPr lang="en-US" sz="3000" dirty="0"/>
              <a:t>Qui </a:t>
            </a:r>
            <a:r>
              <a:rPr lang="en-US" sz="3000" dirty="0" err="1"/>
              <a:t>est</a:t>
            </a:r>
            <a:r>
              <a:rPr lang="en-US" sz="3000" dirty="0"/>
              <a:t> </a:t>
            </a:r>
            <a:r>
              <a:rPr lang="en-US" sz="3000" b="1" dirty="0" err="1"/>
              <a:t>Dieu</a:t>
            </a:r>
            <a:r>
              <a:rPr lang="en-US" sz="3000" b="1" dirty="0"/>
              <a:t> </a:t>
            </a:r>
            <a:r>
              <a:rPr lang="en-US" sz="3000" dirty="0"/>
              <a:t>?</a:t>
            </a:r>
          </a:p>
          <a:p>
            <a:pPr marL="2297113" lvl="4" indent="-455613" eaLnBrk="1" fontAlgn="auto" hangingPunct="1">
              <a:spcBef>
                <a:spcPts val="0"/>
              </a:spcBef>
              <a:spcAft>
                <a:spcPts val="0"/>
              </a:spcAft>
              <a:buClr>
                <a:schemeClr val="accent6"/>
              </a:buClr>
              <a:buFont typeface="Arial" pitchFamily="34" charset="0"/>
              <a:buChar char="•"/>
              <a:defRPr/>
            </a:pPr>
            <a:r>
              <a:rPr lang="en-US" sz="2800" dirty="0"/>
              <a:t>Il </a:t>
            </a:r>
            <a:r>
              <a:rPr lang="en-US" sz="2800" dirty="0" err="1"/>
              <a:t>est</a:t>
            </a:r>
            <a:r>
              <a:rPr lang="en-US" sz="2800" dirty="0"/>
              <a:t> </a:t>
            </a:r>
            <a:r>
              <a:rPr lang="en-US" sz="2800" dirty="0" err="1"/>
              <a:t>une</a:t>
            </a:r>
            <a:r>
              <a:rPr lang="en-US" sz="2800" dirty="0"/>
              <a:t> </a:t>
            </a:r>
            <a:r>
              <a:rPr lang="en-US" sz="2800" dirty="0" err="1"/>
              <a:t>Personne</a:t>
            </a:r>
            <a:r>
              <a:rPr lang="en-US" sz="2800" dirty="0"/>
              <a:t> et la </a:t>
            </a:r>
            <a:r>
              <a:rPr lang="en-US" sz="2800" dirty="0" err="1"/>
              <a:t>Trinité</a:t>
            </a:r>
            <a:r>
              <a:rPr lang="en-US" sz="2800" dirty="0"/>
              <a:t>.</a:t>
            </a:r>
          </a:p>
          <a:p>
            <a:pPr marL="514350" indent="-514350" algn="ctr" eaLnBrk="1" fontAlgn="auto" hangingPunct="1">
              <a:spcAft>
                <a:spcPts val="0"/>
              </a:spcAft>
              <a:buNone/>
              <a:defRPr/>
            </a:pPr>
            <a:endParaRPr lang="en-US" dirty="0"/>
          </a:p>
          <a:p>
            <a:pPr marL="514350" indent="-514350" eaLnBrk="1" fontAlgn="auto" hangingPunct="1">
              <a:spcAft>
                <a:spcPts val="0"/>
              </a:spcAft>
              <a:buFont typeface="Arial" pitchFamily="34" charset="0"/>
              <a:buNone/>
              <a:defRPr/>
            </a:pPr>
            <a:endParaRPr lang="en-US" dirty="0"/>
          </a:p>
        </p:txBody>
      </p:sp>
      <p:sp>
        <p:nvSpPr>
          <p:cNvPr id="5" name="Title 1"/>
          <p:cNvSpPr txBox="1">
            <a:spLocks/>
          </p:cNvSpPr>
          <p:nvPr/>
        </p:nvSpPr>
        <p:spPr bwMode="auto">
          <a:xfrm>
            <a:off x="0" y="1676400"/>
            <a:ext cx="9144000" cy="12493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mj-lt"/>
                <a:ea typeface="+mj-ea"/>
                <a:cs typeface="+mj-cs"/>
              </a:rPr>
              <a:t>Seigneur, </a:t>
            </a:r>
            <a:r>
              <a:rPr kumimoji="0" lang="en-US" sz="4000" b="1" i="0" u="none" strike="noStrike" kern="1200" cap="none" spc="0" normalizeH="0" baseline="0" noProof="0" dirty="0" err="1">
                <a:ln>
                  <a:noFill/>
                </a:ln>
                <a:solidFill>
                  <a:schemeClr val="tx1"/>
                </a:solidFill>
                <a:effectLst/>
                <a:uLnTx/>
                <a:uFillTx/>
                <a:latin typeface="+mj-lt"/>
                <a:ea typeface="+mj-ea"/>
                <a:cs typeface="+mj-cs"/>
              </a:rPr>
              <a:t>ouvre</a:t>
            </a:r>
            <a:r>
              <a:rPr kumimoji="0" lang="en-US" sz="4000" b="1" i="0" u="none" strike="noStrike" kern="1200" cap="none" spc="0" normalizeH="0" baseline="0" noProof="0" dirty="0">
                <a:ln>
                  <a:noFill/>
                </a:ln>
                <a:solidFill>
                  <a:schemeClr val="tx1"/>
                </a:solidFill>
                <a:effectLst/>
                <a:uLnTx/>
                <a:uFillTx/>
                <a:latin typeface="+mj-lt"/>
                <a:ea typeface="+mj-ea"/>
                <a:cs typeface="+mj-cs"/>
              </a:rPr>
              <a:t> </a:t>
            </a:r>
            <a:r>
              <a:rPr kumimoji="0" lang="en-US" sz="4000" b="1" i="0" u="none" strike="noStrike" kern="1200" cap="none" spc="0" normalizeH="0" baseline="0" noProof="0" dirty="0" err="1">
                <a:ln>
                  <a:noFill/>
                </a:ln>
                <a:solidFill>
                  <a:schemeClr val="tx1"/>
                </a:solidFill>
                <a:effectLst/>
                <a:uLnTx/>
                <a:uFillTx/>
                <a:latin typeface="+mj-lt"/>
                <a:ea typeface="+mj-ea"/>
                <a:cs typeface="+mj-cs"/>
              </a:rPr>
              <a:t>nos</a:t>
            </a:r>
            <a:r>
              <a:rPr kumimoji="0" lang="en-US" sz="4000" b="1" i="0" u="none" strike="noStrike" kern="1200" cap="none" spc="0" normalizeH="0" baseline="0" noProof="0" dirty="0">
                <a:ln>
                  <a:noFill/>
                </a:ln>
                <a:solidFill>
                  <a:schemeClr val="tx1"/>
                </a:solidFill>
                <a:effectLst/>
                <a:uLnTx/>
                <a:uFillTx/>
                <a:latin typeface="+mj-lt"/>
                <a:ea typeface="+mj-ea"/>
                <a:cs typeface="+mj-cs"/>
              </a:rPr>
              <a:t> </a:t>
            </a:r>
            <a:r>
              <a:rPr kumimoji="0" lang="en-US" sz="4000" b="1" i="0" u="none" strike="noStrike" kern="1200" cap="none" spc="0" normalizeH="0" baseline="0" noProof="0" dirty="0" err="1">
                <a:ln>
                  <a:noFill/>
                </a:ln>
                <a:solidFill>
                  <a:schemeClr val="tx1"/>
                </a:solidFill>
                <a:effectLst/>
                <a:uLnTx/>
                <a:uFillTx/>
                <a:latin typeface="+mj-lt"/>
                <a:ea typeface="+mj-ea"/>
                <a:cs typeface="+mj-cs"/>
              </a:rPr>
              <a:t>bouches</a:t>
            </a:r>
            <a:r>
              <a:rPr kumimoji="0" lang="en-US" sz="4000" b="1" i="0" u="none" strike="noStrike" kern="1200" cap="none" spc="0" normalizeH="0" noProof="0" dirty="0">
                <a:ln>
                  <a:noFill/>
                </a:ln>
                <a:solidFill>
                  <a:schemeClr val="tx1"/>
                </a:solidFill>
                <a:effectLst/>
                <a:uLnTx/>
                <a:uFillTx/>
                <a:latin typeface="+mj-lt"/>
                <a:ea typeface="+mj-ea"/>
                <a:cs typeface="+mj-cs"/>
              </a:rPr>
              <a:t> pour </a:t>
            </a:r>
            <a:r>
              <a:rPr kumimoji="0" lang="en-US" sz="4000" b="1" i="0" u="none" strike="noStrike" kern="1200" cap="none" spc="0" normalizeH="0" noProof="0" dirty="0" err="1">
                <a:ln>
                  <a:noFill/>
                </a:ln>
                <a:solidFill>
                  <a:schemeClr val="tx1"/>
                </a:solidFill>
                <a:effectLst/>
                <a:uLnTx/>
                <a:uFillTx/>
                <a:latin typeface="+mj-lt"/>
                <a:ea typeface="+mj-ea"/>
                <a:cs typeface="+mj-cs"/>
              </a:rPr>
              <a:t>qu</a:t>
            </a:r>
            <a:r>
              <a:rPr lang="en-US" sz="4000" b="1" dirty="0">
                <a:latin typeface="+mj-lt"/>
                <a:ea typeface="+mj-ea"/>
                <a:cs typeface="+mj-cs"/>
              </a:rPr>
              <a:t>e nous </a:t>
            </a:r>
            <a:r>
              <a:rPr lang="en-US" sz="4000" b="1" dirty="0" err="1">
                <a:latin typeface="+mj-lt"/>
                <a:ea typeface="+mj-ea"/>
                <a:cs typeface="+mj-cs"/>
              </a:rPr>
              <a:t>prêchions</a:t>
            </a:r>
            <a:r>
              <a:rPr lang="en-US" sz="4000" b="1" dirty="0">
                <a:latin typeface="+mj-lt"/>
                <a:ea typeface="+mj-ea"/>
                <a:cs typeface="+mj-cs"/>
              </a:rPr>
              <a:t> </a:t>
            </a:r>
            <a:r>
              <a:rPr lang="en-US" sz="4000" b="1" dirty="0" err="1">
                <a:latin typeface="+mj-lt"/>
                <a:ea typeface="+mj-ea"/>
                <a:cs typeface="+mj-cs"/>
              </a:rPr>
              <a:t>l’évangile</a:t>
            </a:r>
            <a:endParaRPr kumimoji="0" lang="en-US" sz="4000" b="1"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390639562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3" name="Content Placeholder 2"/>
          <p:cNvSpPr>
            <a:spLocks noGrp="1"/>
          </p:cNvSpPr>
          <p:nvPr>
            <p:ph idx="1"/>
          </p:nvPr>
        </p:nvSpPr>
        <p:spPr>
          <a:xfrm>
            <a:off x="-76200" y="1905000"/>
            <a:ext cx="8229600" cy="4724400"/>
          </a:xfrm>
        </p:spPr>
        <p:txBody>
          <a:bodyPr rtlCol="0">
            <a:normAutofit/>
          </a:bodyPr>
          <a:lstStyle/>
          <a:p>
            <a:pPr marL="1833563" lvl="4" indent="-455613" eaLnBrk="1" fontAlgn="auto" hangingPunct="1">
              <a:spcBef>
                <a:spcPts val="0"/>
              </a:spcBef>
              <a:spcAft>
                <a:spcPts val="0"/>
              </a:spcAft>
              <a:buClr>
                <a:schemeClr val="accent6"/>
              </a:buClr>
              <a:buFont typeface="+mj-lt"/>
              <a:buAutoNum type="arabicPeriod" startAt="3"/>
              <a:defRPr/>
            </a:pPr>
            <a:r>
              <a:rPr lang="en-US" sz="3000" dirty="0"/>
              <a:t>Qui </a:t>
            </a:r>
            <a:r>
              <a:rPr lang="en-US" sz="3000" dirty="0" err="1"/>
              <a:t>est</a:t>
            </a:r>
            <a:r>
              <a:rPr lang="en-US" sz="3000" dirty="0"/>
              <a:t> </a:t>
            </a:r>
            <a:r>
              <a:rPr lang="en-US" sz="3000" dirty="0" err="1"/>
              <a:t>l’</a:t>
            </a:r>
            <a:r>
              <a:rPr lang="en-US" sz="3000" b="1" dirty="0" err="1"/>
              <a:t>Homme</a:t>
            </a:r>
            <a:r>
              <a:rPr lang="en-US" sz="3000" b="1" dirty="0"/>
              <a:t> </a:t>
            </a:r>
            <a:r>
              <a:rPr lang="en-US" sz="3000" dirty="0"/>
              <a:t>?</a:t>
            </a:r>
          </a:p>
          <a:p>
            <a:pPr marL="2297113" lvl="6" indent="-468313">
              <a:spcBef>
                <a:spcPts val="0"/>
              </a:spcBef>
              <a:buClr>
                <a:schemeClr val="accent6"/>
              </a:buClr>
              <a:buFont typeface="+mj-lt"/>
              <a:buAutoNum type="alphaLcParenR"/>
              <a:defRPr/>
            </a:pPr>
            <a:r>
              <a:rPr lang="en-US" sz="2800" dirty="0" err="1"/>
              <a:t>Créé</a:t>
            </a:r>
            <a:r>
              <a:rPr lang="en-US" sz="2800" dirty="0"/>
              <a:t> par </a:t>
            </a:r>
            <a:r>
              <a:rPr lang="en-US" sz="2800" dirty="0" err="1"/>
              <a:t>Dieu</a:t>
            </a:r>
            <a:endParaRPr lang="en-US" sz="2800" dirty="0"/>
          </a:p>
          <a:p>
            <a:pPr marL="2511425" indent="-219075">
              <a:spcBef>
                <a:spcPts val="0"/>
              </a:spcBef>
              <a:buClr>
                <a:schemeClr val="accent6"/>
              </a:buClr>
            </a:pPr>
            <a:r>
              <a:rPr lang="en-US" sz="2800" dirty="0" err="1"/>
              <a:t>L’Homme</a:t>
            </a:r>
            <a:r>
              <a:rPr lang="en-US" sz="2800" dirty="0"/>
              <a:t> </a:t>
            </a:r>
            <a:r>
              <a:rPr lang="en-US" sz="2800" dirty="0" err="1"/>
              <a:t>est</a:t>
            </a:r>
            <a:r>
              <a:rPr lang="en-US" sz="2800" dirty="0"/>
              <a:t> le </a:t>
            </a:r>
            <a:r>
              <a:rPr lang="en-US" sz="2800" dirty="0" err="1"/>
              <a:t>pinacle</a:t>
            </a:r>
            <a:r>
              <a:rPr lang="en-US" sz="2800" dirty="0"/>
              <a:t> de la </a:t>
            </a:r>
            <a:r>
              <a:rPr lang="en-US" sz="2800" dirty="0" err="1"/>
              <a:t>création</a:t>
            </a:r>
            <a:r>
              <a:rPr lang="en-US" sz="2800" dirty="0"/>
              <a:t> de </a:t>
            </a:r>
            <a:r>
              <a:rPr lang="en-US" sz="2800" dirty="0" err="1"/>
              <a:t>Dieu</a:t>
            </a:r>
            <a:r>
              <a:rPr lang="en-US" sz="2800" dirty="0"/>
              <a:t>, </a:t>
            </a:r>
            <a:r>
              <a:rPr lang="en-US" sz="2800" dirty="0" err="1"/>
              <a:t>conçu</a:t>
            </a:r>
            <a:r>
              <a:rPr lang="en-US" sz="2800" dirty="0"/>
              <a:t> pour </a:t>
            </a:r>
            <a:r>
              <a:rPr lang="en-US" sz="2800" dirty="0" err="1"/>
              <a:t>penser</a:t>
            </a:r>
            <a:r>
              <a:rPr lang="en-US" sz="2800" dirty="0"/>
              <a:t> et </a:t>
            </a:r>
            <a:r>
              <a:rPr lang="en-US" sz="2800" dirty="0" err="1"/>
              <a:t>agir</a:t>
            </a:r>
            <a:r>
              <a:rPr lang="en-US" sz="2800" dirty="0"/>
              <a:t> </a:t>
            </a:r>
            <a:r>
              <a:rPr lang="en-US" sz="2800" dirty="0" err="1"/>
              <a:t>comme</a:t>
            </a:r>
            <a:r>
              <a:rPr lang="en-US" sz="2800" dirty="0"/>
              <a:t> </a:t>
            </a:r>
            <a:r>
              <a:rPr lang="en-US" sz="2800" dirty="0" err="1"/>
              <a:t>Dieu</a:t>
            </a:r>
            <a:r>
              <a:rPr lang="en-US" sz="2800" dirty="0"/>
              <a:t>, </a:t>
            </a:r>
            <a:r>
              <a:rPr lang="en-US" sz="2800" dirty="0" err="1"/>
              <a:t>mais</a:t>
            </a:r>
            <a:r>
              <a:rPr lang="en-US" sz="2800" dirty="0"/>
              <a:t> pas </a:t>
            </a:r>
            <a:r>
              <a:rPr lang="en-US" sz="2800" dirty="0" err="1"/>
              <a:t>l’égal</a:t>
            </a:r>
            <a:r>
              <a:rPr lang="en-US" sz="2800" dirty="0"/>
              <a:t> de </a:t>
            </a:r>
            <a:r>
              <a:rPr lang="en-US" sz="2800" dirty="0" err="1"/>
              <a:t>Dieu</a:t>
            </a:r>
            <a:r>
              <a:rPr lang="en-US" sz="2800" dirty="0"/>
              <a:t>.</a:t>
            </a:r>
          </a:p>
          <a:p>
            <a:pPr marL="2511425" indent="-219075">
              <a:spcBef>
                <a:spcPts val="0"/>
              </a:spcBef>
              <a:buClr>
                <a:schemeClr val="accent6"/>
              </a:buClr>
              <a:buNone/>
            </a:pPr>
            <a:endParaRPr lang="en-US" sz="1000" dirty="0"/>
          </a:p>
          <a:p>
            <a:pPr marL="2287588" lvl="6" indent="-458788">
              <a:spcBef>
                <a:spcPts val="0"/>
              </a:spcBef>
              <a:buClr>
                <a:schemeClr val="accent6"/>
              </a:buClr>
              <a:buFont typeface="+mj-lt"/>
              <a:buAutoNum type="alphaLcParenR" startAt="2"/>
              <a:defRPr/>
            </a:pPr>
            <a:r>
              <a:rPr lang="en-US" sz="2800" dirty="0" err="1"/>
              <a:t>Déchu</a:t>
            </a:r>
            <a:r>
              <a:rPr lang="en-US" sz="2800" dirty="0"/>
              <a:t> par </a:t>
            </a:r>
            <a:r>
              <a:rPr lang="en-US" sz="2800" dirty="0" err="1"/>
              <a:t>Choix</a:t>
            </a:r>
            <a:endParaRPr lang="en-US" sz="2800" dirty="0"/>
          </a:p>
          <a:p>
            <a:pPr marL="2506663" lvl="6" indent="-214313">
              <a:spcBef>
                <a:spcPts val="0"/>
              </a:spcBef>
              <a:buClr>
                <a:schemeClr val="accent6"/>
              </a:buClr>
              <a:defRPr/>
            </a:pPr>
            <a:r>
              <a:rPr lang="en-US" sz="2800" dirty="0" err="1"/>
              <a:t>L’Homme</a:t>
            </a:r>
            <a:r>
              <a:rPr lang="en-US" sz="2800" dirty="0"/>
              <a:t> ne </a:t>
            </a:r>
            <a:r>
              <a:rPr lang="en-US" sz="2800" dirty="0" err="1"/>
              <a:t>peut</a:t>
            </a:r>
            <a:r>
              <a:rPr lang="en-US" sz="2800" dirty="0"/>
              <a:t> se </a:t>
            </a:r>
            <a:r>
              <a:rPr lang="en-US" sz="2800" dirty="0" err="1"/>
              <a:t>sauver</a:t>
            </a:r>
            <a:r>
              <a:rPr lang="en-US" sz="2800" dirty="0"/>
              <a:t> </a:t>
            </a:r>
            <a:r>
              <a:rPr lang="en-US" sz="2800" dirty="0" err="1"/>
              <a:t>lui-même</a:t>
            </a:r>
            <a:r>
              <a:rPr lang="en-US" sz="2800" dirty="0"/>
              <a:t> par </a:t>
            </a:r>
            <a:r>
              <a:rPr lang="en-US" sz="2800" dirty="0" err="1"/>
              <a:t>ses</a:t>
            </a:r>
            <a:r>
              <a:rPr lang="en-US" sz="2800" dirty="0"/>
              <a:t> </a:t>
            </a:r>
            <a:r>
              <a:rPr lang="en-US" sz="2800" dirty="0" err="1"/>
              <a:t>propres</a:t>
            </a:r>
            <a:r>
              <a:rPr lang="en-US" sz="2800" dirty="0"/>
              <a:t> efforts.</a:t>
            </a:r>
            <a:endParaRPr lang="en-US" dirty="0"/>
          </a:p>
        </p:txBody>
      </p:sp>
    </p:spTree>
    <p:extLst>
      <p:ext uri="{BB962C8B-B14F-4D97-AF65-F5344CB8AC3E}">
        <p14:creationId xmlns:p14="http://schemas.microsoft.com/office/powerpoint/2010/main" val="39584648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7171" name="Content Placeholder 2"/>
          <p:cNvSpPr>
            <a:spLocks noGrp="1"/>
          </p:cNvSpPr>
          <p:nvPr>
            <p:ph idx="1"/>
          </p:nvPr>
        </p:nvSpPr>
        <p:spPr>
          <a:xfrm>
            <a:off x="0" y="1752600"/>
            <a:ext cx="9144000" cy="4724400"/>
          </a:xfrm>
        </p:spPr>
        <p:txBody>
          <a:bodyPr/>
          <a:lstStyle/>
          <a:p>
            <a:pPr marL="514350" indent="-514350" algn="ctr" eaLnBrk="1" hangingPunct="1">
              <a:buFont typeface="Arial" charset="0"/>
              <a:buNone/>
            </a:pPr>
            <a:r>
              <a:rPr lang="en-US" b="1" dirty="0" err="1"/>
              <a:t>Qu’est-ce</a:t>
            </a:r>
            <a:r>
              <a:rPr lang="en-US" b="1" dirty="0"/>
              <a:t> que le </a:t>
            </a:r>
            <a:r>
              <a:rPr lang="en-US" b="1" dirty="0" err="1"/>
              <a:t>Salut</a:t>
            </a:r>
            <a:r>
              <a:rPr lang="en-US" b="1" dirty="0"/>
              <a:t> ?</a:t>
            </a:r>
            <a:br>
              <a:rPr lang="en-US" b="1" dirty="0"/>
            </a:br>
            <a:endParaRPr lang="en-US" sz="1200" dirty="0"/>
          </a:p>
          <a:p>
            <a:pPr marL="0" indent="0" algn="ctr" eaLnBrk="1" hangingPunct="1">
              <a:spcBef>
                <a:spcPts val="0"/>
              </a:spcBef>
              <a:buNone/>
            </a:pPr>
            <a:r>
              <a:rPr lang="fr-BE" sz="2600" i="1" dirty="0"/>
              <a:t>Jésus lui dit : « Je suis le chemin, la vérité, et la vie. </a:t>
            </a:r>
            <a:br>
              <a:rPr lang="fr-BE" sz="2600" i="1" dirty="0"/>
            </a:br>
            <a:r>
              <a:rPr lang="fr-BE" sz="2600" i="1" dirty="0"/>
              <a:t>Nul ne vient au Père que par moi. »</a:t>
            </a:r>
            <a:endParaRPr lang="en-US" sz="2600" dirty="0"/>
          </a:p>
          <a:p>
            <a:pPr marL="514350" indent="-514350" algn="ctr" eaLnBrk="1" hangingPunct="1">
              <a:buFont typeface="Arial" charset="0"/>
              <a:buNone/>
            </a:pPr>
            <a:r>
              <a:rPr lang="en-US" sz="2400" dirty="0">
                <a:solidFill>
                  <a:schemeClr val="accent6"/>
                </a:solidFill>
              </a:rPr>
              <a:t>Jean 14:6</a:t>
            </a:r>
            <a:endParaRPr lang="en-US" sz="2400" i="1" dirty="0">
              <a:solidFill>
                <a:schemeClr val="accent6"/>
              </a:solidFill>
            </a:endParaRPr>
          </a:p>
          <a:p>
            <a:pPr marL="514350" indent="-514350" algn="ctr" eaLnBrk="1" hangingPunct="1">
              <a:buFont typeface="Arial" charset="0"/>
              <a:buNone/>
            </a:pPr>
            <a:endParaRPr lang="en-US" sz="2400" dirty="0">
              <a:solidFill>
                <a:schemeClr val="accent6"/>
              </a:solidFill>
            </a:endParaRPr>
          </a:p>
          <a:p>
            <a:pPr marL="0" indent="0" algn="ctr" eaLnBrk="1" hangingPunct="1">
              <a:spcBef>
                <a:spcPts val="0"/>
              </a:spcBef>
              <a:buNone/>
            </a:pPr>
            <a:r>
              <a:rPr lang="fr-BE" sz="2600" i="1" dirty="0"/>
              <a:t>Si tu confesses de ta bouche le Seigneur Jésus, et si tu crois dans ton cœur que Dieu l'a ressuscité des morts, tu seras sauvé. Car c'est en croyant du cœur qu'on parvient à la justice, et c'est en confessant de la bouche qu'on parvient au salut.</a:t>
            </a:r>
          </a:p>
          <a:p>
            <a:pPr marL="514350" indent="-514350" algn="ctr" eaLnBrk="1" hangingPunct="1">
              <a:buFont typeface="Arial" charset="0"/>
              <a:buNone/>
            </a:pPr>
            <a:r>
              <a:rPr lang="en-US" sz="2000" i="1" dirty="0"/>
              <a:t> </a:t>
            </a:r>
            <a:r>
              <a:rPr lang="en-US" sz="2400" dirty="0">
                <a:solidFill>
                  <a:schemeClr val="accent6"/>
                </a:solidFill>
              </a:rPr>
              <a:t>Romains 10:9-10</a:t>
            </a:r>
            <a:endParaRPr lang="en-US" sz="2400" i="1" dirty="0">
              <a:solidFill>
                <a:schemeClr val="accent6"/>
              </a:solidFill>
            </a:endParaRPr>
          </a:p>
        </p:txBody>
      </p:sp>
    </p:spTree>
    <p:extLst>
      <p:ext uri="{BB962C8B-B14F-4D97-AF65-F5344CB8AC3E}">
        <p14:creationId xmlns:p14="http://schemas.microsoft.com/office/powerpoint/2010/main" val="364277917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pic>
        <p:nvPicPr>
          <p:cNvPr id="10244" name="Picture 4" descr="http://www.joniandfriends.org/static/photo_gallery/ES_WFTW_jpg_500x500_max_q85.jpg"/>
          <p:cNvPicPr>
            <a:picLocks noChangeAspect="1" noChangeArrowheads="1"/>
          </p:cNvPicPr>
          <p:nvPr/>
        </p:nvPicPr>
        <p:blipFill>
          <a:blip r:embed="rId3" cstate="print"/>
          <a:srcRect l="6522" r="10870" b="1449"/>
          <a:stretch>
            <a:fillRect/>
          </a:stretch>
        </p:blipFill>
        <p:spPr bwMode="auto">
          <a:xfrm>
            <a:off x="838200" y="3429000"/>
            <a:ext cx="2895600" cy="2590800"/>
          </a:xfrm>
          <a:prstGeom prst="rect">
            <a:avLst/>
          </a:prstGeom>
          <a:noFill/>
          <a:ln w="28575">
            <a:solidFill>
              <a:schemeClr val="bg1"/>
            </a:solidFill>
          </a:ln>
          <a:effectLst>
            <a:glow rad="139700">
              <a:schemeClr val="tx1">
                <a:lumMod val="65000"/>
                <a:lumOff val="35000"/>
                <a:alpha val="40000"/>
              </a:schemeClr>
            </a:glow>
          </a:effectLst>
        </p:spPr>
      </p:pic>
      <p:pic>
        <p:nvPicPr>
          <p:cNvPr id="10242" name="Picture 2" descr="http://www.joniandfriends.org/static/photo_gallery/Ghana_WFTW_0822_jpg_500x500_max_q85.jpg"/>
          <p:cNvPicPr>
            <a:picLocks noChangeAspect="1" noChangeArrowheads="1"/>
          </p:cNvPicPr>
          <p:nvPr/>
        </p:nvPicPr>
        <p:blipFill>
          <a:blip r:embed="rId4" cstate="print"/>
          <a:srcRect l="8223" r="19777"/>
          <a:stretch>
            <a:fillRect/>
          </a:stretch>
        </p:blipFill>
        <p:spPr bwMode="auto">
          <a:xfrm>
            <a:off x="5715000" y="3429000"/>
            <a:ext cx="2819400" cy="2571397"/>
          </a:xfrm>
          <a:prstGeom prst="rect">
            <a:avLst/>
          </a:prstGeom>
          <a:noFill/>
          <a:ln w="28575">
            <a:solidFill>
              <a:schemeClr val="bg1"/>
            </a:solidFill>
          </a:ln>
          <a:effectLst>
            <a:glow rad="139700">
              <a:schemeClr val="tx1">
                <a:lumMod val="65000"/>
                <a:lumOff val="35000"/>
                <a:alpha val="40000"/>
              </a:schemeClr>
            </a:glow>
          </a:effectLst>
        </p:spPr>
      </p:pic>
      <p:sp>
        <p:nvSpPr>
          <p:cNvPr id="8194" name="Title 1"/>
          <p:cNvSpPr>
            <a:spLocks noGrp="1"/>
          </p:cNvSpPr>
          <p:nvPr>
            <p:ph type="title"/>
          </p:nvPr>
        </p:nvSpPr>
        <p:spPr>
          <a:xfrm>
            <a:off x="0" y="1189038"/>
            <a:ext cx="9144000" cy="1554162"/>
          </a:xfrm>
        </p:spPr>
        <p:txBody>
          <a:bodyPr/>
          <a:lstStyle/>
          <a:p>
            <a:pPr eaLnBrk="1" hangingPunct="1"/>
            <a:r>
              <a:rPr lang="en-US" sz="4000" b="1" dirty="0" err="1"/>
              <a:t>Dieu</a:t>
            </a:r>
            <a:r>
              <a:rPr lang="en-US" sz="4000" b="1" dirty="0"/>
              <a:t>, </a:t>
            </a:r>
            <a:r>
              <a:rPr lang="en-US" sz="4000" b="1" dirty="0" err="1"/>
              <a:t>montre</a:t>
            </a:r>
            <a:r>
              <a:rPr lang="en-US" sz="4000" b="1" dirty="0"/>
              <a:t>-nous comment vivre </a:t>
            </a:r>
            <a:r>
              <a:rPr lang="en-US" sz="4000" b="1" dirty="0" err="1"/>
              <a:t>ce</a:t>
            </a:r>
            <a:r>
              <a:rPr lang="en-US" sz="4000" b="1" dirty="0"/>
              <a:t> que nous </a:t>
            </a:r>
            <a:r>
              <a:rPr lang="en-US" sz="4000" b="1" dirty="0" err="1"/>
              <a:t>proclamons</a:t>
            </a:r>
            <a:endParaRPr lang="en-US" sz="4000" b="1" dirty="0"/>
          </a:p>
        </p:txBody>
      </p:sp>
      <p:sp>
        <p:nvSpPr>
          <p:cNvPr id="8195" name="Content Placeholder 2"/>
          <p:cNvSpPr>
            <a:spLocks noGrp="1"/>
          </p:cNvSpPr>
          <p:nvPr>
            <p:ph idx="1"/>
          </p:nvPr>
        </p:nvSpPr>
        <p:spPr>
          <a:xfrm>
            <a:off x="0" y="2743200"/>
            <a:ext cx="9144000" cy="792163"/>
          </a:xfrm>
        </p:spPr>
        <p:txBody>
          <a:bodyPr>
            <a:scene3d>
              <a:camera prst="obliqueBottomRight"/>
              <a:lightRig rig="threePt" dir="t"/>
            </a:scene3d>
          </a:bodyPr>
          <a:lstStyle/>
          <a:p>
            <a:pPr algn="ctr" eaLnBrk="1" hangingPunct="1">
              <a:buFont typeface="Arial" charset="0"/>
              <a:buNone/>
            </a:pPr>
            <a:r>
              <a:rPr lang="en-US" sz="3000" dirty="0" err="1"/>
              <a:t>L’évangile</a:t>
            </a:r>
            <a:r>
              <a:rPr lang="en-US" sz="3000" dirty="0"/>
              <a:t> se </a:t>
            </a:r>
            <a:r>
              <a:rPr lang="en-US" sz="3000" dirty="0" err="1"/>
              <a:t>proclame</a:t>
            </a:r>
            <a:r>
              <a:rPr lang="en-US" sz="3000" dirty="0"/>
              <a:t> </a:t>
            </a:r>
            <a:r>
              <a:rPr lang="en-US" sz="3000" dirty="0" err="1"/>
              <a:t>essentiellement</a:t>
            </a:r>
            <a:r>
              <a:rPr lang="en-US" sz="3000" dirty="0"/>
              <a:t> de </a:t>
            </a:r>
            <a:r>
              <a:rPr lang="en-US" sz="3000" dirty="0" err="1"/>
              <a:t>deux</a:t>
            </a:r>
            <a:r>
              <a:rPr lang="en-US" sz="3000" dirty="0"/>
              <a:t> </a:t>
            </a:r>
            <a:r>
              <a:rPr lang="en-US" sz="3000" dirty="0" err="1"/>
              <a:t>façons</a:t>
            </a:r>
            <a:r>
              <a:rPr lang="en-US" sz="3000" dirty="0"/>
              <a:t> :</a:t>
            </a:r>
          </a:p>
        </p:txBody>
      </p:sp>
      <p:sp>
        <p:nvSpPr>
          <p:cNvPr id="7" name="Content Placeholder 2"/>
          <p:cNvSpPr txBox="1">
            <a:spLocks/>
          </p:cNvSpPr>
          <p:nvPr/>
        </p:nvSpPr>
        <p:spPr bwMode="auto">
          <a:xfrm>
            <a:off x="228600" y="6019800"/>
            <a:ext cx="8763000" cy="83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scene3d>
              <a:camera prst="obliqueBottomRight"/>
              <a:lightRig rig="threePt" dir="t"/>
            </a:scene3d>
          </a:bodyPr>
          <a:lstStyle/>
          <a:p>
            <a:pPr marL="0" marR="0" lvl="0" indent="1588" algn="ctr" defTabSz="914400" rtl="0" eaLnBrk="1" fontAlgn="base" latinLnBrk="0" hangingPunct="1">
              <a:lnSpc>
                <a:spcPct val="100000"/>
              </a:lnSpc>
              <a:spcBef>
                <a:spcPct val="20000"/>
              </a:spcBef>
              <a:spcAft>
                <a:spcPct val="0"/>
              </a:spcAft>
              <a:buClrTx/>
              <a:buSzTx/>
              <a:buFont typeface="Arial" charset="0"/>
              <a:buNone/>
              <a:tabLst/>
              <a:defRPr/>
            </a:pPr>
            <a:r>
              <a:rPr kumimoji="0" lang="en-US" sz="4400" b="1" i="0" u="none" strike="noStrike" kern="1200" cap="none" spc="0" normalizeH="0" baseline="0" noProof="0" dirty="0">
                <a:ln>
                  <a:noFill/>
                </a:ln>
                <a:solidFill>
                  <a:schemeClr val="tx1"/>
                </a:solidFill>
                <a:effectLst>
                  <a:outerShdw blurRad="50800" dist="50800" dir="5400000" algn="ctr" rotWithShape="0">
                    <a:schemeClr val="accent6"/>
                  </a:outerShdw>
                </a:effectLst>
                <a:uLnTx/>
                <a:uFillTx/>
                <a:latin typeface="Calibri" pitchFamily="34" charset="0"/>
                <a:ea typeface="+mn-ea"/>
                <a:cs typeface="+mn-cs"/>
              </a:rPr>
              <a:t>Paroles		</a:t>
            </a:r>
            <a:r>
              <a:rPr kumimoji="0" lang="en-US" sz="3600" b="0" i="0" u="none" strike="noStrike" kern="1200" cap="none" spc="0" normalizeH="0" baseline="0" noProof="0" dirty="0">
                <a:ln>
                  <a:noFill/>
                </a:ln>
                <a:solidFill>
                  <a:schemeClr val="tx1"/>
                </a:solidFill>
                <a:effectLst/>
                <a:uLnTx/>
                <a:uFillTx/>
                <a:latin typeface="+mn-lt"/>
                <a:ea typeface="+mn-ea"/>
                <a:cs typeface="+mn-cs"/>
              </a:rPr>
              <a:t>&amp;  </a:t>
            </a:r>
            <a:r>
              <a:rPr kumimoji="0" lang="en-US" sz="3600" b="1" i="0" u="none" strike="noStrike" kern="1200" cap="none" spc="0" normalizeH="0" baseline="0" noProof="0" dirty="0">
                <a:ln>
                  <a:noFill/>
                </a:ln>
                <a:solidFill>
                  <a:schemeClr val="tx1"/>
                </a:solidFill>
                <a:effectLst/>
                <a:uLnTx/>
                <a:uFillTx/>
                <a:latin typeface="+mn-lt"/>
                <a:ea typeface="+mn-ea"/>
                <a:cs typeface="+mn-cs"/>
              </a:rPr>
              <a:t>             </a:t>
            </a:r>
            <a:r>
              <a:rPr kumimoji="0" lang="en-US" sz="4400" b="1" i="0" u="none" strike="noStrike" kern="1200" cap="none" spc="0" normalizeH="0" baseline="0" noProof="0" dirty="0" err="1">
                <a:ln>
                  <a:noFill/>
                </a:ln>
                <a:solidFill>
                  <a:schemeClr val="tx1"/>
                </a:solidFill>
                <a:effectLst>
                  <a:outerShdw blurRad="50800" dist="50800" dir="5400000" algn="ctr" rotWithShape="0">
                    <a:schemeClr val="accent6"/>
                  </a:outerShdw>
                </a:effectLst>
                <a:uLnTx/>
                <a:uFillTx/>
                <a:latin typeface="+mn-lt"/>
                <a:ea typeface="+mn-ea"/>
                <a:cs typeface="+mn-cs"/>
              </a:rPr>
              <a:t>Actes</a:t>
            </a:r>
            <a:endParaRPr kumimoji="0" lang="en-US" sz="4400" b="1" i="0" u="none" strike="noStrike" kern="1200" cap="none" spc="0" normalizeH="0" baseline="0" noProof="0" dirty="0">
              <a:ln>
                <a:noFill/>
              </a:ln>
              <a:solidFill>
                <a:schemeClr val="tx1"/>
              </a:solidFill>
              <a:effectLst>
                <a:outerShdw blurRad="50800" dist="50800" dir="5400000" algn="ctr" rotWithShape="0">
                  <a:schemeClr val="accent6"/>
                </a:outerShdw>
              </a:effectLst>
              <a:uLnTx/>
              <a:uFillTx/>
              <a:latin typeface="+mn-lt"/>
              <a:ea typeface="+mn-ea"/>
              <a:cs typeface="+mn-cs"/>
            </a:endParaRPr>
          </a:p>
        </p:txBody>
      </p:sp>
    </p:spTree>
    <p:extLst>
      <p:ext uri="{BB962C8B-B14F-4D97-AF65-F5344CB8AC3E}">
        <p14:creationId xmlns:p14="http://schemas.microsoft.com/office/powerpoint/2010/main" val="3663642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6146" name="Title 1"/>
          <p:cNvSpPr>
            <a:spLocks noGrp="1"/>
          </p:cNvSpPr>
          <p:nvPr>
            <p:ph type="title"/>
          </p:nvPr>
        </p:nvSpPr>
        <p:spPr>
          <a:xfrm>
            <a:off x="0" y="1371600"/>
            <a:ext cx="9144000" cy="1143000"/>
          </a:xfrm>
        </p:spPr>
        <p:txBody>
          <a:bodyPr/>
          <a:lstStyle/>
          <a:p>
            <a:pPr eaLnBrk="1" hangingPunct="1"/>
            <a:r>
              <a:rPr lang="en-US" sz="4000" b="1" dirty="0"/>
              <a:t>Grands </a:t>
            </a:r>
            <a:r>
              <a:rPr lang="en-US" sz="4000" b="1" dirty="0" err="1"/>
              <a:t>thèmes</a:t>
            </a:r>
            <a:r>
              <a:rPr lang="en-US" sz="4000" b="1" dirty="0"/>
              <a:t> de </a:t>
            </a:r>
            <a:r>
              <a:rPr lang="en-US" sz="4000" b="1" dirty="0" err="1"/>
              <a:t>l’évangile</a:t>
            </a:r>
            <a:r>
              <a:rPr lang="en-US" sz="4000" b="1" dirty="0"/>
              <a:t> de Luc</a:t>
            </a:r>
          </a:p>
        </p:txBody>
      </p:sp>
      <p:sp>
        <p:nvSpPr>
          <p:cNvPr id="6147" name="Content Placeholder 2"/>
          <p:cNvSpPr>
            <a:spLocks noGrp="1"/>
          </p:cNvSpPr>
          <p:nvPr>
            <p:ph idx="1"/>
          </p:nvPr>
        </p:nvSpPr>
        <p:spPr>
          <a:xfrm>
            <a:off x="0" y="2667000"/>
            <a:ext cx="9144000" cy="3230563"/>
          </a:xfrm>
        </p:spPr>
        <p:txBody>
          <a:bodyPr/>
          <a:lstStyle/>
          <a:p>
            <a:pPr algn="ctr" eaLnBrk="1" hangingPunct="1">
              <a:buFont typeface="Arial" charset="0"/>
              <a:buNone/>
            </a:pPr>
            <a:r>
              <a:rPr lang="en-US" sz="3600" b="1" dirty="0" err="1"/>
              <a:t>Thème</a:t>
            </a:r>
            <a:r>
              <a:rPr lang="en-US" sz="3600" b="1" dirty="0"/>
              <a:t> principal :</a:t>
            </a:r>
            <a:endParaRPr lang="en-US" sz="1000" i="1" dirty="0">
              <a:solidFill>
                <a:schemeClr val="accent6"/>
              </a:solidFill>
              <a:effectLst>
                <a:outerShdw blurRad="38100" dist="38100" dir="2700000" algn="tl">
                  <a:srgbClr val="000000">
                    <a:alpha val="43137"/>
                  </a:srgbClr>
                </a:outerShdw>
              </a:effectLst>
            </a:endParaRPr>
          </a:p>
          <a:p>
            <a:pPr algn="ctr" eaLnBrk="1" hangingPunct="1">
              <a:buFont typeface="Arial" charset="0"/>
              <a:buNone/>
            </a:pPr>
            <a:r>
              <a:rPr lang="en-US" sz="3600" i="1" dirty="0" err="1">
                <a:solidFill>
                  <a:schemeClr val="accent6"/>
                </a:solidFill>
                <a:effectLst>
                  <a:outerShdw blurRad="38100" dist="38100" dir="2700000" algn="tl">
                    <a:srgbClr val="000000">
                      <a:alpha val="43137"/>
                    </a:srgbClr>
                  </a:outerShdw>
                </a:effectLst>
              </a:rPr>
              <a:t>Jésus</a:t>
            </a:r>
            <a:r>
              <a:rPr lang="en-US" sz="3600" i="1" dirty="0">
                <a:solidFill>
                  <a:schemeClr val="accent6"/>
                </a:solidFill>
                <a:effectLst>
                  <a:outerShdw blurRad="38100" dist="38100" dir="2700000" algn="tl">
                    <a:srgbClr val="000000">
                      <a:alpha val="43137"/>
                    </a:srgbClr>
                  </a:outerShdw>
                </a:effectLst>
              </a:rPr>
              <a:t> </a:t>
            </a:r>
            <a:r>
              <a:rPr lang="en-US" sz="3600" i="1" dirty="0" err="1">
                <a:solidFill>
                  <a:schemeClr val="accent6"/>
                </a:solidFill>
                <a:effectLst>
                  <a:outerShdw blurRad="38100" dist="38100" dir="2700000" algn="tl">
                    <a:srgbClr val="000000">
                      <a:alpha val="43137"/>
                    </a:srgbClr>
                  </a:outerShdw>
                </a:effectLst>
              </a:rPr>
              <a:t>est</a:t>
            </a:r>
            <a:r>
              <a:rPr lang="en-US" sz="3600" i="1" dirty="0">
                <a:solidFill>
                  <a:schemeClr val="accent6"/>
                </a:solidFill>
                <a:effectLst>
                  <a:outerShdw blurRad="38100" dist="38100" dir="2700000" algn="tl">
                    <a:srgbClr val="000000">
                      <a:alpha val="43137"/>
                    </a:srgbClr>
                  </a:outerShdw>
                </a:effectLst>
              </a:rPr>
              <a:t> </a:t>
            </a:r>
            <a:r>
              <a:rPr lang="en-US" sz="3600" i="1" dirty="0" err="1">
                <a:solidFill>
                  <a:schemeClr val="accent6"/>
                </a:solidFill>
                <a:effectLst>
                  <a:outerShdw blurRad="38100" dist="38100" dir="2700000" algn="tl">
                    <a:srgbClr val="000000">
                      <a:alpha val="43137"/>
                    </a:srgbClr>
                  </a:outerShdw>
                </a:effectLst>
              </a:rPr>
              <a:t>Sauveur</a:t>
            </a:r>
            <a:r>
              <a:rPr lang="en-US" sz="3600" i="1" dirty="0">
                <a:solidFill>
                  <a:schemeClr val="accent6"/>
                </a:solidFill>
                <a:effectLst>
                  <a:outerShdw blurRad="38100" dist="38100" dir="2700000" algn="tl">
                    <a:srgbClr val="000000">
                      <a:alpha val="43137"/>
                    </a:srgbClr>
                  </a:outerShdw>
                </a:effectLst>
              </a:rPr>
              <a:t> pour tout le monde !</a:t>
            </a:r>
          </a:p>
          <a:p>
            <a:pPr algn="ctr" eaLnBrk="1" hangingPunct="1">
              <a:buFont typeface="Arial" charset="0"/>
              <a:buNone/>
            </a:pPr>
            <a:endParaRPr lang="en-US" sz="1000" i="1" dirty="0">
              <a:solidFill>
                <a:schemeClr val="accent6"/>
              </a:solidFill>
              <a:effectLst>
                <a:outerShdw blurRad="38100" dist="38100" dir="2700000" algn="tl">
                  <a:srgbClr val="000000">
                    <a:alpha val="43137"/>
                  </a:srgbClr>
                </a:outerShdw>
              </a:effectLst>
            </a:endParaRPr>
          </a:p>
          <a:p>
            <a:pPr algn="ctr" eaLnBrk="1" hangingPunct="1">
              <a:buFont typeface="Arial" charset="0"/>
              <a:buNone/>
            </a:pPr>
            <a:r>
              <a:rPr lang="en-US" sz="2800" dirty="0" err="1"/>
              <a:t>Quels</a:t>
            </a:r>
            <a:r>
              <a:rPr lang="en-US" sz="2800" dirty="0"/>
              <a:t> que </a:t>
            </a:r>
            <a:r>
              <a:rPr lang="en-US" sz="2800" dirty="0" err="1"/>
              <a:t>soient</a:t>
            </a:r>
            <a:r>
              <a:rPr lang="en-US" sz="2800" dirty="0"/>
              <a:t> </a:t>
            </a:r>
            <a:r>
              <a:rPr lang="en-US" sz="2800" dirty="0" err="1"/>
              <a:t>l’ethnie</a:t>
            </a:r>
            <a:r>
              <a:rPr lang="en-US" sz="2800" dirty="0"/>
              <a:t>, le </a:t>
            </a:r>
            <a:r>
              <a:rPr lang="en-US" sz="2800" dirty="0" err="1"/>
              <a:t>sexe</a:t>
            </a:r>
            <a:r>
              <a:rPr lang="en-US" sz="2800" dirty="0"/>
              <a:t>, le </a:t>
            </a:r>
            <a:r>
              <a:rPr lang="en-US" sz="2800" dirty="0" err="1"/>
              <a:t>statut</a:t>
            </a:r>
            <a:r>
              <a:rPr lang="en-US" sz="2800" dirty="0"/>
              <a:t> </a:t>
            </a:r>
            <a:r>
              <a:rPr lang="en-US" sz="2800" dirty="0" err="1"/>
              <a:t>socioéconomique</a:t>
            </a:r>
            <a:r>
              <a:rPr lang="en-US" sz="2800" dirty="0"/>
              <a:t>.</a:t>
            </a:r>
          </a:p>
          <a:p>
            <a:pPr algn="ctr" eaLnBrk="1" hangingPunct="1">
              <a:buFont typeface="Arial" charset="0"/>
              <a:buNone/>
            </a:pPr>
            <a:endParaRPr lang="en-US" sz="2800" dirty="0"/>
          </a:p>
          <a:p>
            <a:pPr algn="ctr" eaLnBrk="1" hangingPunct="1">
              <a:buFont typeface="Arial" charset="0"/>
              <a:buNone/>
            </a:pPr>
            <a:endParaRPr 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9219" name="Content Placeholder 3"/>
          <p:cNvSpPr>
            <a:spLocks noGrp="1"/>
          </p:cNvSpPr>
          <p:nvPr>
            <p:ph idx="1"/>
          </p:nvPr>
        </p:nvSpPr>
        <p:spPr>
          <a:xfrm>
            <a:off x="381000" y="1905000"/>
            <a:ext cx="8534400" cy="1600200"/>
          </a:xfrm>
        </p:spPr>
        <p:txBody>
          <a:bodyPr/>
          <a:lstStyle/>
          <a:p>
            <a:pPr marL="514350" indent="-514350" eaLnBrk="1" hangingPunct="1">
              <a:buNone/>
            </a:pPr>
            <a:r>
              <a:rPr lang="en-US" b="1" dirty="0">
                <a:effectLst>
                  <a:outerShdw blurRad="50800" dist="50800" dir="5400000" algn="ctr" rotWithShape="0">
                    <a:schemeClr val="accent6"/>
                  </a:outerShdw>
                </a:effectLst>
              </a:rPr>
              <a:t>Paroles </a:t>
            </a:r>
            <a:r>
              <a:rPr lang="en-US" dirty="0">
                <a:effectLst>
                  <a:outerShdw blurRad="50800" dist="50800" dir="5400000" algn="ctr" rotWithShape="0">
                    <a:schemeClr val="accent6"/>
                  </a:outerShdw>
                </a:effectLst>
              </a:rPr>
              <a:t>: </a:t>
            </a:r>
            <a:r>
              <a:rPr lang="en-US" sz="2800" dirty="0" err="1"/>
              <a:t>Écouter</a:t>
            </a:r>
            <a:r>
              <a:rPr lang="en-US" sz="2800" dirty="0"/>
              <a:t> et lire</a:t>
            </a:r>
          </a:p>
          <a:p>
            <a:pPr marL="514350" indent="-514350" eaLnBrk="1" hangingPunct="1">
              <a:buFont typeface="Arial" charset="0"/>
              <a:buNone/>
            </a:pPr>
            <a:r>
              <a:rPr lang="en-US" sz="2800" dirty="0"/>
              <a:t>	Avec </a:t>
            </a:r>
            <a:r>
              <a:rPr lang="en-US" sz="2800" dirty="0" err="1"/>
              <a:t>une</a:t>
            </a:r>
            <a:r>
              <a:rPr lang="en-US" sz="2800" dirty="0"/>
              <a:t> proclamation </a:t>
            </a:r>
            <a:r>
              <a:rPr lang="en-US" sz="2800" dirty="0" err="1"/>
              <a:t>en</a:t>
            </a:r>
            <a:r>
              <a:rPr lang="en-US" sz="2800" dirty="0"/>
              <a:t> paroles </a:t>
            </a:r>
            <a:r>
              <a:rPr lang="en-US" sz="2800" dirty="0" err="1"/>
              <a:t>mais</a:t>
            </a:r>
            <a:r>
              <a:rPr lang="en-US" sz="2800" dirty="0"/>
              <a:t> sans </a:t>
            </a:r>
            <a:r>
              <a:rPr lang="en-US" sz="2800" dirty="0" err="1"/>
              <a:t>actes</a:t>
            </a:r>
            <a:r>
              <a:rPr lang="en-US" sz="2800" dirty="0"/>
              <a:t>, on ne </a:t>
            </a:r>
            <a:r>
              <a:rPr lang="en-US" sz="2800" dirty="0" err="1"/>
              <a:t>peut</a:t>
            </a:r>
            <a:r>
              <a:rPr lang="en-US" sz="2800" dirty="0"/>
              <a:t> </a:t>
            </a:r>
            <a:r>
              <a:rPr lang="en-US" sz="2800" dirty="0" err="1"/>
              <a:t>prêcher</a:t>
            </a:r>
            <a:r>
              <a:rPr lang="en-US" sz="2800" dirty="0"/>
              <a:t> </a:t>
            </a:r>
            <a:r>
              <a:rPr lang="en-US" sz="2800" dirty="0" err="1"/>
              <a:t>l’évangile</a:t>
            </a:r>
            <a:r>
              <a:rPr lang="en-US" sz="2800" dirty="0"/>
              <a:t> de </a:t>
            </a:r>
            <a:r>
              <a:rPr lang="en-US" sz="2800" dirty="0" err="1"/>
              <a:t>manière</a:t>
            </a:r>
            <a:r>
              <a:rPr lang="en-US" sz="2800" dirty="0"/>
              <a:t> </a:t>
            </a:r>
            <a:r>
              <a:rPr lang="en-US" sz="2800" dirty="0" err="1"/>
              <a:t>pertinente</a:t>
            </a:r>
            <a:r>
              <a:rPr lang="en-US" sz="2800" dirty="0"/>
              <a:t>.</a:t>
            </a:r>
            <a:endParaRPr lang="en-US" sz="2400" dirty="0"/>
          </a:p>
        </p:txBody>
      </p:sp>
      <p:sp>
        <p:nvSpPr>
          <p:cNvPr id="6" name="TextBox 5"/>
          <p:cNvSpPr txBox="1"/>
          <p:nvPr/>
        </p:nvSpPr>
        <p:spPr>
          <a:xfrm>
            <a:off x="609600" y="3962400"/>
            <a:ext cx="7848600" cy="1846659"/>
          </a:xfrm>
          <a:prstGeom prst="rect">
            <a:avLst/>
          </a:prstGeom>
          <a:noFill/>
        </p:spPr>
        <p:txBody>
          <a:bodyPr wrap="square" rtlCol="0">
            <a:spAutoFit/>
          </a:bodyPr>
          <a:lstStyle/>
          <a:p>
            <a:pPr marL="0" indent="0" algn="ctr" eaLnBrk="1" hangingPunct="1">
              <a:spcBef>
                <a:spcPts val="0"/>
              </a:spcBef>
              <a:buFont typeface="Arial" charset="0"/>
              <a:buNone/>
            </a:pPr>
            <a:r>
              <a:rPr lang="fr-BE" sz="2800" i="1" dirty="0">
                <a:latin typeface="+mn-lt"/>
              </a:rPr>
              <a:t>[Il] était un prophète puissant en œuvres et en paroles devant Dieu et devant tout le peuple.</a:t>
            </a:r>
            <a:endParaRPr lang="en-US" sz="2800" i="1" dirty="0">
              <a:latin typeface="+mn-lt"/>
            </a:endParaRPr>
          </a:p>
          <a:p>
            <a:pPr marL="0" indent="0" algn="ctr" eaLnBrk="1" hangingPunct="1">
              <a:spcBef>
                <a:spcPts val="0"/>
              </a:spcBef>
              <a:buFont typeface="Arial" charset="0"/>
              <a:buNone/>
            </a:pPr>
            <a:endParaRPr lang="en-US" sz="1200" i="1" dirty="0">
              <a:latin typeface="+mn-lt"/>
            </a:endParaRPr>
          </a:p>
          <a:p>
            <a:pPr marL="0" indent="0" algn="ctr" eaLnBrk="1" hangingPunct="1">
              <a:spcBef>
                <a:spcPts val="0"/>
              </a:spcBef>
              <a:buFont typeface="Arial" charset="0"/>
              <a:buNone/>
            </a:pPr>
            <a:r>
              <a:rPr lang="en-US" sz="2800" dirty="0">
                <a:solidFill>
                  <a:schemeClr val="accent6"/>
                </a:solidFill>
                <a:latin typeface="+mn-lt"/>
              </a:rPr>
              <a:t>Luc 24:19 </a:t>
            </a:r>
          </a:p>
          <a:p>
            <a:endParaRPr lang="en-US" dirty="0"/>
          </a:p>
        </p:txBody>
      </p:sp>
    </p:spTree>
    <p:extLst>
      <p:ext uri="{BB962C8B-B14F-4D97-AF65-F5344CB8AC3E}">
        <p14:creationId xmlns:p14="http://schemas.microsoft.com/office/powerpoint/2010/main" val="23627715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4" name="Content Placeholder 3"/>
          <p:cNvSpPr>
            <a:spLocks noGrp="1"/>
          </p:cNvSpPr>
          <p:nvPr>
            <p:ph idx="1"/>
          </p:nvPr>
        </p:nvSpPr>
        <p:spPr>
          <a:xfrm>
            <a:off x="533400" y="1828800"/>
            <a:ext cx="8382000" cy="1858963"/>
          </a:xfrm>
        </p:spPr>
        <p:txBody>
          <a:bodyPr rtlCol="0">
            <a:normAutofit/>
          </a:bodyPr>
          <a:lstStyle/>
          <a:p>
            <a:pPr marL="514350" indent="-514350" eaLnBrk="1" fontAlgn="auto" hangingPunct="1">
              <a:spcAft>
                <a:spcPts val="0"/>
              </a:spcAft>
              <a:buFont typeface="Arial" pitchFamily="34" charset="0"/>
              <a:buNone/>
              <a:defRPr/>
            </a:pPr>
            <a:r>
              <a:rPr lang="en-US" b="1" dirty="0" err="1">
                <a:effectLst>
                  <a:outerShdw blurRad="50800" dist="50800" dir="5400000" algn="ctr" rotWithShape="0">
                    <a:schemeClr val="accent6"/>
                  </a:outerShdw>
                </a:effectLst>
              </a:rPr>
              <a:t>Actes</a:t>
            </a:r>
            <a:r>
              <a:rPr lang="en-US" b="1" dirty="0">
                <a:effectLst>
                  <a:outerShdw blurRad="50800" dist="50800" dir="5400000" algn="ctr" rotWithShape="0">
                    <a:schemeClr val="accent6"/>
                  </a:outerShdw>
                </a:effectLst>
              </a:rPr>
              <a:t> </a:t>
            </a:r>
            <a:r>
              <a:rPr lang="en-US" dirty="0">
                <a:effectLst>
                  <a:outerShdw blurRad="50800" dist="50800" dir="5400000" algn="ctr" rotWithShape="0">
                    <a:schemeClr val="accent6"/>
                  </a:outerShdw>
                </a:effectLst>
              </a:rPr>
              <a:t>: </a:t>
            </a:r>
            <a:r>
              <a:rPr lang="en-US" sz="2800" dirty="0" err="1"/>
              <a:t>Voir</a:t>
            </a:r>
            <a:r>
              <a:rPr lang="en-US" sz="2800" dirty="0"/>
              <a:t> et </a:t>
            </a:r>
            <a:r>
              <a:rPr lang="en-US" sz="2800" dirty="0" err="1"/>
              <a:t>ressentir</a:t>
            </a:r>
            <a:endParaRPr lang="en-US" sz="2800" dirty="0"/>
          </a:p>
          <a:p>
            <a:pPr marL="514350" indent="-514350" eaLnBrk="1" fontAlgn="auto" hangingPunct="1">
              <a:spcAft>
                <a:spcPts val="0"/>
              </a:spcAft>
              <a:buFont typeface="Arial" pitchFamily="34" charset="0"/>
              <a:buNone/>
              <a:defRPr/>
            </a:pPr>
            <a:r>
              <a:rPr lang="en-US" sz="2800" dirty="0"/>
              <a:t>	Avec </a:t>
            </a:r>
            <a:r>
              <a:rPr lang="en-US" sz="2800" dirty="0" err="1"/>
              <a:t>une</a:t>
            </a:r>
            <a:r>
              <a:rPr lang="en-US" sz="2800" dirty="0"/>
              <a:t> proclamation </a:t>
            </a:r>
            <a:r>
              <a:rPr lang="en-US" sz="2800" dirty="0" err="1"/>
              <a:t>en</a:t>
            </a:r>
            <a:r>
              <a:rPr lang="en-US" sz="2800" dirty="0"/>
              <a:t> </a:t>
            </a:r>
            <a:r>
              <a:rPr lang="en-US" sz="2800" dirty="0" err="1"/>
              <a:t>actes</a:t>
            </a:r>
            <a:r>
              <a:rPr lang="en-US" sz="2800" dirty="0"/>
              <a:t> </a:t>
            </a:r>
            <a:r>
              <a:rPr lang="en-US" sz="2800" dirty="0" err="1"/>
              <a:t>mais</a:t>
            </a:r>
            <a:r>
              <a:rPr lang="en-US" sz="2800" dirty="0"/>
              <a:t> pas </a:t>
            </a:r>
            <a:r>
              <a:rPr lang="en-US" sz="2800" dirty="0" err="1"/>
              <a:t>en</a:t>
            </a:r>
            <a:r>
              <a:rPr lang="en-US" sz="2800" dirty="0"/>
              <a:t> paroles, on ne </a:t>
            </a:r>
            <a:r>
              <a:rPr lang="en-US" sz="2800" dirty="0" err="1"/>
              <a:t>peut</a:t>
            </a:r>
            <a:r>
              <a:rPr lang="en-US" sz="2800" dirty="0"/>
              <a:t> </a:t>
            </a:r>
            <a:r>
              <a:rPr lang="en-US" sz="2800" dirty="0" err="1"/>
              <a:t>prêcher</a:t>
            </a:r>
            <a:r>
              <a:rPr lang="en-US" sz="2800" dirty="0"/>
              <a:t> </a:t>
            </a:r>
            <a:r>
              <a:rPr lang="en-US" sz="2800" dirty="0" err="1"/>
              <a:t>l’évangile</a:t>
            </a:r>
            <a:r>
              <a:rPr lang="en-US" sz="2800" dirty="0"/>
              <a:t> de </a:t>
            </a:r>
            <a:r>
              <a:rPr lang="en-US" sz="2800" dirty="0" err="1"/>
              <a:t>manière</a:t>
            </a:r>
            <a:r>
              <a:rPr lang="en-US" sz="2800" dirty="0"/>
              <a:t> </a:t>
            </a:r>
            <a:r>
              <a:rPr lang="en-US" sz="2800" dirty="0" err="1"/>
              <a:t>décisive</a:t>
            </a:r>
            <a:r>
              <a:rPr lang="en-US" sz="2800" dirty="0"/>
              <a:t>.</a:t>
            </a:r>
            <a:endParaRPr lang="en-US" sz="2000" i="1" dirty="0"/>
          </a:p>
        </p:txBody>
      </p:sp>
      <p:sp>
        <p:nvSpPr>
          <p:cNvPr id="7" name="TextBox 6"/>
          <p:cNvSpPr txBox="1"/>
          <p:nvPr/>
        </p:nvSpPr>
        <p:spPr>
          <a:xfrm>
            <a:off x="533400" y="3810000"/>
            <a:ext cx="8229600" cy="2954655"/>
          </a:xfrm>
          <a:prstGeom prst="rect">
            <a:avLst/>
          </a:prstGeom>
          <a:noFill/>
        </p:spPr>
        <p:txBody>
          <a:bodyPr wrap="square" rtlCol="0">
            <a:spAutoFit/>
          </a:bodyPr>
          <a:lstStyle/>
          <a:p>
            <a:pPr marL="0" indent="0" algn="ctr" eaLnBrk="1" fontAlgn="auto" hangingPunct="1">
              <a:spcBef>
                <a:spcPts val="0"/>
              </a:spcBef>
              <a:spcAft>
                <a:spcPts val="0"/>
              </a:spcAft>
              <a:buFont typeface="Arial" pitchFamily="34" charset="0"/>
              <a:buNone/>
              <a:defRPr/>
            </a:pPr>
            <a:r>
              <a:rPr lang="fr-BE" sz="2800" i="1" dirty="0">
                <a:latin typeface="+mn-lt"/>
              </a:rPr>
              <a:t>Vous savez … comment Dieu a oint du Saint-Esprit et de force Jésus de Nazareth, qui allait de lieu en lieu </a:t>
            </a:r>
            <a:r>
              <a:rPr lang="fr-BE" sz="2800" b="1" i="1" dirty="0">
                <a:effectLst>
                  <a:outerShdw blurRad="50800" dist="50800" dir="5400000" algn="ctr" rotWithShape="0">
                    <a:schemeClr val="accent6"/>
                  </a:outerShdw>
                </a:effectLst>
                <a:latin typeface="+mn-lt"/>
              </a:rPr>
              <a:t>faisant du bien </a:t>
            </a:r>
            <a:r>
              <a:rPr lang="fr-BE" sz="2800" i="1" dirty="0">
                <a:latin typeface="+mn-lt"/>
              </a:rPr>
              <a:t>et </a:t>
            </a:r>
            <a:r>
              <a:rPr lang="fr-BE" sz="2800" b="1" i="1" dirty="0">
                <a:effectLst>
                  <a:outerShdw blurRad="50800" dist="50800" dir="5400000" algn="ctr" rotWithShape="0">
                    <a:schemeClr val="accent6"/>
                  </a:outerShdw>
                </a:effectLst>
                <a:latin typeface="+mn-lt"/>
              </a:rPr>
              <a:t>guérissant tous </a:t>
            </a:r>
            <a:r>
              <a:rPr lang="fr-BE" sz="2800" i="1" dirty="0">
                <a:latin typeface="+mn-lt"/>
              </a:rPr>
              <a:t>ceux qui étaient sous l'empire du diable, car Dieu était avec lui.</a:t>
            </a:r>
          </a:p>
          <a:p>
            <a:pPr marL="0" indent="0" algn="ctr" eaLnBrk="1" fontAlgn="auto" hangingPunct="1">
              <a:spcBef>
                <a:spcPts val="0"/>
              </a:spcBef>
              <a:spcAft>
                <a:spcPts val="0"/>
              </a:spcAft>
              <a:buFont typeface="Arial" pitchFamily="34" charset="0"/>
              <a:buNone/>
              <a:defRPr/>
            </a:pPr>
            <a:endParaRPr lang="en-US" sz="2800" i="1" dirty="0">
              <a:latin typeface="+mn-lt"/>
            </a:endParaRPr>
          </a:p>
          <a:p>
            <a:pPr marL="0" indent="0" algn="ctr" eaLnBrk="1" fontAlgn="auto" hangingPunct="1">
              <a:spcBef>
                <a:spcPts val="0"/>
              </a:spcBef>
              <a:spcAft>
                <a:spcPts val="0"/>
              </a:spcAft>
              <a:buFont typeface="Arial" pitchFamily="34" charset="0"/>
              <a:buNone/>
              <a:defRPr/>
            </a:pPr>
            <a:r>
              <a:rPr lang="en-US" sz="2800" dirty="0" err="1">
                <a:solidFill>
                  <a:schemeClr val="accent6"/>
                </a:solidFill>
                <a:latin typeface="+mn-lt"/>
              </a:rPr>
              <a:t>Actes</a:t>
            </a:r>
            <a:r>
              <a:rPr lang="en-US" sz="2800" dirty="0">
                <a:solidFill>
                  <a:schemeClr val="accent6"/>
                </a:solidFill>
                <a:latin typeface="+mn-lt"/>
              </a:rPr>
              <a:t> 10:37-38</a:t>
            </a:r>
            <a:endParaRPr lang="en-US" sz="2800" i="1" dirty="0">
              <a:solidFill>
                <a:schemeClr val="accent6"/>
              </a:solidFill>
              <a:latin typeface="+mn-lt"/>
            </a:endParaRPr>
          </a:p>
          <a:p>
            <a:endParaRPr lang="en-US" dirty="0"/>
          </a:p>
        </p:txBody>
      </p:sp>
    </p:spTree>
    <p:extLst>
      <p:ext uri="{BB962C8B-B14F-4D97-AF65-F5344CB8AC3E}">
        <p14:creationId xmlns:p14="http://schemas.microsoft.com/office/powerpoint/2010/main" val="4432458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4" name="Content Placeholder 3"/>
          <p:cNvSpPr>
            <a:spLocks noGrp="1"/>
          </p:cNvSpPr>
          <p:nvPr>
            <p:ph idx="1"/>
          </p:nvPr>
        </p:nvSpPr>
        <p:spPr>
          <a:xfrm>
            <a:off x="0" y="1828800"/>
            <a:ext cx="9144000" cy="1858963"/>
          </a:xfrm>
        </p:spPr>
        <p:txBody>
          <a:bodyPr rtlCol="0">
            <a:normAutofit/>
          </a:bodyPr>
          <a:lstStyle/>
          <a:p>
            <a:pPr marL="514350" indent="-514350" algn="ctr" eaLnBrk="1" fontAlgn="auto" hangingPunct="1">
              <a:spcAft>
                <a:spcPts val="0"/>
              </a:spcAft>
              <a:buFont typeface="Arial" pitchFamily="34" charset="0"/>
              <a:buNone/>
              <a:defRPr/>
            </a:pPr>
            <a:r>
              <a:rPr lang="en-US" b="1" dirty="0" err="1">
                <a:effectLst>
                  <a:outerShdw blurRad="50800" dist="50800" dir="5400000" algn="ctr" rotWithShape="0">
                    <a:schemeClr val="accent6"/>
                  </a:outerShdw>
                </a:effectLst>
              </a:rPr>
              <a:t>Participer</a:t>
            </a:r>
            <a:r>
              <a:rPr lang="en-US" b="1" dirty="0">
                <a:effectLst>
                  <a:outerShdw blurRad="50800" dist="50800" dir="5400000" algn="ctr" rotWithShape="0">
                    <a:schemeClr val="accent6"/>
                  </a:outerShdw>
                </a:effectLst>
              </a:rPr>
              <a:t> à </a:t>
            </a:r>
            <a:r>
              <a:rPr lang="en-US" b="1" dirty="0" err="1">
                <a:effectLst>
                  <a:outerShdw blurRad="50800" dist="50800" dir="5400000" algn="ctr" rotWithShape="0">
                    <a:schemeClr val="accent6"/>
                  </a:outerShdw>
                </a:effectLst>
              </a:rPr>
              <a:t>l’œuvre</a:t>
            </a:r>
            <a:r>
              <a:rPr lang="en-US" b="1" dirty="0">
                <a:effectLst>
                  <a:outerShdw blurRad="50800" dist="50800" dir="5400000" algn="ctr" rotWithShape="0">
                    <a:schemeClr val="accent6"/>
                  </a:outerShdw>
                </a:effectLst>
              </a:rPr>
              <a:t> du </a:t>
            </a:r>
            <a:r>
              <a:rPr lang="en-US" b="1" dirty="0" err="1">
                <a:effectLst>
                  <a:outerShdw blurRad="50800" dist="50800" dir="5400000" algn="ctr" rotWithShape="0">
                    <a:schemeClr val="accent6"/>
                  </a:outerShdw>
                </a:effectLst>
              </a:rPr>
              <a:t>Royaume</a:t>
            </a:r>
            <a:endParaRPr lang="en-US" sz="2000" i="1" dirty="0"/>
          </a:p>
        </p:txBody>
      </p:sp>
      <p:sp>
        <p:nvSpPr>
          <p:cNvPr id="7" name="TextBox 6"/>
          <p:cNvSpPr txBox="1"/>
          <p:nvPr/>
        </p:nvSpPr>
        <p:spPr>
          <a:xfrm>
            <a:off x="304800" y="3048000"/>
            <a:ext cx="8534400" cy="1384995"/>
          </a:xfrm>
          <a:prstGeom prst="rect">
            <a:avLst/>
          </a:prstGeom>
          <a:noFill/>
        </p:spPr>
        <p:txBody>
          <a:bodyPr wrap="square" rtlCol="0">
            <a:spAutoFit/>
          </a:bodyPr>
          <a:lstStyle/>
          <a:p>
            <a:pPr algn="ctr"/>
            <a:r>
              <a:rPr lang="en-US" sz="2800" dirty="0" err="1">
                <a:latin typeface="+mn-lt"/>
              </a:rPr>
              <a:t>L’église</a:t>
            </a:r>
            <a:r>
              <a:rPr lang="en-US" sz="2800" dirty="0">
                <a:latin typeface="+mn-lt"/>
              </a:rPr>
              <a:t> nous </a:t>
            </a:r>
            <a:r>
              <a:rPr lang="en-US" sz="2800" dirty="0" err="1">
                <a:latin typeface="+mn-lt"/>
              </a:rPr>
              <a:t>donne</a:t>
            </a:r>
            <a:r>
              <a:rPr lang="en-US" sz="2800" dirty="0">
                <a:latin typeface="+mn-lt"/>
              </a:rPr>
              <a:t> les </a:t>
            </a:r>
            <a:r>
              <a:rPr lang="en-US" sz="2800" dirty="0" err="1">
                <a:latin typeface="+mn-lt"/>
              </a:rPr>
              <a:t>armes</a:t>
            </a:r>
            <a:r>
              <a:rPr lang="en-US" sz="2800" dirty="0">
                <a:latin typeface="+mn-lt"/>
              </a:rPr>
              <a:t> de </a:t>
            </a:r>
            <a:r>
              <a:rPr lang="en-US" sz="2800" dirty="0" err="1">
                <a:latin typeface="+mn-lt"/>
              </a:rPr>
              <a:t>rendre</a:t>
            </a:r>
            <a:r>
              <a:rPr lang="en-US" sz="2800" dirty="0">
                <a:latin typeface="+mn-lt"/>
              </a:rPr>
              <a:t> le Christ </a:t>
            </a:r>
            <a:r>
              <a:rPr lang="en-US" sz="2800" dirty="0" err="1">
                <a:latin typeface="+mn-lt"/>
              </a:rPr>
              <a:t>réel</a:t>
            </a:r>
            <a:r>
              <a:rPr lang="en-US" sz="2800" dirty="0">
                <a:latin typeface="+mn-lt"/>
              </a:rPr>
              <a:t> et de </a:t>
            </a:r>
            <a:r>
              <a:rPr lang="en-US" sz="2800" dirty="0" err="1">
                <a:latin typeface="+mn-lt"/>
              </a:rPr>
              <a:t>récupérer</a:t>
            </a:r>
            <a:r>
              <a:rPr lang="en-US" sz="2800" dirty="0">
                <a:latin typeface="+mn-lt"/>
              </a:rPr>
              <a:t> pour la </a:t>
            </a:r>
            <a:r>
              <a:rPr lang="en-US" sz="2800" dirty="0" err="1">
                <a:latin typeface="+mn-lt"/>
              </a:rPr>
              <a:t>bannière</a:t>
            </a:r>
            <a:r>
              <a:rPr lang="en-US" sz="2800" dirty="0">
                <a:latin typeface="+mn-lt"/>
              </a:rPr>
              <a:t> du Christ les </a:t>
            </a:r>
            <a:r>
              <a:rPr lang="en-US" sz="2800" dirty="0" err="1">
                <a:latin typeface="+mn-lt"/>
              </a:rPr>
              <a:t>territoires</a:t>
            </a:r>
            <a:r>
              <a:rPr lang="en-US" sz="2800" dirty="0">
                <a:latin typeface="+mn-lt"/>
              </a:rPr>
              <a:t> </a:t>
            </a:r>
            <a:r>
              <a:rPr lang="en-US" sz="2800" dirty="0" err="1">
                <a:latin typeface="+mn-lt"/>
              </a:rPr>
              <a:t>occupés</a:t>
            </a:r>
            <a:r>
              <a:rPr lang="en-US" sz="2800" dirty="0">
                <a:latin typeface="+mn-lt"/>
              </a:rPr>
              <a:t> par le </a:t>
            </a:r>
            <a:r>
              <a:rPr lang="en-US" sz="2800" dirty="0" err="1">
                <a:latin typeface="+mn-lt"/>
              </a:rPr>
              <a:t>diable</a:t>
            </a:r>
            <a:r>
              <a:rPr lang="en-US" sz="2800" dirty="0">
                <a:latin typeface="+mn-lt"/>
              </a:rPr>
              <a:t>.</a:t>
            </a:r>
          </a:p>
        </p:txBody>
      </p:sp>
    </p:spTree>
    <p:extLst>
      <p:ext uri="{BB962C8B-B14F-4D97-AF65-F5344CB8AC3E}">
        <p14:creationId xmlns:p14="http://schemas.microsoft.com/office/powerpoint/2010/main" val="335159808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2290" name="Title 1"/>
          <p:cNvSpPr>
            <a:spLocks noGrp="1"/>
          </p:cNvSpPr>
          <p:nvPr>
            <p:ph type="title"/>
          </p:nvPr>
        </p:nvSpPr>
        <p:spPr>
          <a:xfrm>
            <a:off x="0" y="1493838"/>
            <a:ext cx="9144000" cy="1325562"/>
          </a:xfrm>
        </p:spPr>
        <p:txBody>
          <a:bodyPr/>
          <a:lstStyle/>
          <a:p>
            <a:pPr eaLnBrk="1" hangingPunct="1"/>
            <a:r>
              <a:rPr lang="en-US" sz="4000" b="1" dirty="0"/>
              <a:t>Seigneur, aide-nous à </a:t>
            </a:r>
            <a:r>
              <a:rPr lang="en-US" sz="4000" b="1" dirty="0" err="1"/>
              <a:t>partager</a:t>
            </a:r>
            <a:r>
              <a:rPr lang="en-US" sz="4000" b="1" dirty="0"/>
              <a:t> </a:t>
            </a:r>
            <a:r>
              <a:rPr lang="en-US" sz="4000" b="1" dirty="0" err="1"/>
              <a:t>l’évangile</a:t>
            </a:r>
            <a:r>
              <a:rPr lang="en-US" sz="4000" b="1" dirty="0"/>
              <a:t> </a:t>
            </a:r>
            <a:r>
              <a:rPr lang="en-US" sz="4000" b="1" dirty="0" err="1"/>
              <a:t>en</a:t>
            </a:r>
            <a:r>
              <a:rPr lang="en-US" sz="4000" b="1" dirty="0"/>
              <a:t> paroles et </a:t>
            </a:r>
            <a:r>
              <a:rPr lang="en-US" sz="4000" b="1" dirty="0" err="1"/>
              <a:t>en</a:t>
            </a:r>
            <a:r>
              <a:rPr lang="en-US" sz="4000" b="1" dirty="0"/>
              <a:t> </a:t>
            </a:r>
            <a:r>
              <a:rPr lang="en-US" sz="4000" b="1" dirty="0" err="1"/>
              <a:t>actes</a:t>
            </a:r>
            <a:endParaRPr lang="en-US" sz="4000" b="1" dirty="0"/>
          </a:p>
        </p:txBody>
      </p:sp>
      <p:sp>
        <p:nvSpPr>
          <p:cNvPr id="12291" name="Content Placeholder 2"/>
          <p:cNvSpPr>
            <a:spLocks noGrp="1"/>
          </p:cNvSpPr>
          <p:nvPr>
            <p:ph idx="1"/>
          </p:nvPr>
        </p:nvSpPr>
        <p:spPr>
          <a:xfrm>
            <a:off x="0" y="2941637"/>
            <a:ext cx="9144000" cy="4297363"/>
          </a:xfrm>
        </p:spPr>
        <p:txBody>
          <a:bodyPr/>
          <a:lstStyle/>
          <a:p>
            <a:pPr marL="514350" indent="0" eaLnBrk="1" hangingPunct="1">
              <a:buNone/>
            </a:pPr>
            <a:r>
              <a:rPr lang="en-US" sz="3000" dirty="0" err="1"/>
              <a:t>Principes</a:t>
            </a:r>
            <a:r>
              <a:rPr lang="en-US" sz="3000" dirty="0"/>
              <a:t> pour adapter le message pour </a:t>
            </a:r>
            <a:r>
              <a:rPr lang="en-US" sz="3000" dirty="0" err="1"/>
              <a:t>nos</a:t>
            </a:r>
            <a:r>
              <a:rPr lang="en-US" sz="3000" dirty="0"/>
              <a:t> </a:t>
            </a:r>
            <a:r>
              <a:rPr lang="en-US" sz="3000" dirty="0" err="1"/>
              <a:t>amis</a:t>
            </a:r>
            <a:r>
              <a:rPr lang="en-US" sz="3000" dirty="0"/>
              <a:t> </a:t>
            </a:r>
            <a:r>
              <a:rPr lang="en-US" sz="3000" dirty="0" err="1"/>
              <a:t>handicapés</a:t>
            </a:r>
            <a:r>
              <a:rPr lang="en-US" sz="3000" dirty="0"/>
              <a:t> :</a:t>
            </a:r>
          </a:p>
          <a:p>
            <a:pPr marL="514350" indent="0" eaLnBrk="1" hangingPunct="1">
              <a:buNone/>
            </a:pPr>
            <a:endParaRPr lang="en-US" sz="1400" b="1" dirty="0"/>
          </a:p>
          <a:p>
            <a:pPr marL="1833563" lvl="4" indent="-455613" eaLnBrk="1" hangingPunct="1">
              <a:spcBef>
                <a:spcPts val="0"/>
              </a:spcBef>
              <a:buClr>
                <a:schemeClr val="accent6"/>
              </a:buClr>
              <a:buFont typeface="Arial" charset="0"/>
              <a:buAutoNum type="arabicPeriod"/>
            </a:pPr>
            <a:r>
              <a:rPr lang="en-US" sz="3000" b="1" dirty="0"/>
              <a:t>Amis </a:t>
            </a:r>
            <a:r>
              <a:rPr lang="en-US" sz="3000" b="1" dirty="0" err="1"/>
              <a:t>souffrant</a:t>
            </a:r>
            <a:r>
              <a:rPr lang="en-US" sz="3000" b="1" dirty="0"/>
              <a:t> d’un handicap mental</a:t>
            </a:r>
          </a:p>
          <a:p>
            <a:pPr marL="0" indent="0" algn="ctr">
              <a:lnSpc>
                <a:spcPct val="114000"/>
              </a:lnSpc>
              <a:spcBef>
                <a:spcPts val="0"/>
              </a:spcBef>
              <a:buNone/>
            </a:pPr>
            <a:endParaRPr lang="en-US" sz="1000" dirty="0">
              <a:effectLst>
                <a:outerShdw blurRad="50800" dist="50800" dir="5400000" algn="ctr" rotWithShape="0">
                  <a:schemeClr val="accent6"/>
                </a:outerShdw>
              </a:effectLst>
            </a:endParaRPr>
          </a:p>
          <a:p>
            <a:pPr marL="0" indent="0" algn="ctr">
              <a:lnSpc>
                <a:spcPct val="114000"/>
              </a:lnSpc>
              <a:spcBef>
                <a:spcPts val="0"/>
              </a:spcBef>
              <a:buNone/>
            </a:pPr>
            <a:endParaRPr lang="en-US" sz="1000" dirty="0">
              <a:effectLst>
                <a:outerShdw blurRad="50800" dist="50800" dir="5400000" algn="ctr" rotWithShape="0">
                  <a:schemeClr val="accent6"/>
                </a:outerShdw>
              </a:effectLst>
            </a:endParaRPr>
          </a:p>
          <a:p>
            <a:pPr marL="0" indent="0" algn="ctr">
              <a:lnSpc>
                <a:spcPct val="114000"/>
              </a:lnSpc>
              <a:spcBef>
                <a:spcPts val="0"/>
              </a:spcBef>
              <a:buNone/>
            </a:pPr>
            <a:r>
              <a:rPr lang="en-US" sz="2800" dirty="0"/>
              <a:t>La </a:t>
            </a:r>
            <a:r>
              <a:rPr lang="en-US" sz="2800" dirty="0" err="1"/>
              <a:t>majorité</a:t>
            </a:r>
            <a:r>
              <a:rPr lang="en-US" sz="2800" dirty="0"/>
              <a:t> des </a:t>
            </a:r>
            <a:r>
              <a:rPr lang="en-US" sz="2800" dirty="0" err="1"/>
              <a:t>personnes</a:t>
            </a:r>
            <a:r>
              <a:rPr lang="en-US" sz="2800" dirty="0"/>
              <a:t> </a:t>
            </a:r>
            <a:r>
              <a:rPr lang="en-US" sz="2800" dirty="0" err="1"/>
              <a:t>souffrant</a:t>
            </a:r>
            <a:r>
              <a:rPr lang="en-US" sz="2800" dirty="0"/>
              <a:t> d’un handicap mental </a:t>
            </a:r>
            <a:r>
              <a:rPr lang="en-US" sz="2800" dirty="0" err="1"/>
              <a:t>peut</a:t>
            </a:r>
            <a:r>
              <a:rPr lang="en-US" sz="2800" dirty="0"/>
              <a:t> </a:t>
            </a:r>
            <a:r>
              <a:rPr lang="en-US" sz="2800" dirty="0" err="1"/>
              <a:t>comprendre</a:t>
            </a:r>
            <a:r>
              <a:rPr lang="en-US" sz="2800" dirty="0"/>
              <a:t> </a:t>
            </a:r>
            <a:r>
              <a:rPr lang="en-US" sz="2800" dirty="0" err="1"/>
              <a:t>l’Écriture</a:t>
            </a:r>
            <a:r>
              <a:rPr lang="en-US" sz="2800" dirty="0"/>
              <a:t> à un </a:t>
            </a:r>
            <a:r>
              <a:rPr lang="en-US" sz="2800" dirty="0" err="1"/>
              <a:t>niveau</a:t>
            </a:r>
            <a:r>
              <a:rPr lang="en-US" sz="2800" dirty="0"/>
              <a:t> CE1.</a:t>
            </a:r>
          </a:p>
          <a:p>
            <a:pPr marL="0" indent="0" algn="ctr">
              <a:lnSpc>
                <a:spcPct val="114000"/>
              </a:lnSpc>
              <a:spcBef>
                <a:spcPts val="0"/>
              </a:spcBef>
              <a:buNone/>
            </a:pPr>
            <a:r>
              <a:rPr lang="en-US" sz="2400" dirty="0"/>
              <a:t>—Dr. Jim Pierson</a:t>
            </a:r>
          </a:p>
        </p:txBody>
      </p:sp>
    </p:spTree>
    <p:extLst>
      <p:ext uri="{BB962C8B-B14F-4D97-AF65-F5344CB8AC3E}">
        <p14:creationId xmlns:p14="http://schemas.microsoft.com/office/powerpoint/2010/main" val="44885524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2291" name="Content Placeholder 2"/>
          <p:cNvSpPr>
            <a:spLocks noGrp="1"/>
          </p:cNvSpPr>
          <p:nvPr>
            <p:ph idx="1"/>
          </p:nvPr>
        </p:nvSpPr>
        <p:spPr>
          <a:xfrm>
            <a:off x="-685800" y="1752600"/>
            <a:ext cx="9601200" cy="4297363"/>
          </a:xfrm>
        </p:spPr>
        <p:txBody>
          <a:bodyPr/>
          <a:lstStyle/>
          <a:p>
            <a:pPr marL="514350" indent="0" eaLnBrk="1" hangingPunct="1">
              <a:buNone/>
            </a:pPr>
            <a:endParaRPr lang="en-US" sz="1400" dirty="0"/>
          </a:p>
          <a:p>
            <a:pPr marL="1824038" lvl="4" indent="-446088" eaLnBrk="1" hangingPunct="1">
              <a:spcBef>
                <a:spcPts val="0"/>
              </a:spcBef>
              <a:buClr>
                <a:schemeClr val="accent6"/>
              </a:buClr>
              <a:buFont typeface="+mj-lt"/>
              <a:buAutoNum type="arabicPeriod" startAt="2"/>
            </a:pPr>
            <a:r>
              <a:rPr lang="en-US" sz="3000" b="1" dirty="0"/>
              <a:t>Amis </a:t>
            </a:r>
            <a:r>
              <a:rPr lang="en-US" sz="3000" b="1" dirty="0" err="1"/>
              <a:t>souffrant</a:t>
            </a:r>
            <a:r>
              <a:rPr lang="en-US" sz="3000" b="1" dirty="0"/>
              <a:t> de handicap </a:t>
            </a:r>
            <a:r>
              <a:rPr lang="en-US" sz="3000" b="1" dirty="0" err="1"/>
              <a:t>développemental</a:t>
            </a:r>
            <a:endParaRPr lang="en-US" sz="3000" b="1" dirty="0"/>
          </a:p>
          <a:p>
            <a:pPr marL="1774825" indent="0">
              <a:lnSpc>
                <a:spcPct val="114000"/>
              </a:lnSpc>
              <a:spcBef>
                <a:spcPts val="0"/>
              </a:spcBef>
              <a:buNone/>
            </a:pPr>
            <a:r>
              <a:rPr lang="en-US" sz="2800" dirty="0" err="1"/>
              <a:t>L’évangélisme</a:t>
            </a:r>
            <a:r>
              <a:rPr lang="en-US" sz="2800" dirty="0"/>
              <a:t> </a:t>
            </a:r>
            <a:r>
              <a:rPr lang="en-US" sz="2800" dirty="0" err="1"/>
              <a:t>relationnel</a:t>
            </a:r>
            <a:r>
              <a:rPr lang="en-US" sz="2800" dirty="0"/>
              <a:t> </a:t>
            </a:r>
            <a:r>
              <a:rPr lang="en-US" sz="2800" dirty="0" err="1"/>
              <a:t>consiste</a:t>
            </a:r>
            <a:r>
              <a:rPr lang="en-US" sz="2800" dirty="0"/>
              <a:t> à « passer du temps » avec </a:t>
            </a:r>
            <a:r>
              <a:rPr lang="en-US" sz="2800" dirty="0" err="1"/>
              <a:t>ces</a:t>
            </a:r>
            <a:r>
              <a:rPr lang="en-US" sz="2800" dirty="0"/>
              <a:t> </a:t>
            </a:r>
            <a:r>
              <a:rPr lang="en-US" sz="2800" dirty="0" err="1"/>
              <a:t>amis</a:t>
            </a:r>
            <a:r>
              <a:rPr lang="en-US" sz="2800" dirty="0"/>
              <a:t> pour « faire la vie » ensemble.</a:t>
            </a:r>
          </a:p>
          <a:p>
            <a:pPr marL="2292350" indent="-231775">
              <a:lnSpc>
                <a:spcPct val="114000"/>
              </a:lnSpc>
              <a:spcBef>
                <a:spcPts val="0"/>
              </a:spcBef>
              <a:buNone/>
            </a:pPr>
            <a:endParaRPr lang="en-US" sz="2800" b="1" dirty="0"/>
          </a:p>
          <a:p>
            <a:pPr marL="1824038" lvl="4" indent="-446088" eaLnBrk="1" hangingPunct="1">
              <a:spcBef>
                <a:spcPts val="0"/>
              </a:spcBef>
              <a:buClr>
                <a:schemeClr val="accent6"/>
              </a:buClr>
              <a:buFont typeface="+mj-lt"/>
              <a:buAutoNum type="arabicPeriod" startAt="3"/>
            </a:pPr>
            <a:r>
              <a:rPr lang="en-US" sz="3000" b="1" dirty="0"/>
              <a:t>Amis </a:t>
            </a:r>
            <a:r>
              <a:rPr lang="en-US" sz="3000" b="1" dirty="0" err="1"/>
              <a:t>souffrant</a:t>
            </a:r>
            <a:r>
              <a:rPr lang="en-US" sz="3000" b="1" dirty="0"/>
              <a:t> d’un handicap </a:t>
            </a:r>
            <a:r>
              <a:rPr lang="en-US" sz="3000" b="1" dirty="0" err="1"/>
              <a:t>visuel</a:t>
            </a:r>
            <a:r>
              <a:rPr lang="en-US" sz="3000" b="1" dirty="0"/>
              <a:t> </a:t>
            </a:r>
            <a:r>
              <a:rPr lang="en-US" sz="3000" b="1" dirty="0" err="1"/>
              <a:t>ou</a:t>
            </a:r>
            <a:r>
              <a:rPr lang="en-US" sz="3000" b="1" dirty="0"/>
              <a:t> </a:t>
            </a:r>
            <a:r>
              <a:rPr lang="en-US" sz="3000" b="1" dirty="0" err="1"/>
              <a:t>auditif</a:t>
            </a:r>
            <a:endParaRPr lang="en-US" sz="3000" b="1" dirty="0"/>
          </a:p>
          <a:p>
            <a:pPr marL="1774825" indent="0">
              <a:lnSpc>
                <a:spcPct val="114000"/>
              </a:lnSpc>
              <a:spcBef>
                <a:spcPts val="0"/>
              </a:spcBef>
              <a:buNone/>
            </a:pPr>
            <a:r>
              <a:rPr lang="en-US" sz="2800" dirty="0" err="1"/>
              <a:t>Utilisez</a:t>
            </a:r>
            <a:r>
              <a:rPr lang="en-US" sz="2800" dirty="0"/>
              <a:t> </a:t>
            </a:r>
            <a:r>
              <a:rPr lang="en-US" sz="2800" dirty="0" err="1"/>
              <a:t>une</a:t>
            </a:r>
            <a:r>
              <a:rPr lang="en-US" sz="2800" dirty="0"/>
              <a:t> explication </a:t>
            </a:r>
            <a:r>
              <a:rPr lang="en-US" sz="2800" dirty="0" err="1"/>
              <a:t>simplifiée</a:t>
            </a:r>
            <a:r>
              <a:rPr lang="en-US" sz="2800" dirty="0"/>
              <a:t> du plan du </a:t>
            </a:r>
            <a:r>
              <a:rPr lang="en-US" sz="2800" dirty="0" err="1"/>
              <a:t>Salut</a:t>
            </a:r>
            <a:r>
              <a:rPr lang="en-US" sz="2800" dirty="0"/>
              <a:t> </a:t>
            </a:r>
            <a:r>
              <a:rPr lang="en-US" sz="2800" dirty="0" err="1"/>
              <a:t>en</a:t>
            </a:r>
            <a:r>
              <a:rPr lang="en-US" sz="2800" dirty="0"/>
              <a:t> </a:t>
            </a:r>
            <a:r>
              <a:rPr lang="en-US" sz="2800" dirty="0" err="1"/>
              <a:t>utilisant</a:t>
            </a:r>
            <a:r>
              <a:rPr lang="en-US" sz="2800" dirty="0"/>
              <a:t> des </a:t>
            </a:r>
            <a:r>
              <a:rPr lang="en-US" sz="2800" dirty="0" err="1"/>
              <a:t>ressources</a:t>
            </a:r>
            <a:r>
              <a:rPr lang="en-US" sz="2800" dirty="0"/>
              <a:t> </a:t>
            </a:r>
            <a:r>
              <a:rPr lang="en-US" sz="2800" dirty="0" err="1"/>
              <a:t>telles</a:t>
            </a:r>
            <a:r>
              <a:rPr lang="en-US" sz="2800" dirty="0"/>
              <a:t> que des bibles </a:t>
            </a:r>
            <a:r>
              <a:rPr lang="en-US" sz="2800" dirty="0" err="1"/>
              <a:t>en</a:t>
            </a:r>
            <a:r>
              <a:rPr lang="en-US" sz="2800" dirty="0"/>
              <a:t> braille </a:t>
            </a:r>
            <a:r>
              <a:rPr lang="en-US" sz="2800" dirty="0" err="1"/>
              <a:t>ou</a:t>
            </a:r>
            <a:r>
              <a:rPr lang="en-US" sz="2800" dirty="0"/>
              <a:t> des </a:t>
            </a:r>
            <a:r>
              <a:rPr lang="en-US" sz="2800" dirty="0" err="1"/>
              <a:t>interprètes</a:t>
            </a:r>
            <a:r>
              <a:rPr lang="en-US" sz="2800" dirty="0"/>
              <a:t> </a:t>
            </a:r>
            <a:r>
              <a:rPr lang="en-US" sz="2800" dirty="0" err="1"/>
              <a:t>en</a:t>
            </a:r>
            <a:r>
              <a:rPr lang="en-US" sz="2800" dirty="0"/>
              <a:t> langue des </a:t>
            </a:r>
            <a:r>
              <a:rPr lang="en-US" sz="2800" dirty="0" err="1"/>
              <a:t>signes</a:t>
            </a:r>
            <a:r>
              <a:rPr lang="en-US" sz="2800" dirty="0"/>
              <a:t>.</a:t>
            </a:r>
            <a:endParaRPr lang="en-US" sz="2800" b="1" dirty="0"/>
          </a:p>
        </p:txBody>
      </p:sp>
    </p:spTree>
    <p:extLst>
      <p:ext uri="{BB962C8B-B14F-4D97-AF65-F5344CB8AC3E}">
        <p14:creationId xmlns:p14="http://schemas.microsoft.com/office/powerpoint/2010/main" val="190652070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3315" name="Content Placeholder 2"/>
          <p:cNvSpPr>
            <a:spLocks noGrp="1"/>
          </p:cNvSpPr>
          <p:nvPr>
            <p:ph idx="1"/>
          </p:nvPr>
        </p:nvSpPr>
        <p:spPr>
          <a:xfrm>
            <a:off x="457200" y="1828800"/>
            <a:ext cx="8229600" cy="4297363"/>
          </a:xfrm>
        </p:spPr>
        <p:txBody>
          <a:bodyPr/>
          <a:lstStyle/>
          <a:p>
            <a:pPr marL="514350" indent="-514350" eaLnBrk="1" hangingPunct="1">
              <a:buFont typeface="Arial" charset="0"/>
              <a:buNone/>
            </a:pPr>
            <a:endParaRPr lang="en-US" dirty="0"/>
          </a:p>
          <a:p>
            <a:pPr marL="514350" indent="-514350" eaLnBrk="1" hangingPunct="1">
              <a:buFont typeface="Arial" charset="0"/>
              <a:buNone/>
            </a:pPr>
            <a:endParaRPr lang="en-US" dirty="0"/>
          </a:p>
        </p:txBody>
      </p:sp>
      <p:sp>
        <p:nvSpPr>
          <p:cNvPr id="10" name="Rectangle 9"/>
          <p:cNvSpPr/>
          <p:nvPr/>
        </p:nvSpPr>
        <p:spPr>
          <a:xfrm>
            <a:off x="-228600" y="1752600"/>
            <a:ext cx="9144000" cy="3963008"/>
          </a:xfrm>
          <a:prstGeom prst="rect">
            <a:avLst/>
          </a:prstGeom>
        </p:spPr>
        <p:txBody>
          <a:bodyPr wrap="square">
            <a:spAutoFit/>
          </a:bodyPr>
          <a:lstStyle/>
          <a:p>
            <a:pPr marL="1892300" lvl="4" indent="-514350" eaLnBrk="1" hangingPunct="1">
              <a:spcBef>
                <a:spcPts val="0"/>
              </a:spcBef>
              <a:buClr>
                <a:schemeClr val="accent6"/>
              </a:buClr>
              <a:buFont typeface="+mj-lt"/>
              <a:buAutoNum type="arabicPeriod" startAt="4"/>
            </a:pPr>
            <a:r>
              <a:rPr lang="en-US" sz="3000" b="1" dirty="0">
                <a:latin typeface="+mn-lt"/>
              </a:rPr>
              <a:t>Amis non </a:t>
            </a:r>
            <a:r>
              <a:rPr lang="en-US" sz="3000" b="1" dirty="0" err="1">
                <a:latin typeface="+mn-lt"/>
              </a:rPr>
              <a:t>verbaux</a:t>
            </a:r>
            <a:endParaRPr lang="en-US" sz="3000" b="1" dirty="0">
              <a:latin typeface="+mn-lt"/>
            </a:endParaRPr>
          </a:p>
          <a:p>
            <a:pPr marL="1833563" indent="3175">
              <a:lnSpc>
                <a:spcPct val="114000"/>
              </a:lnSpc>
            </a:pPr>
            <a:r>
              <a:rPr lang="en-US" sz="2800" dirty="0">
                <a:latin typeface="+mn-lt"/>
              </a:rPr>
              <a:t>Ce </a:t>
            </a:r>
            <a:r>
              <a:rPr lang="en-US" sz="2800" dirty="0" err="1">
                <a:latin typeface="+mn-lt"/>
              </a:rPr>
              <a:t>n’est</a:t>
            </a:r>
            <a:r>
              <a:rPr lang="en-US" sz="2800" dirty="0">
                <a:latin typeface="+mn-lt"/>
              </a:rPr>
              <a:t> pas </a:t>
            </a:r>
            <a:r>
              <a:rPr lang="en-US" sz="2800" dirty="0" err="1">
                <a:latin typeface="+mn-lt"/>
              </a:rPr>
              <a:t>parce</a:t>
            </a:r>
            <a:r>
              <a:rPr lang="en-US" sz="2800" dirty="0">
                <a:latin typeface="+mn-lt"/>
              </a:rPr>
              <a:t> que </a:t>
            </a:r>
            <a:r>
              <a:rPr lang="en-US" sz="2800" dirty="0" err="1">
                <a:latin typeface="+mn-lt"/>
              </a:rPr>
              <a:t>quelqu’un</a:t>
            </a:r>
            <a:r>
              <a:rPr lang="en-US" sz="2800" dirty="0">
                <a:latin typeface="+mn-lt"/>
              </a:rPr>
              <a:t> </a:t>
            </a:r>
            <a:r>
              <a:rPr lang="en-US" sz="2800" dirty="0" err="1">
                <a:latin typeface="+mn-lt"/>
              </a:rPr>
              <a:t>est</a:t>
            </a:r>
            <a:r>
              <a:rPr lang="en-US" sz="2800" dirty="0">
                <a:latin typeface="+mn-lt"/>
              </a:rPr>
              <a:t> non verbal </a:t>
            </a:r>
            <a:r>
              <a:rPr lang="en-US" sz="2800" dirty="0" err="1">
                <a:latin typeface="+mn-lt"/>
              </a:rPr>
              <a:t>qu’il</a:t>
            </a:r>
            <a:r>
              <a:rPr lang="en-US" sz="2800" dirty="0">
                <a:latin typeface="+mn-lt"/>
              </a:rPr>
              <a:t> </a:t>
            </a:r>
            <a:r>
              <a:rPr lang="en-US" sz="2800" dirty="0" err="1">
                <a:latin typeface="+mn-lt"/>
              </a:rPr>
              <a:t>ou</a:t>
            </a:r>
            <a:r>
              <a:rPr lang="en-US" sz="2800" dirty="0">
                <a:latin typeface="+mn-lt"/>
              </a:rPr>
              <a:t> </a:t>
            </a:r>
            <a:r>
              <a:rPr lang="en-US" sz="2800" dirty="0" err="1">
                <a:latin typeface="+mn-lt"/>
              </a:rPr>
              <a:t>elle</a:t>
            </a:r>
            <a:r>
              <a:rPr lang="en-US" sz="2800" dirty="0">
                <a:latin typeface="+mn-lt"/>
              </a:rPr>
              <a:t> </a:t>
            </a:r>
            <a:r>
              <a:rPr lang="en-US" sz="2800" dirty="0" err="1">
                <a:latin typeface="+mn-lt"/>
              </a:rPr>
              <a:t>est</a:t>
            </a:r>
            <a:r>
              <a:rPr lang="en-US" sz="2800" dirty="0">
                <a:latin typeface="+mn-lt"/>
              </a:rPr>
              <a:t> incapable de </a:t>
            </a:r>
            <a:r>
              <a:rPr lang="en-US" sz="2800" dirty="0" err="1">
                <a:latin typeface="+mn-lt"/>
              </a:rPr>
              <a:t>communiquer</a:t>
            </a:r>
            <a:r>
              <a:rPr lang="en-US" sz="2800" dirty="0">
                <a:latin typeface="+mn-lt"/>
              </a:rPr>
              <a:t>.</a:t>
            </a:r>
          </a:p>
          <a:p>
            <a:pPr marL="2292350" indent="-231775">
              <a:lnSpc>
                <a:spcPct val="114000"/>
              </a:lnSpc>
            </a:pPr>
            <a:endParaRPr lang="en-US" sz="2800" b="1" dirty="0">
              <a:latin typeface="+mn-lt"/>
            </a:endParaRPr>
          </a:p>
          <a:p>
            <a:pPr marL="1892300" lvl="4" indent="-514350" eaLnBrk="1" hangingPunct="1">
              <a:spcBef>
                <a:spcPts val="0"/>
              </a:spcBef>
              <a:buClr>
                <a:schemeClr val="accent6"/>
              </a:buClr>
              <a:buFont typeface="+mj-lt"/>
              <a:buAutoNum type="arabicPeriod" startAt="5"/>
            </a:pPr>
            <a:r>
              <a:rPr lang="en-US" sz="3000" b="1" dirty="0">
                <a:latin typeface="+mn-lt"/>
              </a:rPr>
              <a:t>Amis </a:t>
            </a:r>
            <a:r>
              <a:rPr lang="en-US" sz="3000" b="1" dirty="0" err="1">
                <a:latin typeface="+mn-lt"/>
              </a:rPr>
              <a:t>souffrant</a:t>
            </a:r>
            <a:r>
              <a:rPr lang="en-US" sz="3000" b="1" dirty="0">
                <a:latin typeface="+mn-lt"/>
              </a:rPr>
              <a:t> d’un handicap physique</a:t>
            </a:r>
          </a:p>
          <a:p>
            <a:pPr marL="1833563" indent="-12700">
              <a:lnSpc>
                <a:spcPct val="114000"/>
              </a:lnSpc>
            </a:pPr>
            <a:r>
              <a:rPr lang="en-US" sz="2800" dirty="0">
                <a:latin typeface="+mn-lt"/>
              </a:rPr>
              <a:t>Ne </a:t>
            </a:r>
            <a:r>
              <a:rPr lang="en-US" sz="2800" dirty="0" err="1">
                <a:latin typeface="+mn-lt"/>
              </a:rPr>
              <a:t>jamais</a:t>
            </a:r>
            <a:r>
              <a:rPr lang="en-US" sz="2800" dirty="0">
                <a:latin typeface="+mn-lt"/>
              </a:rPr>
              <a:t> </a:t>
            </a:r>
            <a:r>
              <a:rPr lang="en-US" sz="2800" dirty="0" err="1">
                <a:latin typeface="+mn-lt"/>
              </a:rPr>
              <a:t>présupposer</a:t>
            </a:r>
            <a:r>
              <a:rPr lang="en-US" sz="2800" dirty="0">
                <a:latin typeface="+mn-lt"/>
              </a:rPr>
              <a:t> </a:t>
            </a:r>
            <a:r>
              <a:rPr lang="en-US" sz="2800" dirty="0" err="1">
                <a:latin typeface="+mn-lt"/>
              </a:rPr>
              <a:t>qu’une</a:t>
            </a:r>
            <a:r>
              <a:rPr lang="en-US" sz="2800" dirty="0">
                <a:latin typeface="+mn-lt"/>
              </a:rPr>
              <a:t> </a:t>
            </a:r>
            <a:r>
              <a:rPr lang="en-US" sz="2800" dirty="0" err="1">
                <a:latin typeface="+mn-lt"/>
              </a:rPr>
              <a:t>personne</a:t>
            </a:r>
            <a:r>
              <a:rPr lang="en-US" sz="2800" dirty="0">
                <a:latin typeface="+mn-lt"/>
              </a:rPr>
              <a:t> </a:t>
            </a:r>
            <a:r>
              <a:rPr lang="en-US" sz="2800" dirty="0" err="1">
                <a:latin typeface="+mn-lt"/>
              </a:rPr>
              <a:t>souffrant</a:t>
            </a:r>
            <a:r>
              <a:rPr lang="en-US" sz="2800" dirty="0">
                <a:latin typeface="+mn-lt"/>
              </a:rPr>
              <a:t> d’un handicap physique </a:t>
            </a:r>
            <a:r>
              <a:rPr lang="en-US" sz="2800" i="1" dirty="0" err="1">
                <a:latin typeface="+mn-lt"/>
              </a:rPr>
              <a:t>peut</a:t>
            </a:r>
            <a:r>
              <a:rPr lang="en-US" sz="2800" dirty="0">
                <a:latin typeface="+mn-lt"/>
              </a:rPr>
              <a:t> </a:t>
            </a:r>
            <a:r>
              <a:rPr lang="en-US" sz="2800" dirty="0" err="1">
                <a:latin typeface="+mn-lt"/>
              </a:rPr>
              <a:t>ou</a:t>
            </a:r>
            <a:r>
              <a:rPr lang="en-US" sz="2800" dirty="0">
                <a:latin typeface="+mn-lt"/>
              </a:rPr>
              <a:t> </a:t>
            </a:r>
            <a:r>
              <a:rPr lang="en-US" sz="2800" i="1" dirty="0">
                <a:latin typeface="+mn-lt"/>
              </a:rPr>
              <a:t>ne </a:t>
            </a:r>
            <a:r>
              <a:rPr lang="en-US" sz="2800" i="1" dirty="0" err="1">
                <a:latin typeface="+mn-lt"/>
              </a:rPr>
              <a:t>peut</a:t>
            </a:r>
            <a:r>
              <a:rPr lang="en-US" sz="2800" i="1" dirty="0">
                <a:latin typeface="+mn-lt"/>
              </a:rPr>
              <a:t> pas </a:t>
            </a:r>
            <a:r>
              <a:rPr lang="en-US" sz="2800" dirty="0" err="1">
                <a:latin typeface="+mn-lt"/>
              </a:rPr>
              <a:t>participer</a:t>
            </a:r>
            <a:r>
              <a:rPr lang="en-US" sz="2800" dirty="0">
                <a:latin typeface="+mn-lt"/>
              </a:rPr>
              <a:t> à </a:t>
            </a:r>
            <a:r>
              <a:rPr lang="en-US" sz="2800" dirty="0" err="1">
                <a:latin typeface="+mn-lt"/>
              </a:rPr>
              <a:t>une</a:t>
            </a:r>
            <a:r>
              <a:rPr lang="en-US" sz="2800" dirty="0">
                <a:latin typeface="+mn-lt"/>
              </a:rPr>
              <a:t> </a:t>
            </a:r>
            <a:r>
              <a:rPr lang="en-US" sz="2800" dirty="0" err="1">
                <a:latin typeface="+mn-lt"/>
              </a:rPr>
              <a:t>activité</a:t>
            </a:r>
            <a:r>
              <a:rPr lang="en-US" sz="2800" dirty="0">
                <a:latin typeface="+mn-lt"/>
              </a:rPr>
              <a:t>.</a:t>
            </a:r>
            <a:endParaRPr lang="en-US" sz="2800" b="1" dirty="0">
              <a:latin typeface="+mn-lt"/>
            </a:endParaRPr>
          </a:p>
        </p:txBody>
      </p:sp>
    </p:spTree>
    <p:extLst>
      <p:ext uri="{BB962C8B-B14F-4D97-AF65-F5344CB8AC3E}">
        <p14:creationId xmlns:p14="http://schemas.microsoft.com/office/powerpoint/2010/main" val="193813523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3315" name="Content Placeholder 2"/>
          <p:cNvSpPr>
            <a:spLocks noGrp="1"/>
          </p:cNvSpPr>
          <p:nvPr>
            <p:ph idx="1"/>
          </p:nvPr>
        </p:nvSpPr>
        <p:spPr>
          <a:xfrm>
            <a:off x="457200" y="1828800"/>
            <a:ext cx="8229600" cy="4297363"/>
          </a:xfrm>
        </p:spPr>
        <p:txBody>
          <a:bodyPr/>
          <a:lstStyle/>
          <a:p>
            <a:pPr marL="514350" indent="-514350" eaLnBrk="1" hangingPunct="1">
              <a:buFont typeface="Arial" charset="0"/>
              <a:buNone/>
            </a:pPr>
            <a:endParaRPr lang="en-US" dirty="0"/>
          </a:p>
          <a:p>
            <a:pPr marL="514350" indent="-514350" eaLnBrk="1" hangingPunct="1">
              <a:buFont typeface="Arial" charset="0"/>
              <a:buNone/>
            </a:pPr>
            <a:endParaRPr lang="en-US" dirty="0"/>
          </a:p>
        </p:txBody>
      </p:sp>
      <p:pic>
        <p:nvPicPr>
          <p:cNvPr id="13318" name="Picture 3"/>
          <p:cNvPicPr>
            <a:picLocks noChangeAspect="1" noChangeArrowheads="1"/>
          </p:cNvPicPr>
          <p:nvPr/>
        </p:nvPicPr>
        <p:blipFill>
          <a:blip r:embed="rId3" cstate="print"/>
          <a:srcRect/>
          <a:stretch>
            <a:fillRect/>
          </a:stretch>
        </p:blipFill>
        <p:spPr bwMode="auto">
          <a:xfrm>
            <a:off x="5181600" y="1524000"/>
            <a:ext cx="2057400" cy="1447800"/>
          </a:xfrm>
          <a:prstGeom prst="rect">
            <a:avLst/>
          </a:prstGeom>
          <a:ln>
            <a:noFill/>
          </a:ln>
          <a:effectLst>
            <a:outerShdw blurRad="292100" dist="139700" dir="2700000" algn="tl" rotWithShape="0">
              <a:srgbClr val="333333">
                <a:alpha val="65000"/>
              </a:srgbClr>
            </a:outerShdw>
          </a:effectLst>
        </p:spPr>
      </p:pic>
      <p:pic>
        <p:nvPicPr>
          <p:cNvPr id="13320" name="Picture 9" descr="created in the miage.JPG"/>
          <p:cNvPicPr>
            <a:picLocks noChangeAspect="1"/>
          </p:cNvPicPr>
          <p:nvPr/>
        </p:nvPicPr>
        <p:blipFill>
          <a:blip r:embed="rId4" cstate="print"/>
          <a:srcRect/>
          <a:stretch>
            <a:fillRect/>
          </a:stretch>
        </p:blipFill>
        <p:spPr bwMode="auto">
          <a:xfrm>
            <a:off x="6781800" y="3352800"/>
            <a:ext cx="1828800" cy="2590800"/>
          </a:xfrm>
          <a:prstGeom prst="rect">
            <a:avLst/>
          </a:prstGeom>
          <a:ln>
            <a:noFill/>
          </a:ln>
          <a:effectLst>
            <a:outerShdw blurRad="292100" dist="139700" dir="2700000" algn="tl" rotWithShape="0">
              <a:srgbClr val="333333">
                <a:alpha val="65000"/>
              </a:srgbClr>
            </a:outerShdw>
          </a:effectLst>
        </p:spPr>
      </p:pic>
      <p:sp>
        <p:nvSpPr>
          <p:cNvPr id="12" name="Rectangle 11"/>
          <p:cNvSpPr/>
          <p:nvPr/>
        </p:nvSpPr>
        <p:spPr>
          <a:xfrm>
            <a:off x="152400" y="2286000"/>
            <a:ext cx="9144000" cy="3077766"/>
          </a:xfrm>
          <a:prstGeom prst="rect">
            <a:avLst/>
          </a:prstGeom>
        </p:spPr>
        <p:txBody>
          <a:bodyPr wrap="square">
            <a:spAutoFit/>
          </a:bodyPr>
          <a:lstStyle/>
          <a:p>
            <a:pPr marL="514350" indent="0" eaLnBrk="1" hangingPunct="1">
              <a:buNone/>
            </a:pPr>
            <a:r>
              <a:rPr lang="en-US" sz="3000" dirty="0" err="1">
                <a:latin typeface="+mn-lt"/>
              </a:rPr>
              <a:t>Outils</a:t>
            </a:r>
            <a:r>
              <a:rPr lang="en-US" sz="3000" dirty="0">
                <a:latin typeface="+mn-lt"/>
              </a:rPr>
              <a:t> </a:t>
            </a:r>
            <a:r>
              <a:rPr lang="en-US" sz="3000" dirty="0" err="1">
                <a:latin typeface="+mn-lt"/>
              </a:rPr>
              <a:t>d’évangile</a:t>
            </a:r>
            <a:r>
              <a:rPr lang="en-US" sz="3000" dirty="0">
                <a:latin typeface="+mn-lt"/>
              </a:rPr>
              <a:t> :</a:t>
            </a:r>
          </a:p>
          <a:p>
            <a:pPr marL="514350" indent="0" eaLnBrk="1" hangingPunct="1">
              <a:buNone/>
            </a:pPr>
            <a:endParaRPr lang="en-US" sz="1400" b="1" dirty="0"/>
          </a:p>
          <a:p>
            <a:pPr marL="1833563" lvl="4" indent="-455613" eaLnBrk="1" hangingPunct="1">
              <a:spcBef>
                <a:spcPts val="0"/>
              </a:spcBef>
              <a:buClr>
                <a:schemeClr val="accent6"/>
              </a:buClr>
              <a:buFont typeface="Arial" charset="0"/>
              <a:buAutoNum type="arabicPeriod"/>
            </a:pPr>
            <a:r>
              <a:rPr lang="en-US" sz="3000" b="1" dirty="0">
                <a:latin typeface="+mn-lt"/>
              </a:rPr>
              <a:t>Route </a:t>
            </a:r>
            <a:r>
              <a:rPr lang="en-US" sz="3000" b="1">
                <a:latin typeface="+mn-lt"/>
              </a:rPr>
              <a:t>des Romains</a:t>
            </a:r>
            <a:endParaRPr lang="en-US" sz="3000" b="1" dirty="0">
              <a:latin typeface="+mn-lt"/>
            </a:endParaRPr>
          </a:p>
          <a:p>
            <a:pPr marL="1833563" lvl="4" indent="-455613" eaLnBrk="1" hangingPunct="1">
              <a:spcBef>
                <a:spcPts val="0"/>
              </a:spcBef>
              <a:buClr>
                <a:schemeClr val="accent6"/>
              </a:buClr>
              <a:buFont typeface="Arial" charset="0"/>
              <a:buAutoNum type="arabicPeriod"/>
            </a:pPr>
            <a:r>
              <a:rPr lang="en-US" sz="3000" b="1" dirty="0">
                <a:latin typeface="+mn-lt"/>
              </a:rPr>
              <a:t>Livre sans mots</a:t>
            </a:r>
          </a:p>
          <a:p>
            <a:pPr marL="1833563" lvl="4" indent="-455613" eaLnBrk="1" hangingPunct="1">
              <a:spcBef>
                <a:spcPts val="0"/>
              </a:spcBef>
              <a:buClr>
                <a:schemeClr val="accent6"/>
              </a:buClr>
              <a:buFont typeface="Arial" charset="0"/>
              <a:buAutoNum type="arabicPeriod"/>
            </a:pPr>
            <a:r>
              <a:rPr lang="en-US" sz="3000" b="1" dirty="0">
                <a:latin typeface="+mn-lt"/>
              </a:rPr>
              <a:t>Bracelets </a:t>
            </a:r>
            <a:r>
              <a:rPr lang="en-US" sz="3000" b="1" dirty="0" err="1">
                <a:latin typeface="+mn-lt"/>
              </a:rPr>
              <a:t>d’évangile</a:t>
            </a:r>
            <a:endParaRPr lang="en-US" sz="3000" b="1" dirty="0">
              <a:latin typeface="+mn-lt"/>
            </a:endParaRPr>
          </a:p>
          <a:p>
            <a:pPr marL="1833563" lvl="4" indent="-455613" eaLnBrk="1" hangingPunct="1">
              <a:spcBef>
                <a:spcPts val="0"/>
              </a:spcBef>
              <a:buClr>
                <a:schemeClr val="accent6"/>
              </a:buClr>
              <a:buFont typeface="Arial" charset="0"/>
              <a:buAutoNum type="arabicPeriod"/>
            </a:pPr>
            <a:r>
              <a:rPr lang="en-US" sz="3000" b="1" dirty="0">
                <a:latin typeface="+mn-lt"/>
              </a:rPr>
              <a:t>Les </a:t>
            </a:r>
            <a:r>
              <a:rPr lang="en-US" sz="3000" b="1" dirty="0" err="1">
                <a:latin typeface="+mn-lt"/>
              </a:rPr>
              <a:t>Quatre</a:t>
            </a:r>
            <a:r>
              <a:rPr lang="en-US" sz="3000" b="1" dirty="0">
                <a:latin typeface="+mn-lt"/>
              </a:rPr>
              <a:t> Lois </a:t>
            </a:r>
            <a:r>
              <a:rPr lang="en-US" sz="3000" b="1" dirty="0" err="1">
                <a:latin typeface="+mn-lt"/>
              </a:rPr>
              <a:t>spirituelles</a:t>
            </a:r>
            <a:endParaRPr lang="en-US" sz="3000" b="1" dirty="0">
              <a:latin typeface="+mn-lt"/>
            </a:endParaRPr>
          </a:p>
          <a:p>
            <a:pPr marL="1833563" lvl="4" indent="-455613" eaLnBrk="1" hangingPunct="1">
              <a:spcBef>
                <a:spcPts val="0"/>
              </a:spcBef>
              <a:buClr>
                <a:schemeClr val="accent6"/>
              </a:buClr>
              <a:buFont typeface="Arial" charset="0"/>
              <a:buAutoNum type="arabicPeriod"/>
            </a:pPr>
            <a:r>
              <a:rPr lang="en-US" sz="3000" b="1" dirty="0" err="1">
                <a:latin typeface="+mn-lt"/>
              </a:rPr>
              <a:t>Créé</a:t>
            </a:r>
            <a:r>
              <a:rPr lang="en-US" sz="3000" b="1" dirty="0">
                <a:latin typeface="+mn-lt"/>
              </a:rPr>
              <a:t> à </a:t>
            </a:r>
            <a:r>
              <a:rPr lang="en-US" sz="3000" b="1" dirty="0" err="1">
                <a:latin typeface="+mn-lt"/>
              </a:rPr>
              <a:t>l’image</a:t>
            </a:r>
            <a:r>
              <a:rPr lang="en-US" sz="3000" b="1" dirty="0">
                <a:latin typeface="+mn-lt"/>
              </a:rPr>
              <a:t> de </a:t>
            </a:r>
            <a:r>
              <a:rPr lang="en-US" sz="3000" b="1" dirty="0" err="1">
                <a:latin typeface="+mn-lt"/>
              </a:rPr>
              <a:t>Dieu</a:t>
            </a:r>
            <a:endParaRPr lang="en-US" sz="3000" b="1" dirty="0">
              <a:latin typeface="+mn-lt"/>
            </a:endParaRPr>
          </a:p>
        </p:txBody>
      </p:sp>
    </p:spTree>
    <p:extLst>
      <p:ext uri="{BB962C8B-B14F-4D97-AF65-F5344CB8AC3E}">
        <p14:creationId xmlns:p14="http://schemas.microsoft.com/office/powerpoint/2010/main" val="175640629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14338" name="Title 1"/>
          <p:cNvSpPr>
            <a:spLocks noGrp="1"/>
          </p:cNvSpPr>
          <p:nvPr>
            <p:ph type="title"/>
          </p:nvPr>
        </p:nvSpPr>
        <p:spPr>
          <a:xfrm>
            <a:off x="0" y="1341438"/>
            <a:ext cx="9144000" cy="1477962"/>
          </a:xfrm>
        </p:spPr>
        <p:txBody>
          <a:bodyPr/>
          <a:lstStyle/>
          <a:p>
            <a:pPr eaLnBrk="1" hangingPunct="1"/>
            <a:r>
              <a:rPr lang="en-US" sz="4000" b="1" dirty="0"/>
              <a:t>Seigneur, </a:t>
            </a:r>
            <a:r>
              <a:rPr lang="en-US" sz="4000" b="1" dirty="0" err="1"/>
              <a:t>ouvre</a:t>
            </a:r>
            <a:r>
              <a:rPr lang="en-US" sz="4000" b="1" dirty="0"/>
              <a:t> </a:t>
            </a:r>
            <a:r>
              <a:rPr lang="en-US" sz="4000" b="1" dirty="0" err="1"/>
              <a:t>nos</a:t>
            </a:r>
            <a:r>
              <a:rPr lang="en-US" sz="4000" b="1" dirty="0"/>
              <a:t> vies pour que nous </a:t>
            </a:r>
            <a:r>
              <a:rPr lang="en-US" sz="4000" b="1" dirty="0" err="1"/>
              <a:t>devenions</a:t>
            </a:r>
            <a:r>
              <a:rPr lang="en-US" sz="4000" b="1" dirty="0"/>
              <a:t> des </a:t>
            </a:r>
            <a:r>
              <a:rPr lang="en-US" sz="4000" b="1" dirty="0" err="1"/>
              <a:t>apôtres</a:t>
            </a:r>
            <a:r>
              <a:rPr lang="en-US" sz="4000" b="1" dirty="0"/>
              <a:t> </a:t>
            </a:r>
            <a:r>
              <a:rPr lang="en-US" sz="4000" b="1" dirty="0" err="1"/>
              <a:t>rayonnants</a:t>
            </a:r>
            <a:endParaRPr lang="en-US" sz="4000" b="1" dirty="0"/>
          </a:p>
        </p:txBody>
      </p:sp>
      <p:sp>
        <p:nvSpPr>
          <p:cNvPr id="14339" name="Content Placeholder 2"/>
          <p:cNvSpPr>
            <a:spLocks noGrp="1"/>
          </p:cNvSpPr>
          <p:nvPr>
            <p:ph idx="1"/>
          </p:nvPr>
        </p:nvSpPr>
        <p:spPr>
          <a:xfrm>
            <a:off x="0" y="2895600"/>
            <a:ext cx="9144000" cy="762000"/>
          </a:xfrm>
        </p:spPr>
        <p:txBody>
          <a:bodyPr/>
          <a:lstStyle/>
          <a:p>
            <a:pPr algn="ctr" eaLnBrk="1" hangingPunct="1">
              <a:buFont typeface="Arial" charset="0"/>
              <a:buNone/>
            </a:pPr>
            <a:r>
              <a:rPr lang="en-US" dirty="0" err="1"/>
              <a:t>Groupes</a:t>
            </a:r>
            <a:r>
              <a:rPr lang="en-US" dirty="0"/>
              <a:t> de </a:t>
            </a:r>
            <a:r>
              <a:rPr lang="en-US" dirty="0" err="1"/>
              <a:t>soutien</a:t>
            </a:r>
            <a:r>
              <a:rPr lang="en-US" dirty="0"/>
              <a:t> familial</a:t>
            </a:r>
          </a:p>
        </p:txBody>
      </p:sp>
      <p:pic>
        <p:nvPicPr>
          <p:cNvPr id="4098" name="Picture 2" descr="http://www.joniandfriends.org/static/photo_gallery/JAFK_WFTW_015_jpg_500x500_max_q85.jpg"/>
          <p:cNvPicPr>
            <a:picLocks noChangeAspect="1" noChangeArrowheads="1"/>
          </p:cNvPicPr>
          <p:nvPr/>
        </p:nvPicPr>
        <p:blipFill>
          <a:blip r:embed="rId3" cstate="print"/>
          <a:srcRect/>
          <a:stretch>
            <a:fillRect/>
          </a:stretch>
        </p:blipFill>
        <p:spPr bwMode="auto">
          <a:xfrm>
            <a:off x="2667000" y="3657600"/>
            <a:ext cx="3810000" cy="2697480"/>
          </a:xfrm>
          <a:prstGeom prst="rect">
            <a:avLst/>
          </a:prstGeom>
          <a:noFill/>
          <a:ln w="28575">
            <a:solidFill>
              <a:schemeClr val="bg1"/>
            </a:solidFill>
          </a:ln>
          <a:effectLst>
            <a:glow rad="139700">
              <a:schemeClr val="tx1">
                <a:lumMod val="65000"/>
                <a:lumOff val="35000"/>
                <a:alpha val="40000"/>
              </a:schemeClr>
            </a:glow>
          </a:effectLst>
        </p:spPr>
      </p:pic>
    </p:spTree>
    <p:extLst>
      <p:ext uri="{BB962C8B-B14F-4D97-AF65-F5344CB8AC3E}">
        <p14:creationId xmlns:p14="http://schemas.microsoft.com/office/powerpoint/2010/main" val="100526339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3" name="Content Placeholder 2"/>
          <p:cNvSpPr>
            <a:spLocks noGrp="1"/>
          </p:cNvSpPr>
          <p:nvPr>
            <p:ph idx="1"/>
          </p:nvPr>
        </p:nvSpPr>
        <p:spPr>
          <a:xfrm>
            <a:off x="0" y="2209800"/>
            <a:ext cx="9144000" cy="4038600"/>
          </a:xfrm>
        </p:spPr>
        <p:txBody>
          <a:bodyPr rtlCol="0">
            <a:normAutofit/>
          </a:bodyPr>
          <a:lstStyle/>
          <a:p>
            <a:pPr algn="ctr" eaLnBrk="1" fontAlgn="auto" hangingPunct="1">
              <a:spcAft>
                <a:spcPts val="0"/>
              </a:spcAft>
              <a:buFont typeface="Arial" pitchFamily="34" charset="0"/>
              <a:buNone/>
              <a:defRPr/>
            </a:pPr>
            <a:r>
              <a:rPr lang="en-US" sz="3000" dirty="0"/>
              <a:t>« </a:t>
            </a:r>
            <a:r>
              <a:rPr lang="en-US" sz="3000" dirty="0" err="1"/>
              <a:t>Lorsque</a:t>
            </a:r>
            <a:r>
              <a:rPr lang="en-US" sz="3000" dirty="0"/>
              <a:t> nous </a:t>
            </a:r>
            <a:r>
              <a:rPr lang="en-US" sz="3000" dirty="0" err="1"/>
              <a:t>vivons</a:t>
            </a:r>
            <a:r>
              <a:rPr lang="en-US" sz="3000" dirty="0"/>
              <a:t> </a:t>
            </a:r>
            <a:r>
              <a:rPr lang="en-US" sz="3000" dirty="0" err="1"/>
              <a:t>dans</a:t>
            </a:r>
            <a:r>
              <a:rPr lang="en-US" sz="3000" dirty="0"/>
              <a:t> le monde </a:t>
            </a:r>
            <a:r>
              <a:rPr lang="en-US" sz="3000" dirty="0" err="1"/>
              <a:t>comme</a:t>
            </a:r>
            <a:r>
              <a:rPr lang="en-US" sz="3000" dirty="0"/>
              <a:t> Christ </a:t>
            </a:r>
            <a:r>
              <a:rPr lang="en-US" sz="3000" dirty="0" err="1"/>
              <a:t>voudrait</a:t>
            </a:r>
            <a:r>
              <a:rPr lang="en-US" sz="3000" dirty="0"/>
              <a:t> que nous </a:t>
            </a:r>
            <a:r>
              <a:rPr lang="en-US" sz="3000" dirty="0" err="1"/>
              <a:t>vivions</a:t>
            </a:r>
            <a:r>
              <a:rPr lang="en-US" sz="3000" dirty="0"/>
              <a:t>, </a:t>
            </a:r>
            <a:r>
              <a:rPr lang="en-US" sz="3000" dirty="0" err="1"/>
              <a:t>cela</a:t>
            </a:r>
            <a:r>
              <a:rPr lang="en-US" sz="3000" dirty="0"/>
              <a:t> </a:t>
            </a:r>
            <a:r>
              <a:rPr lang="en-US" sz="3000" dirty="0" err="1"/>
              <a:t>amène</a:t>
            </a:r>
            <a:r>
              <a:rPr lang="en-US" sz="3000" dirty="0"/>
              <a:t> les gens </a:t>
            </a:r>
            <a:r>
              <a:rPr lang="en-US" sz="3000"/>
              <a:t>à nous poser </a:t>
            </a:r>
            <a:r>
              <a:rPr lang="en-US" sz="3000" dirty="0"/>
              <a:t>la question : “Que </a:t>
            </a:r>
            <a:r>
              <a:rPr lang="en-US" sz="3000" dirty="0" err="1"/>
              <a:t>dois</a:t>
            </a:r>
            <a:r>
              <a:rPr lang="en-US" sz="3000" dirty="0"/>
              <a:t>-je faire pour </a:t>
            </a:r>
            <a:r>
              <a:rPr lang="en-US" sz="3000" dirty="0" err="1"/>
              <a:t>être</a:t>
            </a:r>
            <a:r>
              <a:rPr lang="en-US" sz="3000" dirty="0"/>
              <a:t> </a:t>
            </a:r>
            <a:r>
              <a:rPr lang="en-US" sz="3000" dirty="0" err="1"/>
              <a:t>sauvé</a:t>
            </a:r>
            <a:r>
              <a:rPr lang="en-US" sz="3000" dirty="0"/>
              <a:t> </a:t>
            </a:r>
            <a:r>
              <a:rPr lang="en-US" sz="3000" dirty="0" err="1"/>
              <a:t>comme</a:t>
            </a:r>
            <a:r>
              <a:rPr lang="en-US" sz="3000" dirty="0"/>
              <a:t> </a:t>
            </a:r>
            <a:r>
              <a:rPr lang="en-US" sz="3000" dirty="0" err="1"/>
              <a:t>vous</a:t>
            </a:r>
            <a:r>
              <a:rPr lang="en-US" sz="3000" dirty="0"/>
              <a:t> ?” »</a:t>
            </a:r>
          </a:p>
          <a:p>
            <a:pPr algn="ctr" eaLnBrk="1" fontAlgn="auto" hangingPunct="1">
              <a:spcAft>
                <a:spcPts val="0"/>
              </a:spcAft>
              <a:buFont typeface="Arial" pitchFamily="34" charset="0"/>
              <a:buNone/>
              <a:defRPr/>
            </a:pPr>
            <a:endParaRPr lang="en-US" sz="1400" dirty="0"/>
          </a:p>
          <a:p>
            <a:pPr algn="ctr" eaLnBrk="1" fontAlgn="auto" hangingPunct="1">
              <a:spcAft>
                <a:spcPts val="0"/>
              </a:spcAft>
              <a:buFont typeface="Arial" pitchFamily="34" charset="0"/>
              <a:buNone/>
              <a:defRPr/>
            </a:pPr>
            <a:r>
              <a:rPr lang="en-US" sz="2800" dirty="0"/>
              <a:t>—Joni </a:t>
            </a:r>
            <a:r>
              <a:rPr lang="en-US" sz="2800" dirty="0" err="1"/>
              <a:t>Eareckson</a:t>
            </a:r>
            <a:r>
              <a:rPr lang="en-US" sz="2800" dirty="0"/>
              <a:t> Tada</a:t>
            </a:r>
          </a:p>
        </p:txBody>
      </p:sp>
    </p:spTree>
    <p:extLst>
      <p:ext uri="{BB962C8B-B14F-4D97-AF65-F5344CB8AC3E}">
        <p14:creationId xmlns:p14="http://schemas.microsoft.com/office/powerpoint/2010/main" val="1104350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6147" name="Content Placeholder 2"/>
          <p:cNvSpPr>
            <a:spLocks noGrp="1"/>
          </p:cNvSpPr>
          <p:nvPr>
            <p:ph idx="1"/>
          </p:nvPr>
        </p:nvSpPr>
        <p:spPr>
          <a:xfrm>
            <a:off x="0" y="2057400"/>
            <a:ext cx="9144000" cy="4525963"/>
          </a:xfrm>
        </p:spPr>
        <p:txBody>
          <a:bodyPr/>
          <a:lstStyle/>
          <a:p>
            <a:pPr algn="ctr" eaLnBrk="1" hangingPunct="1">
              <a:buFont typeface="Arial" charset="0"/>
              <a:buNone/>
            </a:pPr>
            <a:r>
              <a:rPr lang="en-US" sz="3600" b="1" dirty="0" err="1"/>
              <a:t>Thèmes</a:t>
            </a:r>
            <a:r>
              <a:rPr lang="en-US" sz="3600" b="1" dirty="0"/>
              <a:t> </a:t>
            </a:r>
            <a:r>
              <a:rPr lang="en-US" sz="3600" b="1" dirty="0" err="1"/>
              <a:t>secondaires</a:t>
            </a:r>
            <a:r>
              <a:rPr lang="en-US" sz="3600" b="1" dirty="0"/>
              <a:t> :</a:t>
            </a:r>
          </a:p>
          <a:p>
            <a:pPr algn="ctr" eaLnBrk="1" hangingPunct="1">
              <a:buFont typeface="Arial" charset="0"/>
              <a:buNone/>
            </a:pPr>
            <a:endParaRPr lang="en-US" b="1" dirty="0"/>
          </a:p>
          <a:p>
            <a:pPr algn="ctr" eaLnBrk="1" hangingPunct="1">
              <a:buNone/>
            </a:pPr>
            <a:r>
              <a:rPr lang="en-US" i="1" dirty="0" err="1"/>
              <a:t>salut</a:t>
            </a:r>
            <a:r>
              <a:rPr lang="en-US" i="1" dirty="0"/>
              <a:t> pour </a:t>
            </a:r>
            <a:r>
              <a:rPr lang="en-US" i="1" dirty="0" err="1"/>
              <a:t>tous</a:t>
            </a:r>
            <a:r>
              <a:rPr lang="en-US" i="1" dirty="0"/>
              <a:t> </a:t>
            </a:r>
            <a:r>
              <a:rPr lang="en-US" i="1" dirty="0">
                <a:solidFill>
                  <a:schemeClr val="accent6"/>
                </a:solidFill>
              </a:rPr>
              <a:t>–</a:t>
            </a:r>
            <a:r>
              <a:rPr lang="en-US" i="1" dirty="0"/>
              <a:t> </a:t>
            </a:r>
            <a:r>
              <a:rPr lang="en-US" i="1" dirty="0" err="1"/>
              <a:t>prière</a:t>
            </a:r>
            <a:r>
              <a:rPr lang="en-US" i="1" dirty="0"/>
              <a:t> </a:t>
            </a:r>
            <a:r>
              <a:rPr lang="en-US" i="1" dirty="0">
                <a:solidFill>
                  <a:schemeClr val="accent6"/>
                </a:solidFill>
              </a:rPr>
              <a:t>–</a:t>
            </a:r>
            <a:r>
              <a:rPr lang="en-US" i="1" dirty="0"/>
              <a:t> histoire de la </a:t>
            </a:r>
            <a:r>
              <a:rPr lang="en-US" i="1" dirty="0" err="1"/>
              <a:t>chrétienté</a:t>
            </a:r>
            <a:r>
              <a:rPr lang="en-US" i="1" dirty="0">
                <a:solidFill>
                  <a:schemeClr val="accent6"/>
                </a:solidFill>
              </a:rPr>
              <a:t> </a:t>
            </a:r>
            <a:r>
              <a:rPr lang="en-US" i="1" dirty="0" err="1"/>
              <a:t>gérance</a:t>
            </a:r>
            <a:r>
              <a:rPr lang="en-US" i="1" dirty="0"/>
              <a:t> </a:t>
            </a:r>
            <a:r>
              <a:rPr lang="en-US" i="1" dirty="0">
                <a:solidFill>
                  <a:schemeClr val="accent6"/>
                </a:solidFill>
              </a:rPr>
              <a:t>– </a:t>
            </a:r>
            <a:r>
              <a:rPr lang="en-US" i="1" dirty="0"/>
              <a:t>femmes </a:t>
            </a:r>
            <a:r>
              <a:rPr lang="en-US" i="1" dirty="0" err="1"/>
              <a:t>dans</a:t>
            </a:r>
            <a:r>
              <a:rPr lang="en-US" i="1" dirty="0"/>
              <a:t> le </a:t>
            </a:r>
            <a:r>
              <a:rPr lang="en-US" i="1" dirty="0" err="1"/>
              <a:t>ministère</a:t>
            </a:r>
            <a:r>
              <a:rPr lang="en-US" i="1" dirty="0"/>
              <a:t> du Christ</a:t>
            </a:r>
            <a:endParaRPr lang="en-US" sz="2800" dirty="0"/>
          </a:p>
          <a:p>
            <a:pPr algn="ctr" eaLnBrk="1" hangingPunct="1">
              <a:buFont typeface="Arial" charset="0"/>
              <a:buNone/>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2" name="Title 1"/>
          <p:cNvSpPr>
            <a:spLocks noGrp="1"/>
          </p:cNvSpPr>
          <p:nvPr>
            <p:ph type="title"/>
          </p:nvPr>
        </p:nvSpPr>
        <p:spPr>
          <a:xfrm>
            <a:off x="0" y="1524000"/>
            <a:ext cx="9144000" cy="914400"/>
          </a:xfrm>
        </p:spPr>
        <p:txBody>
          <a:bodyPr rtlCol="0">
            <a:noAutofit/>
          </a:bodyPr>
          <a:lstStyle/>
          <a:p>
            <a:pPr eaLnBrk="1" fontAlgn="auto" hangingPunct="1">
              <a:spcAft>
                <a:spcPts val="0"/>
              </a:spcAft>
              <a:defRPr/>
            </a:pPr>
            <a:r>
              <a:rPr lang="en-US" sz="4000" b="1" dirty="0"/>
              <a:t>Le </a:t>
            </a:r>
            <a:r>
              <a:rPr lang="en-US" sz="4000" b="1" dirty="0" err="1"/>
              <a:t>mandat</a:t>
            </a:r>
            <a:r>
              <a:rPr lang="en-US" sz="4000" b="1" dirty="0"/>
              <a:t> de Luc 14</a:t>
            </a:r>
            <a:endParaRPr lang="en-US" sz="2800" b="1" dirty="0"/>
          </a:p>
        </p:txBody>
      </p:sp>
      <p:sp>
        <p:nvSpPr>
          <p:cNvPr id="3" name="Content Placeholder 2"/>
          <p:cNvSpPr>
            <a:spLocks noGrp="1"/>
          </p:cNvSpPr>
          <p:nvPr>
            <p:ph idx="1"/>
          </p:nvPr>
        </p:nvSpPr>
        <p:spPr>
          <a:xfrm>
            <a:off x="381000" y="2590800"/>
            <a:ext cx="8229600" cy="3200400"/>
          </a:xfrm>
        </p:spPr>
        <p:txBody>
          <a:bodyPr rtlCol="0">
            <a:normAutofit/>
          </a:bodyPr>
          <a:lstStyle/>
          <a:p>
            <a:pPr algn="ctr" eaLnBrk="1" fontAlgn="auto" hangingPunct="1">
              <a:spcAft>
                <a:spcPts val="0"/>
              </a:spcAft>
              <a:buFont typeface="Arial" pitchFamily="34" charset="0"/>
              <a:buNone/>
              <a:defRPr/>
            </a:pPr>
            <a:r>
              <a:rPr lang="en-US" sz="3000" i="1" dirty="0"/>
              <a:t>« </a:t>
            </a:r>
            <a:r>
              <a:rPr lang="fr-BE" sz="3000" i="1" dirty="0"/>
              <a:t>Mais, lorsque tu donnes un festin, invite des pauvres, des estropiés, des boiteux, des aveugles. … Va dans les chemins et le long des haies, et ceux que tu trouveras, contrains-les d'entrer, afin que ma maison soit remplie.</a:t>
            </a:r>
            <a:r>
              <a:rPr lang="en-US" sz="3000" i="1" dirty="0"/>
              <a:t> »</a:t>
            </a:r>
          </a:p>
          <a:p>
            <a:pPr algn="ctr" eaLnBrk="1" fontAlgn="auto" hangingPunct="1">
              <a:spcAft>
                <a:spcPts val="0"/>
              </a:spcAft>
              <a:buFont typeface="Arial" pitchFamily="34" charset="0"/>
              <a:buNone/>
              <a:defRPr/>
            </a:pPr>
            <a:r>
              <a:rPr lang="en-US" sz="2600" dirty="0">
                <a:solidFill>
                  <a:schemeClr val="accent6"/>
                </a:solidFill>
              </a:rPr>
              <a:t>Luc 14:13, 23b</a:t>
            </a:r>
          </a:p>
          <a:p>
            <a:pPr algn="ctr" eaLnBrk="1" fontAlgn="auto" hangingPunct="1">
              <a:spcAft>
                <a:spcPts val="0"/>
              </a:spcAft>
              <a:buFont typeface="Arial" pitchFamily="34" charset="0"/>
              <a:buNone/>
              <a:defRPr/>
            </a:pPr>
            <a:endParaRPr lang="en-US" sz="1900" dirty="0"/>
          </a:p>
          <a:p>
            <a:pPr algn="ctr" eaLnBrk="1" fontAlgn="auto" hangingPunct="1">
              <a:spcAft>
                <a:spcPts val="0"/>
              </a:spcAft>
              <a:buFont typeface="Arial" pitchFamily="34" charset="0"/>
              <a:buNone/>
              <a:defRPr/>
            </a:pPr>
            <a:endParaRPr lang="en-US" sz="3600" dirty="0"/>
          </a:p>
          <a:p>
            <a:pPr algn="ctr" eaLnBrk="1" fontAlgn="auto" hangingPunct="1">
              <a:spcAft>
                <a:spcPts val="0"/>
              </a:spcAft>
              <a:buFont typeface="Arial" pitchFamily="34" charset="0"/>
              <a:buNone/>
              <a:defRPr/>
            </a:pPr>
            <a:endParaRPr lang="en-US" sz="3600" dirty="0"/>
          </a:p>
          <a:p>
            <a:pPr algn="ctr" eaLnBrk="1" fontAlgn="auto" hangingPunct="1">
              <a:spcAft>
                <a:spcPts val="0"/>
              </a:spcAft>
              <a:buFont typeface="Arial" pitchFamily="34" charset="0"/>
              <a:buNone/>
              <a:defRPr/>
            </a:pP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yondSufferingPPSideImage.jpg"/>
          <p:cNvPicPr>
            <a:picLocks noChangeAspect="1"/>
          </p:cNvPicPr>
          <p:nvPr/>
        </p:nvPicPr>
        <p:blipFill>
          <a:blip r:embed="rId2" cstate="print"/>
          <a:srcRect/>
          <a:stretch>
            <a:fillRect/>
          </a:stretch>
        </p:blipFill>
        <p:spPr bwMode="auto">
          <a:xfrm>
            <a:off x="0" y="0"/>
            <a:ext cx="3035300" cy="6858000"/>
          </a:xfrm>
          <a:prstGeom prst="rect">
            <a:avLst/>
          </a:prstGeom>
          <a:noFill/>
          <a:ln w="9525">
            <a:noFill/>
            <a:miter lim="800000"/>
            <a:headEnd/>
            <a:tailEnd/>
          </a:ln>
        </p:spPr>
      </p:pic>
      <p:sp>
        <p:nvSpPr>
          <p:cNvPr id="3" name="Content Placeholder 2"/>
          <p:cNvSpPr>
            <a:spLocks noGrp="1"/>
          </p:cNvSpPr>
          <p:nvPr>
            <p:ph idx="1"/>
          </p:nvPr>
        </p:nvSpPr>
        <p:spPr>
          <a:xfrm>
            <a:off x="457200" y="2286000"/>
            <a:ext cx="8229600" cy="3200400"/>
          </a:xfrm>
        </p:spPr>
        <p:txBody>
          <a:bodyPr rtlCol="0">
            <a:normAutofit/>
          </a:bodyPr>
          <a:lstStyle/>
          <a:p>
            <a:pPr algn="ctr" eaLnBrk="1" fontAlgn="auto" hangingPunct="1">
              <a:spcAft>
                <a:spcPts val="0"/>
              </a:spcAft>
              <a:buFont typeface="Arial" pitchFamily="34" charset="0"/>
              <a:buNone/>
              <a:defRPr/>
            </a:pPr>
            <a:r>
              <a:rPr lang="en-US" sz="4000" dirty="0"/>
              <a:t>« La </a:t>
            </a:r>
            <a:r>
              <a:rPr lang="en-US" sz="4000" dirty="0" err="1"/>
              <a:t>grande</a:t>
            </a:r>
            <a:r>
              <a:rPr lang="en-US" sz="4000" dirty="0"/>
              <a:t> commission </a:t>
            </a:r>
            <a:r>
              <a:rPr lang="en-US" sz="4000" dirty="0" err="1"/>
              <a:t>perdue</a:t>
            </a:r>
            <a:r>
              <a:rPr lang="en-US" sz="4000" dirty="0"/>
              <a:t> »</a:t>
            </a:r>
          </a:p>
          <a:p>
            <a:pPr algn="ctr" eaLnBrk="1" fontAlgn="auto" hangingPunct="1">
              <a:spcAft>
                <a:spcPts val="0"/>
              </a:spcAft>
              <a:buFont typeface="Arial" pitchFamily="34" charset="0"/>
              <a:buNone/>
              <a:defRPr/>
            </a:pPr>
            <a:endParaRPr lang="en-US" sz="2400" dirty="0"/>
          </a:p>
          <a:p>
            <a:pPr algn="ctr" eaLnBrk="1" fontAlgn="auto" hangingPunct="1">
              <a:spcAft>
                <a:spcPts val="0"/>
              </a:spcAft>
              <a:buFont typeface="Arial" pitchFamily="34" charset="0"/>
              <a:buNone/>
              <a:defRPr/>
            </a:pPr>
            <a:r>
              <a:rPr lang="en-US" sz="2800" dirty="0" err="1"/>
              <a:t>C’est</a:t>
            </a:r>
            <a:r>
              <a:rPr lang="en-US" sz="2800" dirty="0"/>
              <a:t> la </a:t>
            </a:r>
            <a:r>
              <a:rPr lang="en-US" sz="2800" dirty="0" err="1"/>
              <a:t>porte</a:t>
            </a:r>
            <a:r>
              <a:rPr lang="en-US" sz="2800" dirty="0"/>
              <a:t> du </a:t>
            </a:r>
            <a:r>
              <a:rPr lang="en-US" sz="2800" dirty="0" err="1"/>
              <a:t>royaume</a:t>
            </a:r>
            <a:r>
              <a:rPr lang="en-US" sz="2800" dirty="0"/>
              <a:t> </a:t>
            </a:r>
            <a:r>
              <a:rPr lang="en-US" sz="2800" dirty="0" err="1"/>
              <a:t>ouverte</a:t>
            </a:r>
            <a:r>
              <a:rPr lang="en-US" sz="2800" dirty="0"/>
              <a:t> à </a:t>
            </a:r>
            <a:r>
              <a:rPr lang="en-US" sz="2800" dirty="0" err="1"/>
              <a:t>tous</a:t>
            </a:r>
            <a:r>
              <a:rPr lang="en-US" sz="2800" dirty="0"/>
              <a:t> : les forts et les </a:t>
            </a:r>
            <a:r>
              <a:rPr lang="en-US" sz="2800" dirty="0" err="1"/>
              <a:t>faibles</a:t>
            </a:r>
            <a:r>
              <a:rPr lang="en-US" sz="2800" dirty="0"/>
              <a:t>, les riches et les </a:t>
            </a:r>
            <a:r>
              <a:rPr lang="en-US" sz="2800" dirty="0" err="1"/>
              <a:t>pauvres</a:t>
            </a:r>
            <a:r>
              <a:rPr lang="en-US" sz="2800" dirty="0"/>
              <a:t>, les </a:t>
            </a:r>
            <a:r>
              <a:rPr lang="en-US" sz="2800" dirty="0" err="1"/>
              <a:t>malades</a:t>
            </a:r>
            <a:r>
              <a:rPr lang="en-US" sz="2800" dirty="0"/>
              <a:t> et les </a:t>
            </a:r>
            <a:r>
              <a:rPr lang="en-US" sz="2800" dirty="0" err="1"/>
              <a:t>bien</a:t>
            </a:r>
            <a:r>
              <a:rPr lang="en-US" sz="2800" dirty="0"/>
              <a:t> </a:t>
            </a:r>
            <a:r>
              <a:rPr lang="en-US" sz="2800" dirty="0" err="1"/>
              <a:t>portants</a:t>
            </a:r>
            <a:r>
              <a:rPr lang="en-US" sz="2800" dirty="0"/>
              <a:t>, les gens avec </a:t>
            </a:r>
            <a:r>
              <a:rPr lang="en-US" sz="2800" dirty="0" err="1"/>
              <a:t>ou</a:t>
            </a:r>
            <a:r>
              <a:rPr lang="en-US" sz="2800" dirty="0"/>
              <a:t> sans handicaps.</a:t>
            </a:r>
            <a:endParaRPr lang="en-US" sz="1900" dirty="0"/>
          </a:p>
          <a:p>
            <a:pPr algn="ctr" eaLnBrk="1" fontAlgn="auto" hangingPunct="1">
              <a:spcAft>
                <a:spcPts val="0"/>
              </a:spcAft>
              <a:buFont typeface="Arial" pitchFamily="34" charset="0"/>
              <a:buNone/>
              <a:defRPr/>
            </a:pPr>
            <a:endParaRPr lang="en-US" sz="3600" dirty="0"/>
          </a:p>
          <a:p>
            <a:pPr algn="ctr" eaLnBrk="1" fontAlgn="auto" hangingPunct="1">
              <a:spcAft>
                <a:spcPts val="0"/>
              </a:spcAft>
              <a:buFont typeface="Arial" pitchFamily="34" charset="0"/>
              <a:buNone/>
              <a:defRPr/>
            </a:pPr>
            <a:endParaRPr lang="en-US" sz="3600" dirty="0"/>
          </a:p>
          <a:p>
            <a:pPr algn="ctr" eaLnBrk="1" fontAlgn="auto" hangingPunct="1">
              <a:spcAft>
                <a:spcPts val="0"/>
              </a:spcAft>
              <a:buFont typeface="Arial" pitchFamily="34" charset="0"/>
              <a:buNone/>
              <a:defRPr/>
            </a:pP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1405</TotalTime>
  <Words>1274</Words>
  <Application>Microsoft Office PowerPoint</Application>
  <PresentationFormat>On-screen Show (4:3)</PresentationFormat>
  <Paragraphs>319</Paragraphs>
  <Slides>68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68</vt:i4>
      </vt:variant>
    </vt:vector>
  </HeadingPairs>
  <TitlesOfParts>
    <vt:vector size="75" baseType="lpstr">
      <vt:lpstr>Arial</vt:lpstr>
      <vt:lpstr>Calibri</vt:lpstr>
      <vt:lpstr>Century Gothic</vt:lpstr>
      <vt:lpstr>IrisUPC</vt:lpstr>
      <vt:lpstr>Origins</vt:lpstr>
      <vt:lpstr>Wingdings</vt:lpstr>
      <vt:lpstr>Office Theme</vt:lpstr>
      <vt:lpstr>PowerPoint Presentation</vt:lpstr>
      <vt:lpstr>PowerPoint Presentation</vt:lpstr>
      <vt:lpstr>PowerPoint Presentation</vt:lpstr>
      <vt:lpstr>Luc sur le Royaume de Dieu</vt:lpstr>
      <vt:lpstr>Prophéties messianiques trouvées  dans Luc et les Actes</vt:lpstr>
      <vt:lpstr>Grands thèmes de l’évangile de Luc</vt:lpstr>
      <vt:lpstr>PowerPoint Presentation</vt:lpstr>
      <vt:lpstr>Le mandat de Luc 14</vt:lpstr>
      <vt:lpstr>PowerPoint Presentation</vt:lpstr>
      <vt:lpstr>Les contrastes et revirements du Royaume  Luc 14:7-24</vt:lpstr>
      <vt:lpstr>Qui compte le plus dans le Royaume ?  Luc 14:7-11 </vt:lpstr>
      <vt:lpstr>Quelle est la nature du Royaume ? Luc 14:12-14</vt:lpstr>
      <vt:lpstr>La loi de réciprocité Luc 14:14</vt:lpstr>
      <vt:lpstr>Le grand festin : qui prend place à table ? Luc 14:15-24</vt:lpstr>
      <vt:lpstr>PowerPoint Presentation</vt:lpstr>
      <vt:lpstr>PowerPoint Presentation</vt:lpstr>
      <vt:lpstr>Organiser un festin selon Luc 14</vt:lpstr>
      <vt:lpstr>Vivez-vous selon le Royaume ?</vt:lpstr>
      <vt:lpstr>PowerPoint Presentation</vt:lpstr>
      <vt:lpstr>PowerPoint Presentation</vt:lpstr>
      <vt:lpstr>PowerPoint Presentation</vt:lpstr>
      <vt:lpstr>PowerPoint Presentation</vt:lpstr>
      <vt:lpstr>Identifier le cadre théologique de l’Église</vt:lpstr>
      <vt:lpstr>PowerPoint Presentation</vt:lpstr>
      <vt:lpstr>PowerPoint Presentation</vt:lpstr>
      <vt:lpstr>PowerPoint Presentation</vt:lpstr>
      <vt:lpstr>Où se trouve l’Église aujourd’hui ?</vt:lpstr>
      <vt:lpstr>PowerPoint Presentation</vt:lpstr>
      <vt:lpstr>PowerPoint Presentation</vt:lpstr>
      <vt:lpstr>PowerPoint Presentation</vt:lpstr>
      <vt:lpstr>Applications pratiques pour l’Église</vt:lpstr>
      <vt:lpstr>Sept mouvements du ministère envers  les personnes handicapées</vt:lpstr>
      <vt:lpstr>PowerPoint Presentation</vt:lpstr>
      <vt:lpstr>PowerPoint Presentation</vt:lpstr>
      <vt:lpstr>PowerPoint Presentation</vt:lpstr>
      <vt:lpstr>Où se situe votre église aujourd’hui ?</vt:lpstr>
      <vt:lpstr>PowerPoint Presentation</vt:lpstr>
      <vt:lpstr>PowerPoint Presentation</vt:lpstr>
      <vt:lpstr>PowerPoint Presentation</vt:lpstr>
      <vt:lpstr>Les objectifs du ministère du handicap</vt:lpstr>
      <vt:lpstr>Préoccupations autour du   ministère du handicap</vt:lpstr>
      <vt:lpstr>Passer de la conviction à l’action</vt:lpstr>
      <vt:lpstr>Obstacles à la participation</vt:lpstr>
      <vt:lpstr>Tout repose toujours sur la direction</vt:lpstr>
      <vt:lpstr>Dix conseils pratiques pour devenir une église qui accueille les handicapés</vt:lpstr>
      <vt:lpstr>Dix conseils pratiques (suite)</vt:lpstr>
      <vt:lpstr>Inclusion intentionnelle</vt:lpstr>
      <vt:lpstr>PowerPoint Presentation</vt:lpstr>
      <vt:lpstr>Êtes-vous prêt à créer un plan d’action ?</vt:lpstr>
      <vt:lpstr>PowerPoint Presentation</vt:lpstr>
      <vt:lpstr>PowerPoint Presentation</vt:lpstr>
      <vt:lpstr>PowerPoint Presentation</vt:lpstr>
      <vt:lpstr>PowerPoint Presentation</vt:lpstr>
      <vt:lpstr>Seigneur, ouvre nos yeux pour que nous voyions ceux qui sont sans Christ</vt:lpstr>
      <vt:lpstr>PowerPoint Presentation</vt:lpstr>
      <vt:lpstr>PowerPoint Presentation</vt:lpstr>
      <vt:lpstr>PowerPoint Presentation</vt:lpstr>
      <vt:lpstr>PowerPoint Presentation</vt:lpstr>
      <vt:lpstr>Dieu, montre-nous comment vivre ce que nous proclamons</vt:lpstr>
      <vt:lpstr>PowerPoint Presentation</vt:lpstr>
      <vt:lpstr>PowerPoint Presentation</vt:lpstr>
      <vt:lpstr>PowerPoint Presentation</vt:lpstr>
      <vt:lpstr>Seigneur, aide-nous à partager l’évangile en paroles et en actes</vt:lpstr>
      <vt:lpstr>PowerPoint Presentation</vt:lpstr>
      <vt:lpstr>PowerPoint Presentation</vt:lpstr>
      <vt:lpstr>PowerPoint Presentation</vt:lpstr>
      <vt:lpstr>Seigneur, ouvre nos vies pour que nous devenions des apôtres rayonnants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Gospel of Luke: A Framework for a Theology of Suffering &amp; Disability Lesson 8</dc:title>
  <dc:creator>Rachel Olstad</dc:creator>
  <cp:lastModifiedBy>Wendy Caskey</cp:lastModifiedBy>
  <cp:revision>69</cp:revision>
  <dcterms:created xsi:type="dcterms:W3CDTF">2011-05-04T20:55:57Z</dcterms:created>
  <dcterms:modified xsi:type="dcterms:W3CDTF">2017-04-19T18:31:46Z</dcterms:modified>
</cp:coreProperties>
</file>