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72" r:id="rId2"/>
    <p:sldId id="273" r:id="rId3"/>
    <p:sldId id="258" r:id="rId4"/>
    <p:sldId id="259" r:id="rId5"/>
    <p:sldId id="260" r:id="rId6"/>
    <p:sldId id="279" r:id="rId7"/>
    <p:sldId id="265" r:id="rId8"/>
    <p:sldId id="280" r:id="rId9"/>
    <p:sldId id="266" r:id="rId10"/>
    <p:sldId id="267" r:id="rId11"/>
    <p:sldId id="275" r:id="rId12"/>
    <p:sldId id="268" r:id="rId13"/>
    <p:sldId id="274" r:id="rId14"/>
    <p:sldId id="277" r:id="rId15"/>
    <p:sldId id="278" r:id="rId16"/>
    <p:sldId id="270" r:id="rId17"/>
    <p:sldId id="271" r:id="rId18"/>
    <p:sldId id="32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329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30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09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الجلسة الأولى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 rtl="1"/>
            <a:r>
              <a:rPr lang="ar-SA" sz="4200" b="1" dirty="0">
                <a:latin typeface="+mn-lt"/>
              </a:rPr>
              <a:t>لاهوت</a:t>
            </a:r>
            <a:endParaRPr lang="en-US" sz="4200" b="1" dirty="0">
              <a:latin typeface="+mn-lt"/>
            </a:endParaRPr>
          </a:p>
          <a:p>
            <a:pPr algn="ctr" rtl="1"/>
            <a:r>
              <a:rPr lang="ar-SA" sz="4200" b="1" dirty="0">
                <a:latin typeface="+mn-lt"/>
              </a:rPr>
              <a:t>المعاناة والإعاقة</a:t>
            </a:r>
            <a:endParaRPr lang="en-US" sz="4200" b="1" dirty="0">
              <a:latin typeface="+mn-lt"/>
            </a:endParaRPr>
          </a:p>
          <a:p>
            <a:pPr algn="ctr"/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rtl="1" eaLnBrk="1" hangingPunct="1"/>
            <a:r>
              <a:rPr lang="ar-SA" sz="4000" dirty="0"/>
              <a:t>من هو الأعظم في الملكوت؟</a:t>
            </a:r>
            <a:br>
              <a:rPr lang="en-US" sz="4000" dirty="0"/>
            </a:br>
            <a:r>
              <a:rPr lang="ar-SA" sz="3600" dirty="0"/>
              <a:t>إنجيل لوقا، الأصحاح 14، الآيات 7-11</a:t>
            </a:r>
            <a:br>
              <a:rPr lang="en-US" sz="3600" dirty="0"/>
            </a:b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534400" cy="4525963"/>
          </a:xfrm>
        </p:spPr>
        <p:txBody>
          <a:bodyPr/>
          <a:lstStyle/>
          <a:p>
            <a:pPr algn="ctr" rtl="1">
              <a:buNone/>
            </a:pPr>
            <a:endParaRPr lang="ar-SA" sz="2800" i="1" dirty="0"/>
          </a:p>
          <a:p>
            <a:pPr algn="ctr" rtl="1">
              <a:buNone/>
            </a:pPr>
            <a:r>
              <a:rPr lang="ar-SA" sz="2800" i="1" dirty="0"/>
              <a:t>«</a:t>
            </a:r>
            <a:r>
              <a:rPr lang="ar-SA" sz="2800" dirty="0"/>
              <a:t>لأن كل من يرفع نفسه يتضع ومن يضع نفسه يرتفع</a:t>
            </a:r>
            <a:r>
              <a:rPr lang="ar-SA" sz="2800" i="1" dirty="0"/>
              <a:t>»</a:t>
            </a:r>
            <a:endParaRPr lang="en-US" sz="2800" i="1" dirty="0"/>
          </a:p>
          <a:p>
            <a:pPr algn="ctr" rtl="1">
              <a:buNone/>
            </a:pPr>
            <a:r>
              <a:rPr lang="ar-SA" sz="2800" b="1" dirty="0">
                <a:solidFill>
                  <a:schemeClr val="accent6"/>
                </a:solidFill>
              </a:rPr>
              <a:t>إنجيل لوقا، الأصحاح 14، الآية 11</a:t>
            </a:r>
            <a:endParaRPr lang="en-US" sz="28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rtl="1" eaLnBrk="1" hangingPunct="1"/>
            <a:r>
              <a:rPr lang="ar-SA" sz="3600" dirty="0"/>
              <a:t>ما هي طبيعة الملكوت؟</a:t>
            </a:r>
            <a:br>
              <a:rPr lang="en-US" sz="3600" dirty="0"/>
            </a:br>
            <a:r>
              <a:rPr lang="ar-SA" sz="3600" dirty="0"/>
              <a:t>إنجيل لوقا، الأصحاح 14، الآيات 12-14</a:t>
            </a:r>
            <a:endParaRPr lang="en-US" sz="36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000" i="1" dirty="0"/>
              <a:t>« </a:t>
            </a:r>
            <a:r>
              <a:rPr lang="ar-SA" sz="2800" dirty="0"/>
              <a:t>بل إذا صنعت ضيافة فادع المساكين، الجدع، العرج، العمي </a:t>
            </a:r>
            <a:r>
              <a:rPr lang="ar-SA" sz="3000" i="1" dirty="0"/>
              <a:t>»</a:t>
            </a:r>
            <a:endParaRPr lang="en-US" sz="3000" i="1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600" dirty="0">
                <a:solidFill>
                  <a:schemeClr val="accent6"/>
                </a:solidFill>
              </a:rPr>
              <a:t>إنجيل لوقا، الأصحاح 14، الآية 13</a:t>
            </a:r>
            <a:endParaRPr lang="en-US" sz="2600" dirty="0">
              <a:solidFill>
                <a:schemeClr val="accent6"/>
              </a:solidFill>
            </a:endParaRPr>
          </a:p>
          <a:p>
            <a:pPr marL="514350" indent="-514350" algn="ctr" eaLnBrk="1" hangingPunct="1">
              <a:buFont typeface="Arial" charset="0"/>
              <a:buNone/>
            </a:pPr>
            <a:endParaRPr lang="en-US" sz="1800" i="1" dirty="0"/>
          </a:p>
          <a:p>
            <a:pPr marL="514350" indent="-514350" algn="ctr" rtl="1" eaLnBrk="1" hangingPunct="1">
              <a:spcBef>
                <a:spcPts val="0"/>
              </a:spcBef>
              <a:buNone/>
            </a:pPr>
            <a:r>
              <a:rPr lang="ar-SA" sz="2800" dirty="0"/>
              <a:t>يجب علينا أن نشمل ذوي الإعاقة في حياتنا الشخصية،</a:t>
            </a:r>
          </a:p>
          <a:p>
            <a:pPr marL="514350" indent="-514350" algn="ctr" rtl="1" eaLnBrk="1" hangingPunct="1">
              <a:spcBef>
                <a:spcPts val="0"/>
              </a:spcBef>
              <a:buNone/>
            </a:pPr>
            <a:r>
              <a:rPr lang="ar-SA" sz="2800" dirty="0"/>
              <a:t>وكذلك في مجتمعاتنا الإيمانية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rtl="1" eaLnBrk="1" hangingPunct="1"/>
            <a:r>
              <a:rPr lang="ar-SA" sz="3600" dirty="0"/>
              <a:t>قانون المعاملة بالمثل – لوقا 14، الآية 14</a:t>
            </a:r>
            <a:endParaRPr lang="en-US" sz="3600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ليس مجرد رعاية جماعية خيرية – ذوي الإعاقة</a:t>
            </a:r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قادرون على السداد </a:t>
            </a:r>
            <a:r>
              <a:rPr lang="ar-SA" dirty="0">
                <a:solidFill>
                  <a:schemeClr val="accent6"/>
                </a:solidFill>
              </a:rPr>
              <a:t>بوجودهم</a:t>
            </a:r>
            <a:r>
              <a:rPr lang="ar-SA" dirty="0"/>
              <a:t> و </a:t>
            </a:r>
            <a:r>
              <a:rPr lang="ar-SA" dirty="0">
                <a:solidFill>
                  <a:schemeClr val="accent6"/>
                </a:solidFill>
              </a:rPr>
              <a:t>حياتهم</a:t>
            </a:r>
            <a:endParaRPr lang="en-US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rtl="1" eaLnBrk="1" hangingPunct="1"/>
            <a:r>
              <a:rPr lang="ar-SA" sz="3600" dirty="0"/>
              <a:t>الوليمة الكبيرة –</a:t>
            </a:r>
            <a:br>
              <a:rPr lang="ar-SA" sz="3600" dirty="0"/>
            </a:br>
            <a:r>
              <a:rPr lang="ar-SA" sz="3600" dirty="0"/>
              <a:t>من الذي يملأ المقاعد حول المائدة؟</a:t>
            </a:r>
            <a:br>
              <a:rPr lang="ar-SA" sz="3600" dirty="0"/>
            </a:br>
            <a:r>
              <a:rPr lang="ar-SA" sz="3600" dirty="0"/>
              <a:t>إنجيل لوقا، الأصحاح 14، الآيات 15-24</a:t>
            </a:r>
            <a:endParaRPr lang="en-US" sz="3600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rtl="1" eaLnBrk="1" hangingPunct="1">
              <a:buNone/>
            </a:pPr>
            <a:r>
              <a:rPr lang="ar-SA" sz="2800" dirty="0"/>
              <a:t>توقعات اليهود على المائدة بشأن توجهات ملكوت الرب</a:t>
            </a:r>
            <a:endParaRPr lang="en-US" sz="2800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sz="2400" dirty="0"/>
              <a:t>مقابل</a:t>
            </a:r>
            <a:endParaRPr lang="en-US" sz="2400" dirty="0"/>
          </a:p>
          <a:p>
            <a:pPr marL="514350" indent="-514350" algn="ctr" rtl="1" eaLnBrk="1" hangingPunct="1">
              <a:buNone/>
            </a:pPr>
            <a:r>
              <a:rPr lang="ar-SA" sz="2800" dirty="0"/>
              <a:t>توقعات يسوع بشأن توجهات ملكوت الرب</a:t>
            </a:r>
            <a:endParaRPr lang="en-US" sz="2800" dirty="0"/>
          </a:p>
          <a:p>
            <a:pPr marL="514350" indent="-514350" algn="ctr" eaLnBrk="1" hangingPunct="1">
              <a:buFont typeface="Arial" charset="0"/>
              <a:buNone/>
            </a:pPr>
            <a:endParaRPr lang="en-US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في كلا الأزمان</a:t>
            </a:r>
            <a:r>
              <a:rPr lang="en-US" dirty="0"/>
              <a:t> </a:t>
            </a:r>
            <a:r>
              <a:rPr lang="ar-SA" b="1" i="1" dirty="0">
                <a:solidFill>
                  <a:schemeClr val="accent6"/>
                </a:solidFill>
              </a:rPr>
              <a:t>الآن</a:t>
            </a:r>
            <a:r>
              <a:rPr lang="en-US" dirty="0"/>
              <a:t> </a:t>
            </a:r>
            <a:r>
              <a:rPr lang="ar-SA" dirty="0"/>
              <a:t>و</a:t>
            </a:r>
            <a:r>
              <a:rPr lang="en-US" dirty="0"/>
              <a:t> </a:t>
            </a:r>
            <a:r>
              <a:rPr lang="ar-SA" b="1" i="1" dirty="0">
                <a:solidFill>
                  <a:schemeClr val="accent6"/>
                </a:solidFill>
              </a:rPr>
              <a:t>المستقبل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rtl="1" eaLnBrk="1" hangingPunct="1">
              <a:buNone/>
            </a:pPr>
            <a:r>
              <a:rPr lang="ar-SA" sz="3600" dirty="0"/>
              <a:t>الوليمة الكبيرة - الكمال</a:t>
            </a:r>
            <a:endParaRPr lang="en-US" sz="3600" dirty="0"/>
          </a:p>
          <a:p>
            <a:pPr marL="514350" indent="-514350" algn="ctr" rtl="1" eaLnBrk="1" hangingPunct="1">
              <a:buNone/>
            </a:pPr>
            <a:r>
              <a:rPr lang="ar-SA" sz="2800" b="1" dirty="0">
                <a:solidFill>
                  <a:schemeClr val="accent6"/>
                </a:solidFill>
              </a:rPr>
              <a:t>سفر أشعياء، الأصحاح 25، الآيات 6-9</a:t>
            </a:r>
            <a:endParaRPr lang="en-US" sz="2800" b="1" dirty="0">
              <a:solidFill>
                <a:schemeClr val="accent6"/>
              </a:solidFill>
            </a:endParaRPr>
          </a:p>
          <a:p>
            <a:pPr marL="914400" lvl="1" indent="-514350" eaLnBrk="1" hangingPunct="1">
              <a:buNone/>
            </a:pPr>
            <a:r>
              <a:rPr lang="en-US" sz="3000" dirty="0"/>
              <a:t>  </a:t>
            </a:r>
          </a:p>
          <a:p>
            <a:pPr marL="1314450" lvl="2" indent="-514350" algn="r" rtl="1" eaLnBrk="1" hangingPunct="1">
              <a:buClr>
                <a:schemeClr val="accent6"/>
              </a:buClr>
            </a:pPr>
            <a:r>
              <a:rPr lang="ar-SA" sz="2600" dirty="0"/>
              <a:t>تفسير الكتاب المقدس بشكل خاطئ من قبل اليهود</a:t>
            </a:r>
            <a:endParaRPr lang="en-US" sz="2600" dirty="0"/>
          </a:p>
          <a:p>
            <a:pPr marL="1314450" lvl="2" indent="-514350" algn="r" rtl="1" eaLnBrk="1" hangingPunct="1">
              <a:buClr>
                <a:schemeClr val="accent6"/>
              </a:buClr>
            </a:pPr>
            <a:r>
              <a:rPr lang="ar-SA" sz="2600" dirty="0"/>
              <a:t>تفسير سفر أشعياء، الأصحاح 25، بشكل صحيح من قبل يسوع</a:t>
            </a:r>
            <a:endParaRPr lang="en-US" sz="2600" dirty="0"/>
          </a:p>
          <a:p>
            <a:pPr marL="914400" lvl="1" indent="-514350" eaLnBrk="1" hangingPunct="1">
              <a:buNone/>
            </a:pPr>
            <a:endParaRPr lang="en-US" sz="1400" dirty="0"/>
          </a:p>
          <a:p>
            <a:pPr marL="1314450" lvl="2" indent="-514350" eaLnBrk="1" hangingPunct="1">
              <a:buNone/>
            </a:pPr>
            <a:r>
              <a:rPr lang="en-US" sz="3000" dirty="0"/>
              <a:t>	</a:t>
            </a:r>
          </a:p>
          <a:p>
            <a:pPr marL="514350" indent="-514350" eaLnBrk="1" hangingPunct="1"/>
            <a:endParaRPr lang="en-US" sz="2400" dirty="0"/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algn="r" rtl="1" eaLnBrk="1" hangingPunct="1">
              <a:buClr>
                <a:schemeClr val="accent6"/>
              </a:buClr>
            </a:pPr>
            <a:r>
              <a:rPr lang="ar-SA" sz="3000" dirty="0"/>
              <a:t>يسوع يعيد تعريف الوليمة الكبيرة وملكوت الرب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</a:pPr>
            <a:r>
              <a:rPr lang="ar-SA" sz="3000" dirty="0"/>
              <a:t>الرب هو المضيف الأكبر الذي يحدد قائمة الضيوف... وكذلك أصحاب مقاعد الشرف – وليس الفريسيون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</a:pPr>
            <a:r>
              <a:rPr lang="ar-SA" sz="3000" dirty="0"/>
              <a:t>سيكون بيته مليئا بأولئك الضيوف من ذوي الإعاقة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</a:pPr>
            <a:r>
              <a:rPr lang="ar-SA" sz="3000" dirty="0"/>
              <a:t>هذه التعاليم هي تعاليم صارمة وعاجلة</a:t>
            </a:r>
            <a:endParaRPr lang="en-US" sz="3000" dirty="0"/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إعداد وليمة وفقا لإنجيل لوقا الأصحاح 14</a:t>
            </a:r>
            <a:endParaRPr lang="en-US" sz="40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28600" y="2255837"/>
            <a:ext cx="87630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en-US" sz="1000" dirty="0">
              <a:solidFill>
                <a:schemeClr val="accent6"/>
              </a:solidFill>
            </a:endParaRPr>
          </a:p>
          <a:p>
            <a:pPr marL="517525" indent="-244475" algn="r" rtl="1" eaLnBrk="1" hangingPunct="1">
              <a:spcBef>
                <a:spcPts val="0"/>
              </a:spcBef>
              <a:buClr>
                <a:schemeClr val="accent6"/>
              </a:buClr>
            </a:pPr>
            <a:r>
              <a:rPr lang="ar-SA" dirty="0"/>
              <a:t>قم بدعوة أولئك المنتمون إلى مجتمعات ذوي الإعاقة</a:t>
            </a:r>
            <a:endParaRPr lang="en-US" dirty="0"/>
          </a:p>
          <a:p>
            <a:pPr marL="517525" indent="-244475" algn="r" rtl="1" eaLnBrk="1" hangingPunct="1">
              <a:spcBef>
                <a:spcPts val="0"/>
              </a:spcBef>
              <a:buClr>
                <a:schemeClr val="accent6"/>
              </a:buClr>
            </a:pPr>
            <a:r>
              <a:rPr lang="ar-SA" dirty="0"/>
              <a:t>قم بنناء العلاقات بين متطوعي الكنيسة والأسر</a:t>
            </a:r>
            <a:endParaRPr lang="en-US" dirty="0"/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2806700" y="3733800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هل نحن نعيش نمط حياة الملكوت؟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3535363"/>
          </a:xfrm>
        </p:spPr>
        <p:txBody>
          <a:bodyPr rtlCol="0">
            <a:norm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إذا كان الملكوت يعني حصول ذوي الإعاقة الحصول على مقاعد الشرف، فكيف يمكن للكنيسة أن تقوم بتكريم قلب الملك من حيث رعاية أولئك الذين تجاهلهم المجتمع؟</a:t>
            </a:r>
            <a:endParaRPr lang="en-US" sz="28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b="1" dirty="0"/>
              <a:t>الاحترام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ar-SA" b="1" dirty="0"/>
              <a:t>حسن الضيافة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ar-SA" b="1" dirty="0"/>
              <a:t>الإدراج الراديكالي</a:t>
            </a:r>
            <a:endParaRPr lang="en-US" b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896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 rtl="1"/>
            <a:r>
              <a:rPr lang="ar-SA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الجلسة الثانية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 rtl="1"/>
            <a:r>
              <a:rPr lang="ar-SA" sz="4800" b="1" dirty="0">
                <a:latin typeface="Calibri" charset="0"/>
              </a:rPr>
              <a:t>الكنيسة</a:t>
            </a:r>
          </a:p>
          <a:p>
            <a:pPr algn="ctr" rtl="1"/>
            <a:r>
              <a:rPr lang="ar-SA" sz="4800" b="1" dirty="0">
                <a:latin typeface="Calibri" charset="0"/>
              </a:rPr>
              <a:t>ورعاية ذوي الإعاقة</a:t>
            </a:r>
            <a:endParaRPr lang="en-US" sz="4800" b="1" dirty="0">
              <a:latin typeface="Calibri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24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تركيز إنجيل لوقا على ملكوت الرب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وصايا الأصحاح 14 في إنجيل لوقا: نظرة فاحصة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إعداد وليمة وفقا لإنجيل لوقا الأصحاح 14</a:t>
            </a:r>
            <a:endParaRPr lang="en-US" sz="3200" dirty="0">
              <a:latin typeface="+mj-lt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27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تعريف إطار اللاهوت الكنسي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أين هي الكنيسة اليوم؟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التطبيقات العملية للكنيسة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545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85800" y="38100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3000" dirty="0">
                <a:latin typeface="Calibri" pitchFamily="34" charset="0"/>
              </a:rPr>
              <a:t>عندما تفشل الكنيسة في ضم مجتمع ذوي الإعاقة</a:t>
            </a:r>
          </a:p>
          <a:p>
            <a:pPr algn="ctr" rtl="1"/>
            <a:r>
              <a:rPr lang="ar-SA" sz="3000" dirty="0">
                <a:latin typeface="Calibri" pitchFamily="34" charset="0"/>
              </a:rPr>
              <a:t>فسوف تدفع ثمنا غاليا</a:t>
            </a:r>
            <a:endParaRPr lang="en-US" sz="3000" dirty="0">
              <a:latin typeface="Calibri" pitchFamily="34" charset="0"/>
            </a:endParaRP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3400" y="5229761"/>
            <a:ext cx="82296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2800" i="1" dirty="0"/>
              <a:t>الحق أقول لكم: بما أنكم لم تفعلوه بأحد هؤلاء الأصاغر، فبي لم تفعلوا</a:t>
            </a:r>
            <a:endParaRPr lang="en-US" sz="2800" i="1" dirty="0">
              <a:latin typeface="Calibri" pitchFamily="34" charset="0"/>
            </a:endParaRPr>
          </a:p>
          <a:p>
            <a:pPr algn="ctr" rtl="1"/>
            <a:r>
              <a:rPr lang="ar-SA" sz="2400" dirty="0">
                <a:solidFill>
                  <a:schemeClr val="accent6"/>
                </a:solidFill>
                <a:latin typeface="Calibri" pitchFamily="34" charset="0"/>
              </a:rPr>
              <a:t>إنجيل متى، الأصحاح 25، الآية 45</a:t>
            </a:r>
            <a:endParaRPr lang="en-US" sz="2400" dirty="0">
              <a:solidFill>
                <a:schemeClr val="accent6"/>
              </a:solidFill>
              <a:latin typeface="Calibri" pitchFamily="34" charset="0"/>
            </a:endParaRP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0"/>
            <a:ext cx="2971800" cy="26038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19812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/>
              <a:t>كائن حي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05400" y="1981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/>
              <a:t>مؤسسة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19492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ar-SA" b="1" dirty="0"/>
              <a:t>تعريف إطار اللاهوت الكنسي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560637"/>
            <a:ext cx="8229600" cy="3916363"/>
          </a:xfrm>
        </p:spPr>
        <p:txBody>
          <a:bodyPr/>
          <a:lstStyle/>
          <a:p>
            <a:pPr marL="514350" indent="-514350" algn="ctr" rtl="1" eaLnBrk="1" hangingPunct="1">
              <a:buNone/>
            </a:pPr>
            <a:r>
              <a:rPr lang="ar-SA" dirty="0"/>
              <a:t>اللاهوت الكنسي: عقيدة الكنيسة</a:t>
            </a:r>
            <a:endParaRPr lang="en-US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نحن «شعب الله المختار»</a:t>
            </a:r>
            <a:endParaRPr lang="en-US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i="1" dirty="0"/>
              <a:t>معنى كلمة</a:t>
            </a:r>
            <a:r>
              <a:rPr lang="en-US" i="1" dirty="0" err="1"/>
              <a:t>ekklesia</a:t>
            </a:r>
            <a:r>
              <a:rPr lang="en-US" i="1" dirty="0"/>
              <a:t> </a:t>
            </a:r>
            <a:r>
              <a:rPr lang="ar-SA" i="1" dirty="0"/>
              <a:t> </a:t>
            </a:r>
            <a:r>
              <a:rPr lang="ar-SA" dirty="0"/>
              <a:t>مستخرج من</a:t>
            </a:r>
          </a:p>
          <a:p>
            <a:pPr marL="514350" indent="-514350" algn="ctr" rtl="1" eaLnBrk="1" hangingPunct="1">
              <a:buNone/>
            </a:pPr>
            <a:r>
              <a:rPr lang="ar-SA" sz="2800" dirty="0"/>
              <a:t>الجزء «</a:t>
            </a:r>
            <a:r>
              <a:rPr lang="en-US" sz="2800" dirty="0" err="1"/>
              <a:t>ek</a:t>
            </a:r>
            <a:r>
              <a:rPr lang="ar-SA" sz="2800" dirty="0"/>
              <a:t>» يعني «الخروج» والجزء «</a:t>
            </a:r>
            <a:r>
              <a:rPr lang="en-US" sz="2800" dirty="0" err="1"/>
              <a:t>kaleo</a:t>
            </a:r>
            <a:r>
              <a:rPr lang="ar-SA" sz="2800" dirty="0"/>
              <a:t>» يعني «الدعوة»</a:t>
            </a:r>
            <a:endParaRPr lang="en-US" sz="2800" dirty="0"/>
          </a:p>
          <a:p>
            <a:pPr marL="514350" indent="-514350" algn="ctr" rtl="1" eaLnBrk="1" hangingPunct="1">
              <a:buNone/>
            </a:pPr>
            <a:r>
              <a:rPr lang="ar-SA" sz="2800" dirty="0"/>
              <a:t>أصل الكلمة الإنجليزية للكنيسة يعود مصدرها إلى</a:t>
            </a:r>
          </a:p>
          <a:p>
            <a:pPr marL="514350" indent="-514350" algn="ctr" rtl="1" eaLnBrk="1" hangingPunct="1">
              <a:buNone/>
            </a:pPr>
            <a:r>
              <a:rPr lang="ar-SA" sz="2800" dirty="0"/>
              <a:t>الكلمة اليونانية «</a:t>
            </a:r>
            <a:r>
              <a:rPr lang="en-US" sz="2800" dirty="0" err="1"/>
              <a:t>kuriakon</a:t>
            </a:r>
            <a:r>
              <a:rPr lang="ar-SA" sz="2800" dirty="0"/>
              <a:t>» التي تعني «الانتماء للرب»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408231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7467600" cy="3459162"/>
          </a:xfrm>
        </p:spPr>
        <p:txBody>
          <a:bodyPr rtlCol="0">
            <a:normAutofit/>
          </a:bodyPr>
          <a:lstStyle/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dirty="0"/>
              <a:t>طبيعة الكنيسة في الكتاب المقدس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marL="1771650" lvl="3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sz="3200" dirty="0"/>
              <a:t>شعب الرب</a:t>
            </a:r>
            <a:endParaRPr lang="en-US" sz="3200" dirty="0"/>
          </a:p>
          <a:p>
            <a:pPr marL="1771650" lvl="3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sz="3200" dirty="0"/>
              <a:t>جسد يسوع</a:t>
            </a:r>
            <a:endParaRPr lang="en-US" sz="3200" dirty="0"/>
          </a:p>
          <a:p>
            <a:pPr marL="1771650" lvl="3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sz="3200" dirty="0"/>
              <a:t>معبد الروح القدس</a:t>
            </a:r>
            <a:endParaRPr lang="en-US" sz="32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301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162800" cy="4267200"/>
          </a:xfrm>
        </p:spPr>
        <p:txBody>
          <a:bodyPr rtlCol="0">
            <a:normAutofit lnSpcReduction="10000"/>
          </a:bodyPr>
          <a:lstStyle/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dirty="0"/>
              <a:t>وظائف الكنيسة في الكتاب المقدس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العبادة</a:t>
            </a:r>
            <a:endParaRPr lang="en-US" sz="32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التعاليم والوصايا</a:t>
            </a:r>
            <a:endParaRPr lang="en-US" sz="32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التنوير</a:t>
            </a:r>
            <a:endParaRPr lang="en-US" sz="32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التبشير</a:t>
            </a:r>
            <a:endParaRPr lang="en-US" sz="32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التنظيم</a:t>
            </a:r>
            <a:endParaRPr lang="en-US" sz="3200" dirty="0"/>
          </a:p>
          <a:p>
            <a:pPr marL="2289175" lvl="3" indent="-914400" algn="r" rtl="1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ar-SA" sz="3200" dirty="0"/>
              <a:t>الطقوس الدينية</a:t>
            </a:r>
            <a:endParaRPr lang="en-US" sz="32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428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algn="ctr" rtl="1" eaLnBrk="1" hangingPunct="1">
              <a:buNone/>
            </a:pPr>
            <a:r>
              <a:rPr lang="en-US" i="1" dirty="0"/>
              <a:t> </a:t>
            </a:r>
            <a:r>
              <a:rPr lang="ar-SA" dirty="0"/>
              <a:t>كوينونيا «</a:t>
            </a:r>
            <a:r>
              <a:rPr lang="en-US" dirty="0" err="1"/>
              <a:t>Koinonia</a:t>
            </a:r>
            <a:r>
              <a:rPr lang="ar-SA" dirty="0"/>
              <a:t>» – نواة الحياة المجتمعية</a:t>
            </a: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algn="ctr" rtl="1" eaLnBrk="1" hangingPunct="1">
              <a:buNone/>
            </a:pPr>
            <a:r>
              <a:rPr lang="ar-SA" dirty="0"/>
              <a:t>الوحدة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ar-SA" dirty="0"/>
              <a:t>المودة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ar-SA" dirty="0"/>
              <a:t>المجتمع المشترك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000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عندما نحاول أن «نطبق» الكنيسة</a:t>
            </a:r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dirty="0"/>
              <a:t>ننسى أحيانا أن «نكون» كنيسة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914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أين هي الكنيسة اليوم؟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73563"/>
          </a:xfrm>
        </p:spPr>
        <p:txBody>
          <a:bodyPr/>
          <a:lstStyle/>
          <a:p>
            <a:pPr marL="514350" indent="-514350" algn="ctr" rtl="1" eaLnBrk="1" hangingPunct="1">
              <a:buNone/>
            </a:pPr>
            <a:r>
              <a:rPr lang="ar-SA" dirty="0"/>
              <a:t>لماذا أضاعت العديد من الكنائس هذا النوع من التميز؟</a:t>
            </a: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0" indent="0" algn="r" rtl="1" eaLnBrk="1" hangingPunct="1">
              <a:spcBef>
                <a:spcPts val="0"/>
              </a:spcBef>
              <a:buNone/>
            </a:pPr>
            <a:r>
              <a:rPr lang="ar-SA" sz="2800" dirty="0"/>
              <a:t>نحن نفضل أعضاء الكنيسة الذين يرتدون الملابس الجميلة ويقودون السيارات الجديدة ويعرفون لغة المحادثة البليغة. ولكن ما هذا إلا الوهم بعينه وهو ليس إلا سوء فهم لما يريده الرب حقا</a:t>
            </a:r>
            <a:endParaRPr lang="en-US" sz="2800" dirty="0"/>
          </a:p>
          <a:p>
            <a:pPr marL="0" indent="0" algn="ctr" rtl="1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 </a:t>
            </a:r>
            <a:r>
              <a:rPr lang="en-US" sz="1000" dirty="0"/>
              <a:t>                                                                            </a:t>
            </a:r>
            <a:r>
              <a:rPr lang="ar-SA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انكسارنا للرب.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261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algn="r" rtl="1" eaLnBrk="1" hangingPunct="1">
              <a:buFont typeface="Arial" charset="0"/>
              <a:buNone/>
            </a:pPr>
            <a:r>
              <a:rPr lang="ar-SA" sz="3600" dirty="0"/>
              <a:t>الكنيسة بوصفها كيان </a:t>
            </a:r>
            <a:r>
              <a:rPr lang="ar-SA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الانكسار</a:t>
            </a:r>
            <a:endParaRPr lang="en-US" sz="3600" dirty="0"/>
          </a:p>
          <a:p>
            <a:pPr marL="514350" indent="-514350" eaLnBrk="1" hangingPunct="1">
              <a:buFont typeface="Arial" charset="0"/>
              <a:buNone/>
            </a:pPr>
            <a:endParaRPr lang="en-US" sz="2000" dirty="0"/>
          </a:p>
          <a:p>
            <a:pPr marL="463550" indent="-463550" algn="ctr" rtl="1" eaLnBrk="1" hangingPunct="1">
              <a:buClr>
                <a:schemeClr val="accent6"/>
              </a:buClr>
            </a:pPr>
            <a:r>
              <a:rPr lang="ar-SA" dirty="0"/>
              <a:t>يسوع المسيح هو المثال المطلق لمفهوم التعريف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800" dirty="0"/>
          </a:p>
          <a:p>
            <a:pPr marL="514350" indent="-514350" algn="ctr" rtl="1" eaLnBrk="1" hangingPunct="1">
              <a:buNone/>
            </a:pPr>
            <a:r>
              <a:rPr lang="ar-SA" sz="2800" dirty="0"/>
              <a:t>من خلال العلاقة التي يتم بناؤها عبر خدمات الرعاية الجماعية لذوي الإعاقة (المعاقين، والفقراء، والمهمشين) يمن علينا الرب بالعفو والبركة ويعطينا حياة تمتاز بنكران الذات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1618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pPr marL="514350" indent="-514350" algn="r" rtl="1" eaLnBrk="1" hangingPunct="1">
              <a:buNone/>
            </a:pPr>
            <a:r>
              <a:rPr lang="ar-SA" sz="3600" dirty="0"/>
              <a:t>الكنيسة بوصفها كيان </a:t>
            </a:r>
            <a:r>
              <a:rPr lang="ar-SA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المعاناة</a:t>
            </a:r>
            <a:endParaRPr lang="en-US" sz="10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يسوع الخادم المتألم</a:t>
            </a:r>
            <a:endParaRPr lang="en-US" sz="32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دعوة بولس إلى المعاناة</a:t>
            </a:r>
            <a:endParaRPr lang="en-US" sz="32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دعوة الكنيسة إلى المعاناة</a:t>
            </a:r>
            <a:endParaRPr lang="en-US" sz="3200" dirty="0"/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sz="2800" dirty="0"/>
              <a:t>لقد أراد الرب لكنيسته أن تعلمنا</a:t>
            </a:r>
          </a:p>
          <a:p>
            <a:pPr algn="ctr" rtl="1"/>
            <a:r>
              <a:rPr lang="ar-SA" sz="2800" dirty="0"/>
              <a:t>كيف نحتضن معاناتنا</a:t>
            </a:r>
          </a:p>
          <a:p>
            <a:pPr algn="ctr" rtl="1"/>
            <a:r>
              <a:rPr lang="ar-SA" sz="2800" dirty="0"/>
              <a:t>وكيف نحتضن الآخرين الذين يعانون</a:t>
            </a:r>
            <a:endParaRPr 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10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algn="r" rtl="1" eaLnBrk="1" hangingPunct="1">
              <a:buNone/>
            </a:pPr>
            <a:r>
              <a:rPr lang="ar-SA" sz="3600" dirty="0"/>
              <a:t>الكنيسة بوصفها الكيان </a:t>
            </a:r>
            <a:r>
              <a:rPr lang="ar-SA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الناضج</a:t>
            </a:r>
            <a:endParaRPr lang="en-US" sz="3600" dirty="0"/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شرف رعاية المكسورين</a:t>
            </a:r>
            <a:endParaRPr lang="en-US" sz="32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شرف الانضمام إلى الكهنوت</a:t>
            </a:r>
            <a:endParaRPr lang="en-US" sz="3200" dirty="0"/>
          </a:p>
          <a:p>
            <a:pPr marL="1377950" lvl="1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3200" dirty="0"/>
              <a:t>شرف استيعاب مفهوم الدعوة للخدمة</a:t>
            </a:r>
            <a:endParaRPr lang="en-US" sz="3200" dirty="0"/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9777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تركيز إنجيل لوقا</a:t>
            </a:r>
            <a:br>
              <a:rPr lang="ar-SA" sz="4000" b="1" dirty="0"/>
            </a:br>
            <a:r>
              <a:rPr lang="ar-SA" sz="4000" b="1" dirty="0"/>
              <a:t>على ملكوت الرب</a:t>
            </a:r>
            <a:endParaRPr lang="en-US" sz="4000" b="1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rtl="1" eaLnBrk="1" hangingPunct="1">
              <a:buFont typeface="Arial" charset="0"/>
              <a:buNone/>
            </a:pPr>
            <a:r>
              <a:rPr lang="ar-SA" dirty="0"/>
              <a:t>لوقا يفتح أعيينا</a:t>
            </a:r>
          </a:p>
          <a:p>
            <a:pPr algn="ctr" rtl="1" eaLnBrk="1" hangingPunct="1">
              <a:buFont typeface="Arial" charset="0"/>
              <a:buNone/>
            </a:pPr>
            <a:r>
              <a:rPr lang="ar-SA" dirty="0"/>
              <a:t>لكي نصل من خلالها</a:t>
            </a:r>
          </a:p>
          <a:p>
            <a:pPr algn="ctr" rtl="1" eaLnBrk="1" hangingPunct="1">
              <a:buFont typeface="Arial" charset="0"/>
              <a:buNone/>
            </a:pPr>
            <a:r>
              <a:rPr lang="ar-SA" dirty="0"/>
              <a:t>إلى فهم رحمة الرب تجاه المنبوذين والمخطئين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تطبيقات عملية</a:t>
            </a:r>
            <a:br>
              <a:rPr lang="ar-SA" sz="4000" b="1" dirty="0"/>
            </a:br>
            <a:r>
              <a:rPr lang="ar-SA" sz="4000" b="1" dirty="0"/>
              <a:t>للكنيسة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rtl="1" eaLnBrk="1" hangingPunct="1">
              <a:buNone/>
            </a:pPr>
            <a:r>
              <a:rPr lang="ar-SA" dirty="0"/>
              <a:t>إنما هو الخشوع</a:t>
            </a:r>
          </a:p>
          <a:p>
            <a:pPr algn="ctr" rtl="1" eaLnBrk="1" hangingPunct="1">
              <a:buNone/>
            </a:pPr>
            <a:r>
              <a:rPr lang="ar-SA" dirty="0"/>
              <a:t>الذي تسعى الكنيسة من خلاله</a:t>
            </a:r>
          </a:p>
          <a:p>
            <a:pPr algn="ctr" rtl="1" eaLnBrk="1" hangingPunct="1">
              <a:buNone/>
            </a:pPr>
            <a:r>
              <a:rPr lang="ar-SA" dirty="0"/>
              <a:t>إلى رعاية ذوي الاحتياجات الخاصة</a:t>
            </a:r>
          </a:p>
          <a:p>
            <a:pPr algn="ctr" rtl="1" eaLnBrk="1" hangingPunct="1">
              <a:buNone/>
            </a:pPr>
            <a:r>
              <a:rPr lang="ar-SA" dirty="0"/>
              <a:t>على أفضل وجه ممكن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936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المجالات السبعة الأساسية للكنيسة</a:t>
            </a:r>
            <a:br>
              <a:rPr lang="ar-SA" sz="4000" b="1" dirty="0"/>
            </a:br>
            <a:r>
              <a:rPr lang="ar-SA" sz="4000" b="1" dirty="0"/>
              <a:t>في رعاية الأشخاص ذوي الإعاقة</a:t>
            </a:r>
            <a:endParaRPr lang="en-US" sz="4000" b="1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95400" y="3094037"/>
            <a:ext cx="7086600" cy="3611563"/>
          </a:xfrm>
        </p:spPr>
        <p:txBody>
          <a:bodyPr/>
          <a:lstStyle/>
          <a:p>
            <a:pPr marL="514350" indent="-514350" algn="r" rtl="1" eaLnBrk="1" hangingPunct="1">
              <a:buFont typeface="Arial" charset="0"/>
              <a:buAutoNum type="arabicPeriod"/>
            </a:pPr>
            <a:r>
              <a:rPr lang="ar-SA" sz="2800" dirty="0"/>
              <a:t>رعاية المودة</a:t>
            </a:r>
            <a:endParaRPr lang="en-US" sz="2800" dirty="0"/>
          </a:p>
          <a:p>
            <a:pPr marL="514350" indent="-514350" algn="r" rtl="1" eaLnBrk="1" hangingPunct="1">
              <a:buNone/>
            </a:pPr>
            <a:r>
              <a:rPr lang="ar-SA" sz="2800" dirty="0"/>
              <a:t>		(البرمجة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الحضور الكامل)</a:t>
            </a:r>
            <a:endParaRPr lang="en-US" sz="2800" dirty="0"/>
          </a:p>
          <a:p>
            <a:pPr marL="514350" indent="-514350" algn="r" rtl="1" eaLnBrk="1" hangingPunct="1">
              <a:buFont typeface="Arial" charset="0"/>
              <a:buAutoNum type="arabicPeriod" startAt="2"/>
            </a:pPr>
            <a:r>
              <a:rPr lang="ar-SA" sz="2800" dirty="0"/>
              <a:t>رعاية الكلمة</a:t>
            </a:r>
          </a:p>
          <a:p>
            <a:pPr marL="0" indent="0" algn="r" rtl="1" eaLnBrk="1" hangingPunct="1">
              <a:buNone/>
            </a:pPr>
            <a:r>
              <a:rPr lang="ar-SA" sz="2800" dirty="0"/>
              <a:t>	(الرعاية الكمية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الرعاية النوعية)</a:t>
            </a:r>
          </a:p>
          <a:p>
            <a:pPr marL="514350" indent="-514350" algn="r" rtl="1" eaLnBrk="1" hangingPunct="1">
              <a:buFont typeface="+mj-lt"/>
              <a:buAutoNum type="arabicPeriod" startAt="3"/>
            </a:pPr>
            <a:r>
              <a:rPr lang="ar-SA" sz="2800" dirty="0"/>
              <a:t>رعاية الرضوخ</a:t>
            </a:r>
          </a:p>
          <a:p>
            <a:pPr marL="0" indent="0" algn="r" rtl="1" eaLnBrk="1" hangingPunct="1">
              <a:buNone/>
            </a:pPr>
            <a:r>
              <a:rPr lang="ar-SA" sz="2800" dirty="0"/>
              <a:t>	(الارتخاء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تحمل المسؤولية)</a:t>
            </a:r>
          </a:p>
          <a:p>
            <a:pPr marL="0" indent="0" algn="r" rtl="1" eaLnBrk="1" hangingPunct="1">
              <a:buNone/>
            </a:pPr>
            <a:endParaRPr lang="ar-SA" sz="2800" dirty="0"/>
          </a:p>
          <a:p>
            <a:pPr marL="0" indent="0" algn="r" rtl="1" eaLnBrk="1" hangingPunct="1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9370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/>
          </a:bodyPr>
          <a:lstStyle/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ar-SA" sz="2800" dirty="0"/>
              <a:t>رعاية التعريف</a:t>
            </a:r>
          </a:p>
          <a:p>
            <a:pPr marL="0" indent="0" algn="r" rtl="1" eaLnBrk="1" fontAlgn="auto" hangingPunct="1">
              <a:spcAft>
                <a:spcPts val="0"/>
              </a:spcAft>
              <a:buNone/>
              <a:defRPr/>
            </a:pPr>
            <a:r>
              <a:rPr lang="ar-SA" sz="2800" dirty="0"/>
              <a:t>	(الإقناع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التفهم)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ar-SA" sz="2800" dirty="0"/>
              <a:t>رعاية الصلاة</a:t>
            </a:r>
          </a:p>
          <a:p>
            <a:pPr marL="0" indent="0" algn="r" rtl="1" eaLnBrk="1" fontAlgn="auto" hangingPunct="1">
              <a:spcAft>
                <a:spcPts val="0"/>
              </a:spcAft>
              <a:buNone/>
              <a:defRPr/>
            </a:pPr>
            <a:r>
              <a:rPr lang="ar-SA" sz="2800" dirty="0"/>
              <a:t>	(الإنغلاق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التواصل)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ar-SA" sz="2800" dirty="0"/>
              <a:t>رعاية الروح</a:t>
            </a:r>
          </a:p>
          <a:p>
            <a:pPr marL="0" indent="0" algn="r" rtl="1" eaLnBrk="1" fontAlgn="auto" hangingPunct="1">
              <a:spcAft>
                <a:spcPts val="0"/>
              </a:spcAft>
              <a:buNone/>
              <a:defRPr/>
            </a:pPr>
            <a:r>
              <a:rPr lang="ar-SA" sz="2800" dirty="0"/>
              <a:t>	(الإلقاء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الاستماع)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ar-SA" sz="2800" dirty="0"/>
              <a:t>رعاية التبادلية</a:t>
            </a:r>
          </a:p>
          <a:p>
            <a:pPr marL="0" indent="0" algn="r" rtl="1" eaLnBrk="1" fontAlgn="auto" hangingPunct="1">
              <a:spcAft>
                <a:spcPts val="0"/>
              </a:spcAft>
              <a:buNone/>
              <a:defRPr/>
            </a:pPr>
            <a:r>
              <a:rPr lang="ar-SA" sz="2800" dirty="0"/>
              <a:t>	(التعليم </a:t>
            </a:r>
            <a:r>
              <a:rPr lang="en-US" sz="2800" dirty="0">
                <a:solidFill>
                  <a:schemeClr val="accent6"/>
                </a:solidFill>
              </a:rPr>
              <a:t>←</a:t>
            </a:r>
            <a:r>
              <a:rPr lang="ar-SA" sz="2800" dirty="0">
                <a:solidFill>
                  <a:schemeClr val="accent6"/>
                </a:solidFill>
              </a:rPr>
              <a:t> </a:t>
            </a:r>
            <a:r>
              <a:rPr lang="ar-SA" sz="2800" dirty="0"/>
              <a:t>التعلم)</a:t>
            </a:r>
          </a:p>
        </p:txBody>
      </p:sp>
    </p:spTree>
    <p:extLst>
      <p:ext uri="{BB962C8B-B14F-4D97-AF65-F5344CB8AC3E}">
        <p14:creationId xmlns:p14="http://schemas.microsoft.com/office/powerpoint/2010/main" val="2025007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4000" b="1" dirty="0"/>
              <a:t>حكاية عائلتين</a:t>
            </a:r>
            <a:endParaRPr lang="en-US" sz="4000" b="1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marL="1377950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sz="3000" dirty="0"/>
              <a:t>تكلم عن تجربة أسرة سيبلس</a:t>
            </a:r>
            <a:endParaRPr lang="en-US" sz="3000" dirty="0"/>
          </a:p>
          <a:p>
            <a:pPr marL="1377950" lvl="1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ar-SA" dirty="0"/>
              <a:t>ما هو شعورك تجاه حكايتهم؟</a:t>
            </a:r>
            <a:endParaRPr lang="en-US" dirty="0"/>
          </a:p>
          <a:p>
            <a:pPr marL="1377950" lvl="1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ar-SA" dirty="0"/>
              <a:t>ما الذي كان من الممكن أن يكون مختلفا؟</a:t>
            </a:r>
            <a:endParaRPr lang="en-US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sz="1000" dirty="0"/>
          </a:p>
          <a:p>
            <a:pPr marL="1377950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sz="3000" dirty="0"/>
              <a:t>تكلم عن تجربة أسرة جاراميلو</a:t>
            </a:r>
            <a:endParaRPr lang="en-US" sz="3000" dirty="0"/>
          </a:p>
          <a:p>
            <a:pPr marL="1377950" lvl="1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ar-SA" dirty="0"/>
              <a:t>ما هي أكثر كلماتهم تأثيرا على نفسك؟</a:t>
            </a:r>
            <a:endParaRPr lang="en-US" dirty="0"/>
          </a:p>
          <a:p>
            <a:pPr marL="1377950" lvl="1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ar-SA" dirty="0"/>
              <a:t>لماذا كانت تجربتهم مختلفة؟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585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dirty="0"/>
              <a:t>أي هي الكنيسة التي تود أن تنتمي إليها؟</a:t>
            </a: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dirty="0"/>
              <a:t>	أي هي الكنيسة</a:t>
            </a:r>
          </a:p>
          <a:p>
            <a:pPr marL="514350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dirty="0"/>
              <a:t>	التي حققت معنى كلمة</a:t>
            </a:r>
          </a:p>
          <a:p>
            <a:pPr marL="514350" indent="-514350" algn="r" rtl="1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ar-SA" dirty="0"/>
              <a:t>	كوينونيا «</a:t>
            </a:r>
            <a:r>
              <a:rPr lang="en-US" dirty="0" err="1"/>
              <a:t>Koinonia</a:t>
            </a:r>
            <a:r>
              <a:rPr lang="ar-SA" dirty="0"/>
              <a:t>»؟</a:t>
            </a:r>
            <a:endParaRPr lang="en-US" dirty="0"/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194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63227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أين هي</a:t>
            </a:r>
            <a:r>
              <a:rPr lang="en-US" sz="4000" b="1" dirty="0"/>
              <a:t> </a:t>
            </a:r>
            <a:r>
              <a:rPr lang="ar-SA" sz="4000" b="1" i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كنيستك</a:t>
            </a:r>
            <a:r>
              <a:rPr lang="en-US" sz="4000" b="1" dirty="0"/>
              <a:t> </a:t>
            </a:r>
            <a:r>
              <a:rPr lang="ar-SA" sz="4000" b="1" dirty="0"/>
              <a:t>اليوم؟</a:t>
            </a:r>
            <a:endParaRPr lang="en-US" sz="4000" b="1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21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i="1" dirty="0"/>
          </a:p>
          <a:p>
            <a:pPr algn="ctr" rtl="1" eaLnBrk="1" hangingPunct="1">
              <a:buNone/>
            </a:pPr>
            <a:r>
              <a:rPr lang="ar-SA" dirty="0"/>
              <a:t>« فإن كان عضو واحد يتألم، فجميع الأعضاء تتألم معه.</a:t>
            </a:r>
          </a:p>
          <a:p>
            <a:pPr algn="ctr" rtl="1" eaLnBrk="1" hangingPunct="1">
              <a:buNone/>
            </a:pPr>
            <a:r>
              <a:rPr lang="ar-SA" dirty="0"/>
              <a:t>وإن كان عضو واحد يكرم، فجميع الأعضاء تفرح معه »</a:t>
            </a:r>
            <a:endParaRPr lang="en-US" i="1" dirty="0"/>
          </a:p>
          <a:p>
            <a:pPr algn="ctr" rtl="1" eaLnBrk="1" hangingPunct="1">
              <a:buFont typeface="Arial" charset="0"/>
              <a:buNone/>
            </a:pPr>
            <a:r>
              <a:rPr lang="ar-SA" sz="2400" dirty="0">
                <a:solidFill>
                  <a:schemeClr val="accent6"/>
                </a:solidFill>
              </a:rPr>
              <a:t>رسالة كورنثوس الأولى، الأصحاح 12، الآية 26</a:t>
            </a:r>
            <a:endParaRPr lang="en-US" sz="2400" dirty="0">
              <a:solidFill>
                <a:schemeClr val="accent6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en-US" sz="2400" dirty="0"/>
          </a:p>
          <a:p>
            <a:pPr algn="ctr" rtl="1" eaLnBrk="1" hangingPunct="1">
              <a:buFont typeface="Arial" charset="0"/>
              <a:buNone/>
            </a:pPr>
            <a:r>
              <a:rPr lang="ar-SA" dirty="0"/>
              <a:t>هل تطبيق كنيستك نموذج سفر أعمال الرسل</a:t>
            </a:r>
          </a:p>
          <a:p>
            <a:pPr algn="ctr" rtl="1" eaLnBrk="1" hangingPunct="1">
              <a:buFont typeface="Arial" charset="0"/>
              <a:buNone/>
            </a:pPr>
            <a:r>
              <a:rPr lang="ar-SA" dirty="0"/>
              <a:t>(الأصحاح 2، الآيات 42-47)</a:t>
            </a:r>
          </a:p>
          <a:p>
            <a:pPr algn="ctr" rtl="1" eaLnBrk="1" hangingPunct="1">
              <a:buFont typeface="Arial" charset="0"/>
              <a:buNone/>
            </a:pPr>
            <a:r>
              <a:rPr lang="ar-SA" dirty="0"/>
              <a:t>في رعاية ذوي الإعاقة؟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636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098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 rtl="1"/>
            <a:r>
              <a:rPr lang="ar-SA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الجلسة الثالثة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 rtl="1"/>
            <a:r>
              <a:rPr lang="ar-SA" sz="4800" b="1" dirty="0">
                <a:latin typeface="Calibri" charset="0"/>
              </a:rPr>
              <a:t>كيفية بدء رعاية</a:t>
            </a:r>
          </a:p>
          <a:p>
            <a:pPr algn="ctr" rtl="1"/>
            <a:r>
              <a:rPr lang="ar-SA" sz="4800" b="1" dirty="0">
                <a:latin typeface="Calibri" charset="0"/>
              </a:rPr>
              <a:t>ذوي الإعاقة في الكنيسة</a:t>
            </a:r>
            <a:endParaRPr lang="en-US" sz="4800" b="1" dirty="0">
              <a:latin typeface="Calibri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022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معالجة المخاوف المتعلقة بخدمات رعاية ذوي الإعاقة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نجاح أو فشل كل شيء مرتبط بالقيادة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>
                <a:latin typeface="+mj-lt"/>
              </a:rPr>
              <a:t>عشر نصائح عملية لتصبح الكنيسة صديقة لخدمات رعاية ذوي الإعاقة</a:t>
            </a:r>
            <a:endParaRPr lang="en-US" sz="32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 </a:t>
            </a:r>
            <a:r>
              <a:rPr lang="ar-SA" sz="3200" dirty="0">
                <a:latin typeface="+mj-lt"/>
              </a:rPr>
              <a:t>الإدراج المتعمد</a:t>
            </a:r>
            <a:endParaRPr lang="en-US" sz="3200" dirty="0">
              <a:latin typeface="Calibri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478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أهداف خدمات رعاية ذوي الإعاقة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/>
          </a:bodyPr>
          <a:lstStyle/>
          <a:p>
            <a:pPr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ar-SA" sz="2800" dirty="0"/>
              <a:t>تفتح الباب أمام مشاركة الإنجيل مع الأشخاص ذوي الإعاقة وإقامة علاقة شخصية مع الرب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ar-SA" sz="2800" dirty="0"/>
              <a:t>تدمج الأشخاص ذوي الإعاقة في حياة الكنيسة وتعطيهم الفرصة للقيام بأدوار نشطة في خدمة الرب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 rtl="1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ar-SA" sz="2800" dirty="0"/>
              <a:t>تمكن الكنيسة لأن تكون بمثابة الشاهد أو النموذج للمجتمع في لتلبية الاحتياجات الروحية والمادية والاجتماعية للأشخاص ذوي الإعاقة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7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النبوءات المسيحية</a:t>
            </a:r>
            <a:br>
              <a:rPr lang="ar-SA" sz="4000" b="1" dirty="0"/>
            </a:br>
            <a:r>
              <a:rPr lang="ar-SA" sz="4000" b="1" dirty="0"/>
              <a:t>في إنجيل لوقا وسفر الأعمال</a:t>
            </a:r>
            <a:endParaRPr lang="en-US" sz="4000" b="1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rtl="1" eaLnBrk="1" hangingPunct="1">
              <a:spcBef>
                <a:spcPts val="0"/>
              </a:spcBef>
              <a:buFont typeface="Arial" charset="0"/>
              <a:buNone/>
            </a:pP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32</a:t>
            </a:r>
            <a:r>
              <a:rPr lang="ar-SA" dirty="0"/>
              <a:t> مرجع في النبوءات المسيحية</a:t>
            </a:r>
            <a:endParaRPr lang="en-US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en-US" sz="1600" dirty="0"/>
          </a:p>
          <a:p>
            <a:pPr algn="ctr" rtl="1" eaLnBrk="1" hangingPunct="1">
              <a:spcBef>
                <a:spcPts val="0"/>
              </a:spcBef>
              <a:buFont typeface="Arial" charset="0"/>
              <a:buNone/>
            </a:pPr>
            <a:r>
              <a:rPr lang="ar-SA" dirty="0"/>
              <a:t>تشير إلى اهتمام يسوع برعاية:</a:t>
            </a:r>
            <a:endParaRPr lang="en-US" dirty="0"/>
          </a:p>
          <a:p>
            <a:pPr lvl="7" algn="r" rtl="1">
              <a:buClr>
                <a:schemeClr val="accent6"/>
              </a:buClr>
            </a:pPr>
            <a:r>
              <a:rPr lang="ar-SA" sz="2800" dirty="0"/>
              <a:t>الوثنيين</a:t>
            </a:r>
            <a:endParaRPr lang="en-US" sz="2800" dirty="0"/>
          </a:p>
          <a:p>
            <a:pPr lvl="7" algn="r" rtl="1">
              <a:buClr>
                <a:schemeClr val="accent6"/>
              </a:buClr>
            </a:pPr>
            <a:r>
              <a:rPr lang="ar-SA" sz="2800" dirty="0"/>
              <a:t>المنكسرين</a:t>
            </a:r>
            <a:endParaRPr lang="en-US" sz="2800" dirty="0"/>
          </a:p>
          <a:p>
            <a:pPr lvl="7" algn="r" rtl="1">
              <a:buClr>
                <a:schemeClr val="accent6"/>
              </a:buClr>
            </a:pPr>
            <a:r>
              <a:rPr lang="ar-SA" sz="2800" dirty="0"/>
              <a:t>المنبوذين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معالجة المخاوف المتعلقة</a:t>
            </a:r>
            <a:br>
              <a:rPr lang="ar-SA" sz="4000" b="1" dirty="0"/>
            </a:br>
            <a:r>
              <a:rPr lang="ar-SA" sz="4000" b="1" dirty="0"/>
              <a:t>بخدمات رعاية ذوي الإعاقة</a:t>
            </a:r>
            <a:endParaRPr lang="en-US" sz="4000" b="1" dirty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00400" y="26670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105508" y="5791200"/>
            <a:ext cx="861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sz="2400" dirty="0"/>
              <a:t>إن محبة الرب وعطفه ورحمته هي التي تأهل المسيحيين للتعمق في مجتمعاتهم حيث يوجد بينهم حوالي </a:t>
            </a:r>
            <a:r>
              <a:rPr lang="en-US" sz="24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20%</a:t>
            </a:r>
            <a:r>
              <a:rPr lang="ar-SA" sz="2400" dirty="0"/>
              <a:t> من الأشخاص ذوي الإعاقة بشكل أو بآخر</a:t>
            </a:r>
            <a:endParaRPr lang="ar-SA" sz="2400" dirty="0">
              <a:latin typeface="+mn-lt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600200" y="2373868"/>
            <a:ext cx="541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b="1" dirty="0"/>
              <a:t>بيت الآب: الترحيب بالأشخاص والأسر المصابين بالإعاقة وضمهم</a:t>
            </a:r>
            <a:endParaRPr lang="ar-SA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2284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الانتقال من مرحلة الإقناع إلى مرحلة العمل</a:t>
            </a:r>
            <a:endParaRPr lang="en-US" sz="40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12" y="2219325"/>
            <a:ext cx="5667375" cy="4333875"/>
          </a:xfrm>
        </p:spPr>
      </p:pic>
    </p:spTree>
    <p:extLst>
      <p:ext uri="{BB962C8B-B14F-4D97-AF65-F5344CB8AC3E}">
        <p14:creationId xmlns:p14="http://schemas.microsoft.com/office/powerpoint/2010/main" val="3198116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الحواجز التي تحول دون المشاركة</a:t>
            </a:r>
            <a:endParaRPr lang="en-US" sz="4000" b="1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3581400"/>
          </a:xfrm>
        </p:spPr>
        <p:txBody>
          <a:bodyPr/>
          <a:lstStyle/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الحواجز المعمارية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الحواجز السلوكية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الحواجز الدينية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حواجز الاتصال والتواصل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الحواجز العملية الواقعية</a:t>
            </a:r>
            <a:endParaRPr lang="en-US" sz="3000" dirty="0"/>
          </a:p>
          <a:p>
            <a:pPr marL="514350" indent="-514350" algn="r" rtl="1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ar-SA" sz="2800" dirty="0"/>
              <a:t>الحواجز الطقوسية الليتورجية</a:t>
            </a:r>
            <a:endParaRPr lang="en-US" sz="3000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“Ministry is messy. God plops people with disabilities in the midst of a congregation—a hand grenade that blows apart the picture-perfectness of the church. But these disenfranchised folks are the ‘indispensable’ part of the body.” ~Joni </a:t>
            </a:r>
            <a:r>
              <a:rPr lang="en-US" sz="2400" dirty="0" err="1">
                <a:latin typeface="Calibri" pitchFamily="34" charset="0"/>
              </a:rPr>
              <a:t>Eareckson</a:t>
            </a:r>
            <a:r>
              <a:rPr lang="en-US" sz="2400" dirty="0">
                <a:latin typeface="Calibri" pitchFamily="34" charset="0"/>
              </a:rPr>
              <a:t> Tada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237844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34016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نجاح أو فشل كل شيء</a:t>
            </a:r>
            <a:br>
              <a:rPr lang="ar-SA" sz="4000" b="1" dirty="0"/>
            </a:br>
            <a:r>
              <a:rPr lang="ar-SA" sz="4000" b="1" dirty="0"/>
              <a:t>مرتبط بالقيادة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3246437"/>
            <a:ext cx="8458200" cy="3382963"/>
          </a:xfrm>
        </p:spPr>
        <p:txBody>
          <a:bodyPr/>
          <a:lstStyle/>
          <a:p>
            <a:pPr marL="514350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ar-SA" sz="2800" dirty="0"/>
              <a:t>ليس هناك «فارس منفرد» في خدمات الرعاية الجماعية</a:t>
            </a:r>
            <a:endParaRPr lang="en-US" sz="3000" dirty="0"/>
          </a:p>
          <a:p>
            <a:pPr marL="514350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ar-SA" sz="2800" dirty="0"/>
              <a:t>نحن لسنا بحاجة لأن ننظر بعيدا كي نعثر على الأشخاص ذوي الإعاقة</a:t>
            </a:r>
            <a:endParaRPr lang="en-US" sz="3000" dirty="0"/>
          </a:p>
          <a:p>
            <a:pPr marL="514350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ar-SA" sz="2800" dirty="0"/>
              <a:t>ما هي تكاليف خدمات الرعاية الجماعية؟</a:t>
            </a:r>
            <a:endParaRPr lang="en-US" sz="3000" dirty="0"/>
          </a:p>
          <a:p>
            <a:pPr marL="514350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ar-SA" sz="2800" dirty="0"/>
              <a:t>الدعوة عامة ولكن القبول محدود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2008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ar-SA" sz="4000" dirty="0"/>
              <a:t>نصائح عملية لتصبح الكنيسة صديقة</a:t>
            </a:r>
            <a:br>
              <a:rPr lang="ar-SA" sz="4000" dirty="0"/>
            </a:br>
            <a:r>
              <a:rPr lang="ar-SA" sz="4000" dirty="0"/>
              <a:t>لخدمات رعاية ذوي الإعاقة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19401"/>
            <a:ext cx="8610600" cy="3733800"/>
          </a:xfrm>
        </p:spPr>
        <p:txBody>
          <a:bodyPr rtlCol="0">
            <a:normAutofit/>
          </a:bodyPr>
          <a:lstStyle/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dirty="0"/>
              <a:t>البيئة الترحيبية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dirty="0"/>
              <a:t>الوعي الأساسي بذوي الإعاقة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dirty="0"/>
              <a:t>تحسين إمكانيات الوصول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dirty="0"/>
              <a:t>توفير فرص تقديم الخدمات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dirty="0"/>
              <a:t>توفير المواد الصديقة لذوي الإعاقة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581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ar-SA" sz="3800" b="1" dirty="0"/>
              <a:t>نصائح عملية (تكملة)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865437"/>
            <a:ext cx="8610600" cy="3840163"/>
          </a:xfrm>
        </p:spPr>
        <p:txBody>
          <a:bodyPr rtlCol="0">
            <a:normAutofit/>
          </a:bodyPr>
          <a:lstStyle/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ar-SA" dirty="0"/>
              <a:t>توفير المساخة اللازمة لمستخدمي الكراسي المتحركة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ar-SA" dirty="0"/>
              <a:t>توفير متحدث بلغة الإشارة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ar-SA" dirty="0"/>
              <a:t>التواصل العام ونصائح التفاعل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ar-SA" dirty="0"/>
              <a:t>توفير المساعدة عند مواقف السيارات الخاصة بالمعاقين</a:t>
            </a:r>
            <a:endParaRPr lang="en-US" dirty="0"/>
          </a:p>
          <a:p>
            <a:pPr marL="514350" indent="-514350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ar-SA" dirty="0"/>
              <a:t>توفير "الصديق" أو "المساعد" لأولئك الذين قد يحتاجون إلى المساعدة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146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ar-SA" sz="3800" b="1" dirty="0"/>
              <a:t>الإدراج المتعمد</a:t>
            </a:r>
            <a:endParaRPr lang="en-US" sz="3800" b="1" dirty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215" y="25146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5029200" y="3048000"/>
            <a:ext cx="39245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SA" sz="1600" b="1" dirty="0"/>
              <a:t>مرحبا: مواقف سيارات خاصة بأصدقائنا من ذوي الإعاقة</a:t>
            </a:r>
          </a:p>
          <a:p>
            <a:pPr algn="r" rtl="1"/>
            <a:endParaRPr lang="ar-SA" sz="1600" b="1" dirty="0"/>
          </a:p>
          <a:p>
            <a:pPr algn="r" rtl="1"/>
            <a:r>
              <a:rPr lang="ar-SA" sz="1600" b="1" dirty="0"/>
              <a:t>شكرا لك على تفهمك: محجوز لكبار السن</a:t>
            </a:r>
            <a:endParaRPr lang="en-US" sz="1600" b="1" dirty="0"/>
          </a:p>
          <a:p>
            <a:pPr algn="r" rtl="1"/>
            <a:endParaRPr lang="ar-SA" sz="1600" b="1" dirty="0"/>
          </a:p>
          <a:p>
            <a:pPr algn="r" rtl="1"/>
            <a:r>
              <a:rPr lang="ar-SA" sz="1600" b="1" dirty="0"/>
              <a:t>مرحبا: مواقف سيارات خاصة بضيوفنا الجدد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7770712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algn="ctr" rtl="1">
              <a:buNone/>
            </a:pPr>
            <a:r>
              <a:rPr lang="ar-SA" dirty="0"/>
              <a:t>« نحن لا نقوم بخدمات ذوي الإعاقة مراعاة للمظاهر والأرقام</a:t>
            </a:r>
          </a:p>
          <a:p>
            <a:pPr algn="ctr" rtl="1">
              <a:buNone/>
            </a:pPr>
            <a:r>
              <a:rPr lang="ar-SA" dirty="0"/>
              <a:t>وإنما نحن نقوم بخدمات ذوي الإعاقة</a:t>
            </a:r>
          </a:p>
          <a:p>
            <a:pPr algn="ctr" rtl="1">
              <a:buNone/>
            </a:pPr>
            <a:r>
              <a:rPr lang="ar-SA" dirty="0"/>
              <a:t>لأنها من وصايا وتعاليم الكتاب المقدس</a:t>
            </a:r>
          </a:p>
          <a:p>
            <a:pPr algn="ctr" rtl="1">
              <a:buNone/>
            </a:pPr>
            <a:r>
              <a:rPr lang="ar-SA" dirty="0"/>
              <a:t>لكنيسة يسوع المسيح »</a:t>
            </a:r>
          </a:p>
          <a:p>
            <a:pPr algn="ctr" rtl="1">
              <a:buNone/>
            </a:pPr>
            <a:endParaRPr lang="ar-SA" dirty="0"/>
          </a:p>
          <a:p>
            <a:pPr algn="ctr" rtl="1">
              <a:buNone/>
            </a:pPr>
            <a:r>
              <a:rPr lang="ar-SA" dirty="0"/>
              <a:t>- باستور سبوور</a:t>
            </a:r>
          </a:p>
        </p:txBody>
      </p:sp>
    </p:spTree>
    <p:extLst>
      <p:ext uri="{BB962C8B-B14F-4D97-AF65-F5344CB8AC3E}">
        <p14:creationId xmlns:p14="http://schemas.microsoft.com/office/powerpoint/2010/main" val="1829566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هل أنت مستعد لإعداد خطة عمل؟</a:t>
            </a:r>
            <a:endParaRPr lang="en-US" sz="4000" b="1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1219200"/>
          </a:xfrm>
        </p:spPr>
        <p:txBody>
          <a:bodyPr/>
          <a:lstStyle/>
          <a:p>
            <a:pPr algn="ctr" rtl="1" eaLnBrk="1" hangingPunct="1">
              <a:buFont typeface="Arial" charset="0"/>
              <a:buNone/>
            </a:pPr>
            <a:r>
              <a:rPr lang="ar-SA" sz="3000" i="1" dirty="0"/>
              <a:t>إذا كنت مع الرب فكل شيء ممكن</a:t>
            </a:r>
            <a:endParaRPr lang="en-US" sz="3000" dirty="0"/>
          </a:p>
          <a:p>
            <a:pPr algn="ctr" rtl="1" eaLnBrk="1" hangingPunct="1">
              <a:buFont typeface="Arial" charset="0"/>
              <a:buNone/>
            </a:pPr>
            <a:r>
              <a:rPr lang="ar-SA" sz="2800" dirty="0">
                <a:solidFill>
                  <a:schemeClr val="accent6"/>
                </a:solidFill>
              </a:rPr>
              <a:t>إنجيل متى، الأصحاح 19، الآية 26</a:t>
            </a:r>
            <a:endParaRPr lang="en-US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9529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636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المواضيع الرئيسية</a:t>
            </a:r>
            <a:br>
              <a:rPr lang="ar-SA" sz="4000" b="1" dirty="0"/>
            </a:br>
            <a:r>
              <a:rPr lang="ar-SA" sz="4000" b="1" dirty="0"/>
              <a:t>في إنجيل لوقا</a:t>
            </a:r>
            <a:endParaRPr lang="en-US" sz="4000" b="1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rtl="1" eaLnBrk="1" hangingPunct="1">
              <a:buFont typeface="Arial" charset="0"/>
              <a:buNone/>
            </a:pPr>
            <a:r>
              <a:rPr lang="ar-SA" sz="3600" b="1" dirty="0"/>
              <a:t>الموضوع الرئيسي الشامل:</a:t>
            </a:r>
            <a:endParaRPr lang="en-US" sz="3600" b="1" dirty="0"/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 eaLnBrk="1" hangingPunct="1">
              <a:buFont typeface="Arial" charset="0"/>
              <a:buNone/>
            </a:pPr>
            <a:r>
              <a:rPr lang="ar-SA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يسوع هو مخلص جميع البشر!</a:t>
            </a:r>
            <a:endParaRPr lang="en-US" sz="36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 eaLnBrk="1" hangingPunct="1">
              <a:buNone/>
            </a:pPr>
            <a:r>
              <a:rPr lang="ar-SA" sz="2800" dirty="0"/>
              <a:t>بغض النظر عن العرق أو الجنس أو الوضع الاجتماعي والاقتصادي</a:t>
            </a: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 rtl="1"/>
            <a:r>
              <a:rPr lang="ar-SA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الجلسة الرابعة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 rtl="1"/>
            <a:r>
              <a:rPr lang="ar-SA" sz="4800" b="1" dirty="0"/>
              <a:t>التوعية والتبشير للأسر المتأثرة بالإعاقة</a:t>
            </a:r>
            <a:endParaRPr lang="en-US" sz="4800" b="1" dirty="0">
              <a:latin typeface="Calibri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376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1323231"/>
            <a:ext cx="9144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/>
              <a:t>الرب هو من فتح أعيننا على أولئك البعيدين عن يسوع المسيح</a:t>
            </a:r>
            <a:endParaRPr lang="en-US" sz="30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/>
              <a:t>الرب هو من فتح أفواهنا لكي نتكلم بالكتاب المقدس</a:t>
            </a:r>
            <a:endParaRPr lang="en-US" sz="30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/>
              <a:t>الرب هو من يرينا كيف نعيش بما ننادي به من المبادئ والقيم</a:t>
            </a:r>
            <a:endParaRPr lang="en-US" sz="30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/>
              <a:t>الرب هو من يساعدنا على مشاركة الإنجيل بالقول والفعل</a:t>
            </a:r>
            <a:endParaRPr lang="en-US" sz="3000" dirty="0">
              <a:latin typeface="+mj-lt"/>
            </a:endParaRPr>
          </a:p>
          <a:p>
            <a:pPr marL="1028700" lvl="1" indent="-571500" algn="r" rtl="1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ar-SA" sz="3200" dirty="0"/>
              <a:t>الرب هو من ييسر حياتنا للتوعية والتلمذة</a:t>
            </a:r>
            <a:endParaRPr lang="en-US" sz="3000" dirty="0">
              <a:latin typeface="Calibri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110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عندما نصل في خدماتنا إلى ذوي الإعاقة،</a:t>
            </a:r>
          </a:p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فنحن لسنا فقط نصل إلى ذوي الإعاقة أنفسهم،</a:t>
            </a:r>
          </a:p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وإنما نصل إلى أيضا إلى العديد من الناس المرتبطين بهم في حياتهم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7264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الرب هو من فتح أعيننا</a:t>
            </a:r>
            <a:br>
              <a:rPr lang="ar-SA" sz="4000" b="1" dirty="0"/>
            </a:br>
            <a:r>
              <a:rPr lang="ar-SA" sz="4000" b="1" dirty="0"/>
              <a:t>على أولئك البعيدين عن يسوع المسيح</a:t>
            </a:r>
            <a:endParaRPr lang="en-US" sz="4000" b="1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latin typeface="Calibri" pitchFamily="34" charset="0"/>
              </a:rPr>
              <a:t>الكتاب المقدس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ar-SA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يضيء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ar-SA" sz="3200" b="1" dirty="0">
                <a:latin typeface="Calibri" pitchFamily="34" charset="0"/>
              </a:rPr>
              <a:t>رسالتنا</a:t>
            </a:r>
            <a:endParaRPr lang="en-US" sz="3200" b="1" dirty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  <a:p>
            <a:pPr marL="1428750" lvl="3" indent="-514350" algn="r" rtl="1">
              <a:buClr>
                <a:schemeClr val="accent6"/>
              </a:buClr>
              <a:buFont typeface="+mj-lt"/>
              <a:buAutoNum type="arabicPeriod"/>
            </a:pPr>
            <a:r>
              <a:rPr lang="ar-SA" sz="3200" dirty="0"/>
              <a:t>رسالة الرب – </a:t>
            </a:r>
            <a:r>
              <a:rPr lang="ar-SA" sz="2800" dirty="0"/>
              <a:t>إنجيل لوقا (الأصحاح 4، الآيات 18-21)</a:t>
            </a:r>
            <a:endParaRPr lang="en-US" sz="2800" dirty="0">
              <a:latin typeface="Calibri" pitchFamily="34" charset="0"/>
            </a:endParaRPr>
          </a:p>
          <a:p>
            <a:pPr marL="1428750" lvl="3" indent="-514350" algn="r" rtl="1">
              <a:buClr>
                <a:schemeClr val="accent6"/>
              </a:buClr>
              <a:buFont typeface="+mj-lt"/>
              <a:buAutoNum type="arabicPeriod"/>
            </a:pPr>
            <a:r>
              <a:rPr lang="ar-SA" sz="3200" dirty="0"/>
              <a:t>المهمة العظيمة – إنجيل متى </a:t>
            </a:r>
            <a:r>
              <a:rPr lang="ar-SA" sz="2800" dirty="0"/>
              <a:t>(الأصحاح 28، الآيات 18-20)</a:t>
            </a:r>
            <a:endParaRPr lang="en-US" sz="2800" dirty="0">
              <a:latin typeface="Calibri" pitchFamily="34" charset="0"/>
            </a:endParaRPr>
          </a:p>
          <a:p>
            <a:pPr marL="1428750" lvl="3" indent="-514350" algn="r" rtl="1">
              <a:buClr>
                <a:schemeClr val="accent6"/>
              </a:buClr>
              <a:buFont typeface="+mj-lt"/>
              <a:buAutoNum type="arabicPeriod"/>
            </a:pPr>
            <a:r>
              <a:rPr lang="ar-SA" sz="3200" dirty="0"/>
              <a:t>التفويض – </a:t>
            </a:r>
            <a:r>
              <a:rPr lang="ar-SA" sz="2800" dirty="0"/>
              <a:t>إنجيل لوقا (الأصحاح 14، الآيات 21-23)</a:t>
            </a:r>
            <a:endParaRPr 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6558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16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 rtl="1"/>
            <a:r>
              <a:rPr lang="ar-SA" sz="3200" b="1" dirty="0">
                <a:latin typeface="Calibri" pitchFamily="34" charset="0"/>
              </a:rPr>
              <a:t>القبول يبعث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ar-SA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النور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ar-SA" sz="3200" b="1" dirty="0">
                <a:latin typeface="Calibri" pitchFamily="34" charset="0"/>
              </a:rPr>
              <a:t>في قلوبنا</a:t>
            </a:r>
            <a:endParaRPr lang="en-US" sz="3200" b="1" dirty="0">
              <a:latin typeface="Calibri" pitchFamily="34" charset="0"/>
            </a:endParaRPr>
          </a:p>
          <a:p>
            <a:pPr marL="514350" indent="-514350" algn="ctr">
              <a:lnSpc>
                <a:spcPct val="150000"/>
              </a:lnSpc>
            </a:pPr>
            <a:r>
              <a:rPr lang="en-US" sz="2800" dirty="0">
                <a:latin typeface="Calibri" pitchFamily="34" charset="0"/>
              </a:rPr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0" y="328951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sz="3200" dirty="0"/>
              <a:t>إذا حكمنا على إيمان أصدقائنا من ذوي الإعاقة</a:t>
            </a:r>
          </a:p>
          <a:p>
            <a:pPr algn="ctr" rtl="1"/>
            <a:r>
              <a:rPr lang="ar-SA" sz="3200" dirty="0"/>
              <a:t>من خلال الفهم الخاطئ للإيمان</a:t>
            </a:r>
          </a:p>
          <a:p>
            <a:pPr algn="ctr" rtl="1"/>
            <a:r>
              <a:rPr lang="ar-SA" sz="3200" dirty="0"/>
              <a:t>فسوف نراهم « غير قادرين » على أن يكونوا</a:t>
            </a:r>
          </a:p>
          <a:p>
            <a:pPr algn="ctr" rtl="1"/>
            <a:r>
              <a:rPr lang="ar-SA" sz="3200" dirty="0"/>
              <a:t>مسيحيين يشاركوننا إيمانهم</a:t>
            </a:r>
            <a:endParaRPr lang="en-US" sz="3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3155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590800"/>
          </a:xfrm>
        </p:spPr>
        <p:txBody>
          <a:bodyPr rtlCol="0">
            <a:normAutofit fontScale="92500" lnSpcReduction="10000"/>
          </a:bodyPr>
          <a:lstStyle/>
          <a:p>
            <a:pPr marL="514350" indent="-514350" algn="ctr" rtl="1" eaLnBrk="1" fontAlgn="auto" hangingPunct="1">
              <a:spcAft>
                <a:spcPts val="0"/>
              </a:spcAft>
              <a:buNone/>
              <a:defRPr/>
            </a:pPr>
            <a:r>
              <a:rPr lang="ar-SA" sz="3600" b="1" dirty="0"/>
              <a:t>الخلاص يعتمد على المعتقدات السليمة</a:t>
            </a:r>
            <a:endParaRPr lang="en-US" sz="3500" b="1" dirty="0"/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sz="1100" dirty="0"/>
          </a:p>
          <a:p>
            <a:pPr marL="1833563" lvl="4" indent="-455613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sz="3000" dirty="0"/>
              <a:t>من هو </a:t>
            </a:r>
            <a:r>
              <a:rPr lang="ar-SA" sz="3000" b="1" dirty="0"/>
              <a:t>يسوع المسيح</a:t>
            </a:r>
            <a:r>
              <a:rPr lang="ar-SA" sz="3000" dirty="0"/>
              <a:t>؟</a:t>
            </a:r>
            <a:endParaRPr lang="en-US" sz="3000" dirty="0"/>
          </a:p>
          <a:p>
            <a:pPr marL="2297113" lvl="6" indent="-468313" algn="r" rtl="1">
              <a:spcBef>
                <a:spcPts val="0"/>
              </a:spcBef>
              <a:buClr>
                <a:schemeClr val="accent6"/>
              </a:buClr>
              <a:defRPr/>
            </a:pPr>
            <a:r>
              <a:rPr lang="ar-SA" sz="2800" dirty="0"/>
              <a:t>يسوع المسيح هو الرب الكامل وهو الإنسان الكامل</a:t>
            </a:r>
            <a:endParaRPr lang="en-US" sz="2800" dirty="0"/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en-US" sz="2800" dirty="0"/>
          </a:p>
          <a:p>
            <a:pPr marL="1833563" lvl="4" indent="-455613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ar-SA" sz="3000" dirty="0"/>
              <a:t>من هو </a:t>
            </a:r>
            <a:r>
              <a:rPr lang="ar-SA" sz="3000" b="1" dirty="0"/>
              <a:t>الرب</a:t>
            </a:r>
            <a:r>
              <a:rPr lang="ar-SA" sz="3000" dirty="0"/>
              <a:t>؟</a:t>
            </a:r>
            <a:endParaRPr lang="en-US" sz="3000" dirty="0"/>
          </a:p>
          <a:p>
            <a:pPr marL="2297113" lvl="4" indent="-455613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ar-SA" sz="2800" dirty="0"/>
              <a:t>هو الشخص وهو الثالوث</a:t>
            </a:r>
            <a:endParaRPr lang="en-US" sz="2800" dirty="0"/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rtl="1">
              <a:defRPr/>
            </a:pPr>
            <a:r>
              <a:rPr lang="ar-SA" sz="4000" b="1" dirty="0"/>
              <a:t>الرب هو من فتح أفواهنا</a:t>
            </a:r>
          </a:p>
          <a:p>
            <a:pPr lvl="0" algn="ctr" rtl="1">
              <a:defRPr/>
            </a:pPr>
            <a:r>
              <a:rPr lang="ar-SA" sz="4000" b="1" dirty="0"/>
              <a:t>لكي نتكلم بالكتاب المقدس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07446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algn="r" rtl="1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ar-SA" sz="3000" dirty="0"/>
              <a:t>من هو </a:t>
            </a:r>
            <a:r>
              <a:rPr lang="ar-SA" sz="3000" b="1" dirty="0"/>
              <a:t>الرجل</a:t>
            </a:r>
            <a:r>
              <a:rPr lang="ar-SA" sz="3000" dirty="0"/>
              <a:t>.</a:t>
            </a:r>
            <a:endParaRPr lang="en-US" sz="3000" dirty="0"/>
          </a:p>
          <a:p>
            <a:pPr marL="2297113" lvl="6" indent="-468313" algn="r" rtl="1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ar-SA" sz="2800" dirty="0"/>
              <a:t>مخلوق خلقه الرب</a:t>
            </a:r>
            <a:endParaRPr lang="en-US" sz="2800" dirty="0"/>
          </a:p>
          <a:p>
            <a:pPr marL="2511425" indent="-219075" algn="r" rtl="1">
              <a:spcBef>
                <a:spcPts val="0"/>
              </a:spcBef>
              <a:buClr>
                <a:schemeClr val="accent6"/>
              </a:buClr>
            </a:pPr>
            <a:r>
              <a:rPr lang="ar-SA" sz="2800" dirty="0"/>
              <a:t>هو ذروة خلق الرب، خلقه ليفكر ويعمل مثل الرب ولكنه ليس أبدا مساويا للرب</a:t>
            </a:r>
            <a:endParaRPr lang="en-US" sz="2800" dirty="0"/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  <a:buNone/>
            </a:pPr>
            <a:endParaRPr lang="en-US" sz="1000" dirty="0"/>
          </a:p>
          <a:p>
            <a:pPr marL="2287588" lvl="6" indent="-458788" algn="r" rtl="1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ar-SA" sz="2800" dirty="0"/>
              <a:t>الرجل الذي وقع بإرادته في الحاجة</a:t>
            </a:r>
            <a:endParaRPr lang="en-US" sz="2800" dirty="0"/>
          </a:p>
          <a:p>
            <a:pPr marL="2506663" lvl="6" indent="-214313" algn="r" rtl="1">
              <a:spcBef>
                <a:spcPts val="0"/>
              </a:spcBef>
              <a:buClr>
                <a:schemeClr val="accent6"/>
              </a:buClr>
              <a:defRPr/>
            </a:pPr>
            <a:r>
              <a:rPr lang="ar-SA" sz="2800" dirty="0"/>
              <a:t>لا يمكن للإنسان أن يخلص نفسه بجهوده البحتة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349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/>
          <a:lstStyle/>
          <a:p>
            <a:pPr marL="514350" indent="-514350" algn="ctr" rtl="1" eaLnBrk="1" hangingPunct="1">
              <a:buNone/>
            </a:pPr>
            <a:r>
              <a:rPr lang="ar-SA" b="1" dirty="0"/>
              <a:t>ما هو الخلاص؟</a:t>
            </a:r>
            <a:endParaRPr lang="en-US" b="1" dirty="0"/>
          </a:p>
          <a:p>
            <a:pPr marL="514350" indent="-514350" eaLnBrk="1" hangingPunct="1">
              <a:buFont typeface="Arial" charset="0"/>
              <a:buNone/>
            </a:pPr>
            <a:endParaRPr lang="en-US" sz="1200" dirty="0"/>
          </a:p>
          <a:p>
            <a:pPr marL="0" indent="0" algn="ctr" rtl="1" eaLnBrk="1" hangingPunct="1">
              <a:spcBef>
                <a:spcPts val="0"/>
              </a:spcBef>
              <a:buNone/>
            </a:pPr>
            <a:r>
              <a:rPr lang="ar-SA" sz="2800" dirty="0"/>
              <a:t>« </a:t>
            </a:r>
            <a:r>
              <a:rPr lang="ar-SA" sz="2800" i="1" dirty="0"/>
              <a:t>أنا هو الطريق والحق والحياة. ليس أحد يأتي إلى الآب إلا بي</a:t>
            </a:r>
            <a:r>
              <a:rPr lang="ar-SA" sz="2800" dirty="0"/>
              <a:t> »</a:t>
            </a:r>
            <a:endParaRPr lang="en-US" sz="2600" dirty="0"/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ar-SA" sz="2400" dirty="0">
                <a:solidFill>
                  <a:schemeClr val="accent6"/>
                </a:solidFill>
              </a:rPr>
              <a:t>إنجيل يوحنا، الأصحاح 14، الآية 6</a:t>
            </a:r>
            <a:endParaRPr lang="en-US" sz="2400" i="1" dirty="0">
              <a:solidFill>
                <a:schemeClr val="accent6"/>
              </a:solidFill>
            </a:endParaRPr>
          </a:p>
          <a:p>
            <a:pPr marL="0" indent="0" algn="l" rtl="1">
              <a:buNone/>
            </a:pPr>
            <a:endParaRPr lang="ar-SA" sz="2400" dirty="0">
              <a:solidFill>
                <a:schemeClr val="accent6"/>
              </a:solidFill>
            </a:endParaRPr>
          </a:p>
          <a:p>
            <a:pPr marL="0" indent="0" algn="ctr" rtl="1">
              <a:buNone/>
            </a:pPr>
            <a:r>
              <a:rPr lang="ar-SA" sz="2800" i="1" dirty="0"/>
              <a:t>« لأنك إن اعترفت بفمك بالرب يسوع، وآمنت بقلبك أن الله أقامه من الأموات، خلصت أن القلب يؤمن به للبر، والفم يعترف به للخلاص »</a:t>
            </a:r>
          </a:p>
          <a:p>
            <a:pPr marL="514350" indent="-514350" algn="ctr" rtl="1" eaLnBrk="1" hangingPunct="1">
              <a:buFont typeface="Arial" charset="0"/>
              <a:buNone/>
            </a:pPr>
            <a:r>
              <a:rPr lang="en-US" sz="2000" i="1" dirty="0"/>
              <a:t> </a:t>
            </a:r>
            <a:r>
              <a:rPr lang="ar-SA" sz="2400" dirty="0">
                <a:solidFill>
                  <a:schemeClr val="accent6"/>
                </a:solidFill>
              </a:rPr>
              <a:t>رسالة رومية، الأصحاح 10، الآيات 9-10</a:t>
            </a:r>
            <a:endParaRPr lang="en-US" sz="24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286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الرب هو من يرينا</a:t>
            </a:r>
            <a:br>
              <a:rPr lang="ar-SA" sz="4000" b="1" dirty="0"/>
            </a:br>
            <a:r>
              <a:rPr lang="ar-SA" sz="4000" b="1" dirty="0"/>
              <a:t>كيف نعيش بما ننادي به من المبادئ والقيم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rtl="1" eaLnBrk="1" hangingPunct="1">
              <a:buNone/>
            </a:pPr>
            <a:r>
              <a:rPr lang="ar-SA" sz="2800" dirty="0"/>
              <a:t>هناك طريقتان رئيسيتان لنشر الإنجيل والتبشير به:</a:t>
            </a:r>
            <a:endParaRPr lang="en-US" sz="3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algn="ct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التعامل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    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 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الكلمة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3967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algn="r" rtl="1" eaLnBrk="1" hangingPunct="1">
              <a:buNone/>
            </a:pPr>
            <a:r>
              <a:rPr lang="ar-SA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الكلمة: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 </a:t>
            </a:r>
            <a:r>
              <a:rPr lang="ar-SA" sz="2800" dirty="0"/>
              <a:t>الاستماع والقراءة</a:t>
            </a:r>
            <a:endParaRPr lang="en-US" sz="2800" dirty="0"/>
          </a:p>
          <a:p>
            <a:pPr marL="514350" indent="-514350" algn="r" rtl="1" eaLnBrk="1" hangingPunct="1">
              <a:buNone/>
            </a:pPr>
            <a:r>
              <a:rPr lang="en-US" sz="2800" dirty="0"/>
              <a:t>	</a:t>
            </a:r>
            <a:r>
              <a:rPr lang="ar-SA" sz="2800" dirty="0"/>
              <a:t>شرح الكلمات دون تطبيقها لا يقود أبدا إلى الإنجيل الصحيح</a:t>
            </a:r>
            <a:endParaRPr lang="en-US" sz="2800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rtl="1" eaLnBrk="1" hangingPunct="1">
              <a:spcBef>
                <a:spcPts val="0"/>
              </a:spcBef>
              <a:buFont typeface="Arial" charset="0"/>
              <a:buNone/>
            </a:pPr>
            <a:r>
              <a:rPr lang="ar-SA" sz="2800" i="1" dirty="0">
                <a:latin typeface="+mn-lt"/>
              </a:rPr>
              <a:t>« نبيا مقتدرا في</a:t>
            </a:r>
            <a:r>
              <a:rPr lang="en-US" sz="2800" i="1" dirty="0">
                <a:latin typeface="+mn-lt"/>
              </a:rPr>
              <a:t> </a:t>
            </a:r>
            <a:r>
              <a:rPr lang="ar-SA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الفعل</a:t>
            </a:r>
            <a:r>
              <a:rPr lang="en-US" sz="2800" b="1" i="1" dirty="0">
                <a:latin typeface="+mn-lt"/>
              </a:rPr>
              <a:t> </a:t>
            </a:r>
            <a:r>
              <a:rPr lang="ar-SA" sz="2800" i="1" dirty="0">
                <a:latin typeface="+mn-lt"/>
              </a:rPr>
              <a:t>و</a:t>
            </a:r>
            <a:r>
              <a:rPr lang="en-US" sz="2800" i="1" dirty="0">
                <a:latin typeface="+mn-lt"/>
              </a:rPr>
              <a:t> </a:t>
            </a:r>
            <a:r>
              <a:rPr lang="ar-SA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القول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 </a:t>
            </a:r>
            <a:r>
              <a:rPr lang="ar-SA" sz="2800" i="1" dirty="0">
                <a:latin typeface="+mn-lt"/>
              </a:rPr>
              <a:t>أمام الله وجميع الشعب »</a:t>
            </a:r>
            <a:r>
              <a:rPr lang="en-US" sz="2800" i="1" dirty="0">
                <a:latin typeface="+mn-lt"/>
              </a:rPr>
              <a:t>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en-US" sz="1200" i="1" dirty="0">
              <a:latin typeface="+mn-lt"/>
            </a:endParaRPr>
          </a:p>
          <a:p>
            <a:pPr marL="0" indent="0" algn="ctr" rtl="1" eaLnBrk="1" hangingPunct="1">
              <a:spcBef>
                <a:spcPts val="0"/>
              </a:spcBef>
              <a:buFont typeface="Arial" charset="0"/>
              <a:buNone/>
            </a:pPr>
            <a:r>
              <a:rPr lang="ar-SA" sz="2800" dirty="0">
                <a:solidFill>
                  <a:schemeClr val="accent6"/>
                </a:solidFill>
                <a:latin typeface="+mn-lt"/>
              </a:rPr>
              <a:t>إنجيل لوقا، الأصحاح 24، الآية 19</a:t>
            </a:r>
            <a:endParaRPr lang="en-US" sz="2800" dirty="0">
              <a:solidFill>
                <a:schemeClr val="accent6"/>
              </a:solidFill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48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rtl="1" eaLnBrk="1" hangingPunct="1">
              <a:buFont typeface="Arial" charset="0"/>
              <a:buNone/>
            </a:pPr>
            <a:r>
              <a:rPr lang="ar-SA" sz="3600" b="1" dirty="0"/>
              <a:t>المواضيع الثانوية:</a:t>
            </a:r>
            <a:endParaRPr lang="en-US" sz="3600" b="1" dirty="0"/>
          </a:p>
          <a:p>
            <a:pPr algn="ctr" eaLnBrk="1" hangingPunct="1">
              <a:buFont typeface="Arial" charset="0"/>
              <a:buNone/>
            </a:pPr>
            <a:endParaRPr lang="en-US" b="1" dirty="0"/>
          </a:p>
          <a:p>
            <a:pPr algn="ctr" rtl="1" eaLnBrk="1" hangingPunct="1">
              <a:buNone/>
            </a:pPr>
            <a:r>
              <a:rPr lang="ar-SA" i="1" dirty="0"/>
              <a:t>الخلاص لجميع البشر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–</a:t>
            </a:r>
            <a:r>
              <a:rPr lang="en-US" i="1" dirty="0"/>
              <a:t> </a:t>
            </a:r>
            <a:r>
              <a:rPr lang="ar-SA" i="1" dirty="0"/>
              <a:t>الصلاة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– </a:t>
            </a:r>
            <a:r>
              <a:rPr lang="ar-SA" i="1" dirty="0"/>
              <a:t>تسجيل التاريخ المسيحي </a:t>
            </a:r>
            <a:r>
              <a:rPr lang="en-US" i="1" dirty="0">
                <a:solidFill>
                  <a:schemeClr val="accent6"/>
                </a:solidFill>
              </a:rPr>
              <a:t> –</a:t>
            </a:r>
            <a:endParaRPr lang="ar-SA" i="1" dirty="0">
              <a:solidFill>
                <a:schemeClr val="accent6"/>
              </a:solidFill>
            </a:endParaRPr>
          </a:p>
          <a:p>
            <a:pPr algn="ctr" rtl="1" eaLnBrk="1" hangingPunct="1">
              <a:buNone/>
            </a:pPr>
            <a:r>
              <a:rPr lang="ar-SA" i="1" dirty="0"/>
              <a:t>المرأة ودورها في الرعاية الجماعية التي نادى بها المسيح</a:t>
            </a:r>
            <a:endParaRPr lang="en-US" sz="3600" i="1" dirty="0"/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العمل: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 </a:t>
            </a:r>
            <a:r>
              <a:rPr lang="ar-SA" sz="2800" dirty="0"/>
              <a:t>المشاهدة والتجربة</a:t>
            </a:r>
            <a:endParaRPr lang="en-US" sz="2800" dirty="0"/>
          </a:p>
          <a:p>
            <a:pPr marL="514350" indent="-514350"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</a:t>
            </a:r>
            <a:r>
              <a:rPr lang="ar-SA" sz="2800" dirty="0"/>
              <a:t>شرح العمل دون تطبيقه لا يقود أبدا إلى الإنجيل الصحيح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rt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أنتم تعلمون الأمر الذي صار في كل اليهودية مبتدئا من الجليل، بعد المعمودية التي كرز بها يوحنا. يسوع الذي من الناصرة كيف مسحه الله بالروح القدس والقوة، الذي جال </a:t>
            </a:r>
            <a:r>
              <a:rPr lang="ar-SA" sz="28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يصنع خيرا</a:t>
            </a:r>
            <a:r>
              <a:rPr lang="ar-SA" sz="2800" dirty="0"/>
              <a:t> و </a:t>
            </a:r>
            <a:r>
              <a:rPr lang="ar-SA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يشفي</a:t>
            </a:r>
            <a:r>
              <a:rPr lang="ar-SA" sz="2800" dirty="0"/>
              <a:t> جميع المتسلط عليهم إبليس، لأن الله كان معه</a:t>
            </a:r>
            <a:endParaRPr lang="ar-SA" sz="2800" i="1" dirty="0">
              <a:latin typeface="+mn-lt"/>
            </a:endParaRPr>
          </a:p>
          <a:p>
            <a:pPr marL="0" indent="0" algn="ctr" rt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>
                <a:solidFill>
                  <a:schemeClr val="accent6"/>
                </a:solidFill>
                <a:latin typeface="+mn-lt"/>
              </a:rPr>
              <a:t>سفر أعمال الرسل، الأصحاح 10، الآيات 37-38</a:t>
            </a:r>
            <a:endParaRPr lang="en-US" sz="2800" i="1" dirty="0">
              <a:solidFill>
                <a:schemeClr val="accent6"/>
              </a:solidFill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936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3581400"/>
          </a:xfrm>
        </p:spPr>
        <p:txBody>
          <a:bodyPr rtlCol="0">
            <a:normAutofit/>
          </a:bodyPr>
          <a:lstStyle/>
          <a:p>
            <a:pPr marL="514350" indent="-514350"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الانضمام إلى عمل الملكوت</a:t>
            </a:r>
            <a:endParaRPr lang="en-US" sz="2800" dirty="0"/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/>
              <a:t>في الكنيسة نصبح مجهزون للخروج إلى العالم لإحقاق حقيقة يسوع المسيح واستعادة الأرض من الشيطان تحت راية المسيح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545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الرب هو من يساعدنا</a:t>
            </a:r>
            <a:br>
              <a:rPr lang="ar-SA" sz="4000" b="1" dirty="0"/>
            </a:br>
            <a:r>
              <a:rPr lang="ar-SA" sz="4000" b="1" dirty="0"/>
              <a:t>على مشاركة الإنجيل بالقول والفعل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2941637"/>
            <a:ext cx="9144000" cy="4297363"/>
          </a:xfrm>
        </p:spPr>
        <p:txBody>
          <a:bodyPr/>
          <a:lstStyle/>
          <a:p>
            <a:pPr marL="514350" indent="0" algn="r" rtl="1" eaLnBrk="1" hangingPunct="1">
              <a:buNone/>
            </a:pPr>
            <a:r>
              <a:rPr lang="ar-SA" sz="2800" dirty="0"/>
              <a:t>مبادئ تكييف رسالتنا لأصدقائنا ذوي الإعاقة:</a:t>
            </a:r>
            <a:endParaRPr lang="en-US" sz="3000" dirty="0"/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3200" b="1" dirty="0"/>
              <a:t>الأصدقاء ذوي الإعاقات الذهنية</a:t>
            </a:r>
            <a:endParaRPr lang="en-US" sz="3000" b="1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 rtl="1">
              <a:buNone/>
            </a:pPr>
            <a:r>
              <a:rPr lang="ar-SA" sz="2800" dirty="0"/>
              <a:t>الغالبية العظمى من الأشخاص ذوي الإعاقة الذهنية</a:t>
            </a:r>
            <a:endParaRPr lang="en-US" sz="2800" dirty="0"/>
          </a:p>
          <a:p>
            <a:pPr marL="0" indent="0" algn="ctr" rtl="1">
              <a:buNone/>
            </a:pPr>
            <a:r>
              <a:rPr lang="ar-SA" sz="2800" dirty="0"/>
              <a:t>بإمكانهم فهم وإدراك الكتاب المقدس من مستوى الصف الثالث</a:t>
            </a:r>
            <a:endParaRPr lang="en-US" sz="2800" dirty="0"/>
          </a:p>
          <a:p>
            <a:pPr marL="0" indent="0" algn="ctr" rtl="1">
              <a:buNone/>
            </a:pPr>
            <a:r>
              <a:rPr lang="ar-SA" sz="2800" dirty="0"/>
              <a:t>- الدكتور جيم بيرسون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0449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en-US" sz="1400" dirty="0"/>
          </a:p>
          <a:p>
            <a:pPr marL="1824038" lvl="4" indent="-446088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ar-SA" sz="3200" b="1" dirty="0"/>
              <a:t>الأصدقاء ذوي الإعاقات التنموية</a:t>
            </a:r>
            <a:endParaRPr lang="en-US" sz="3000" b="1" dirty="0"/>
          </a:p>
          <a:p>
            <a:pPr marL="1774825" indent="0" algn="r" rtl="1">
              <a:lnSpc>
                <a:spcPct val="114000"/>
              </a:lnSpc>
              <a:spcBef>
                <a:spcPts val="0"/>
              </a:spcBef>
              <a:buNone/>
            </a:pPr>
            <a:r>
              <a:rPr lang="ar-SA" sz="2800" dirty="0"/>
              <a:t>تتم العلاقة التبشيرية مع هؤلاء الأصدقاء عندما "نتفرغ" لهم و"نعيش الحياة" معا</a:t>
            </a:r>
            <a:endParaRPr lang="en-US" sz="2800" dirty="0"/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en-US" sz="2800" b="1" dirty="0"/>
          </a:p>
          <a:p>
            <a:pPr marL="1824038" lvl="4" indent="-446088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ar-SA" sz="3200" b="1" dirty="0"/>
              <a:t>الأصدقاء ذوي الإعاقات السمعية أو البصرية</a:t>
            </a:r>
            <a:endParaRPr lang="en-US" sz="3000" b="1" dirty="0"/>
          </a:p>
          <a:p>
            <a:pPr marL="1774825" indent="0" algn="r" rtl="1">
              <a:lnSpc>
                <a:spcPct val="114000"/>
              </a:lnSpc>
              <a:spcBef>
                <a:spcPts val="0"/>
              </a:spcBef>
              <a:buNone/>
            </a:pPr>
            <a:r>
              <a:rPr lang="ar-SA" sz="2800" dirty="0"/>
              <a:t>استخدم تفسير بسيط لخطة الخلاص. استخدم الكتاب المقدس بخط برايل. استخدم الأشخاص الذين يعرفون لغة الإشارة.</a:t>
            </a:r>
          </a:p>
        </p:txBody>
      </p:sp>
    </p:spTree>
    <p:extLst>
      <p:ext uri="{BB962C8B-B14F-4D97-AF65-F5344CB8AC3E}">
        <p14:creationId xmlns:p14="http://schemas.microsoft.com/office/powerpoint/2010/main" val="3292521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9144000" cy="353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ar-SA" sz="3200" b="1" dirty="0"/>
              <a:t>الأصدقاء البكم</a:t>
            </a:r>
            <a:endParaRPr lang="en-US" sz="3000" b="1" dirty="0">
              <a:latin typeface="+mn-lt"/>
            </a:endParaRPr>
          </a:p>
          <a:p>
            <a:pPr marL="1833563" indent="3175" algn="r" rtl="1">
              <a:lnSpc>
                <a:spcPct val="114000"/>
              </a:lnSpc>
            </a:pPr>
            <a:r>
              <a:rPr lang="ar-SA" sz="2800" dirty="0"/>
              <a:t>كون هؤلاء الأصدقاء لا يتكلموا لا يعني أنهم غير قادرين على التحدث معك</a:t>
            </a:r>
            <a:endParaRPr lang="en-US" sz="2800" dirty="0">
              <a:latin typeface="+mn-lt"/>
            </a:endParaRPr>
          </a:p>
          <a:p>
            <a:pPr marL="2292350" indent="-231775">
              <a:lnSpc>
                <a:spcPct val="114000"/>
              </a:lnSpc>
            </a:pPr>
            <a:endParaRPr lang="en-US" sz="2800" b="1" dirty="0">
              <a:latin typeface="+mn-lt"/>
            </a:endParaRPr>
          </a:p>
          <a:p>
            <a:pPr marL="1892300" lvl="4" indent="-514350" algn="r" rtl="1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ar-SA" sz="3200" b="1" dirty="0"/>
              <a:t>الأصدقاء ذوي الإعاقات البدنية</a:t>
            </a:r>
            <a:endParaRPr lang="en-US" sz="3000" b="1" dirty="0">
              <a:latin typeface="+mn-lt"/>
            </a:endParaRPr>
          </a:p>
          <a:p>
            <a:pPr marL="1833563" indent="-12700" algn="r" rtl="1">
              <a:lnSpc>
                <a:spcPct val="114000"/>
              </a:lnSpc>
            </a:pPr>
            <a:r>
              <a:rPr lang="ar-SA" sz="2800" dirty="0"/>
              <a:t>إياك أن تفترض بنفسك أن أي شخص يعاني من الإعاقة البدنية يمكنه أو لا يمكنه أن يشارك في نشاط معين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13317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456134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created in the mi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2004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algn="r" rtl="1" eaLnBrk="1" hangingPunct="1">
              <a:buNone/>
            </a:pPr>
            <a:r>
              <a:rPr lang="ar-SA" sz="3000" dirty="0">
                <a:latin typeface="+mn-lt"/>
              </a:rPr>
              <a:t>أدوات التبسير:</a:t>
            </a:r>
            <a:endParaRPr lang="en-US" sz="3000" dirty="0">
              <a:latin typeface="+mn-lt"/>
            </a:endParaRP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2800" b="1" dirty="0">
                <a:latin typeface="+mn-lt"/>
              </a:rPr>
              <a:t>طريق رومية</a:t>
            </a:r>
            <a:endParaRPr lang="en-US" sz="2800" b="1" dirty="0">
              <a:latin typeface="+mn-lt"/>
            </a:endParaRPr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2800" b="1" dirty="0">
                <a:latin typeface="+mn-lt"/>
              </a:rPr>
              <a:t>الكتاب الصامت</a:t>
            </a:r>
            <a:endParaRPr lang="en-US" sz="2800" b="1" dirty="0">
              <a:latin typeface="+mn-lt"/>
            </a:endParaRPr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2800" b="1" dirty="0">
                <a:latin typeface="+mn-lt"/>
              </a:rPr>
              <a:t>سوار الكتاب المقدس</a:t>
            </a:r>
            <a:endParaRPr lang="en-US" sz="2800" b="1" dirty="0">
              <a:latin typeface="+mn-lt"/>
            </a:endParaRPr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2800" b="1" dirty="0"/>
              <a:t>القوانين الروحانية الأربعة</a:t>
            </a:r>
            <a:endParaRPr lang="en-US" sz="2800" b="1" dirty="0">
              <a:latin typeface="+mn-lt"/>
            </a:endParaRPr>
          </a:p>
          <a:p>
            <a:pPr marL="1833563" lvl="4" indent="-455613" algn="r" rtl="1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ar-SA" sz="2800" b="1" dirty="0"/>
              <a:t>المخلوق على صورة الرب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90844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1477962"/>
          </a:xfrm>
        </p:spPr>
        <p:txBody>
          <a:bodyPr/>
          <a:lstStyle/>
          <a:p>
            <a:pPr rtl="1" eaLnBrk="1" hangingPunct="1"/>
            <a:r>
              <a:rPr lang="ar-SA" sz="4000" dirty="0"/>
              <a:t>الرب هو من ييسر حياتنا</a:t>
            </a:r>
            <a:br>
              <a:rPr lang="ar-SA" sz="4000" dirty="0"/>
            </a:br>
            <a:r>
              <a:rPr lang="ar-SA" sz="4000" dirty="0"/>
              <a:t>للتوعية والتلمذة</a:t>
            </a:r>
            <a:endParaRPr lang="en-US" sz="4000" b="1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rtl="1" eaLnBrk="1" hangingPunct="1">
              <a:buFont typeface="Arial" charset="0"/>
              <a:buNone/>
            </a:pPr>
            <a:r>
              <a:rPr lang="ar-SA" dirty="0"/>
              <a:t>مجموعات الدعم الأسري</a:t>
            </a:r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239775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2667000"/>
          </a:xfrm>
        </p:spPr>
        <p:txBody>
          <a:bodyPr rtlCol="0">
            <a:norm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عندما نعيش في هذا العالم كما أراد لنا يسوع أن نعيش،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فعندها يصبح هذا السؤال في غاية الأهمية: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« ماذا يجب علي أن أفعل لكي أخلص مثلك؟ »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2800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- جوني إريكسون تادا</a:t>
            </a:r>
            <a:endParaRPr lang="ar-SA" sz="3000" dirty="0"/>
          </a:p>
        </p:txBody>
      </p:sp>
    </p:spTree>
    <p:extLst>
      <p:ext uri="{BB962C8B-B14F-4D97-AF65-F5344CB8AC3E}">
        <p14:creationId xmlns:p14="http://schemas.microsoft.com/office/powerpoint/2010/main" val="4232861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ar-SA" sz="4000" b="1" dirty="0"/>
              <a:t>وصايا الأصحاح 14 في إنجيل لوقا</a:t>
            </a:r>
            <a:br>
              <a:rPr lang="en-US" sz="40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000" i="1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000" i="1" dirty="0"/>
              <a:t>« </a:t>
            </a:r>
            <a:r>
              <a:rPr lang="ar-SA" sz="2800" dirty="0"/>
              <a:t>بل إذا صنعت ضيافة فادع المساكين، الجدع، العرج، العمي...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اخرج إلى الطرق والسياجات وألزمهم بالدخول حتى يمتلئ بيتي </a:t>
            </a:r>
            <a:r>
              <a:rPr lang="ar-SA" sz="3000" i="1" dirty="0"/>
              <a:t>»</a:t>
            </a:r>
            <a:endParaRPr lang="en-US" sz="3000" i="1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600" dirty="0">
                <a:solidFill>
                  <a:schemeClr val="accent6"/>
                </a:solidFill>
              </a:rPr>
              <a:t>إنجيل لوقا، الأصحاح 14، الآيات 13 و 23</a:t>
            </a:r>
            <a:endParaRPr lang="en-US" sz="2600" dirty="0">
              <a:solidFill>
                <a:schemeClr val="accent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4000" dirty="0"/>
              <a:t>« الإرسالية الكبرى المفقودة »</a:t>
            </a:r>
            <a:endParaRPr lang="en-US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إنها أبواب الملكوت المفتوحة على مصراعيها للجميع – القوي والضعيف، والغني والفقير، الأصحاء والمرضى، والأصحاء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2800" dirty="0"/>
              <a:t>وذوي الإعاقة</a:t>
            </a:r>
            <a:endParaRPr lang="en-US" sz="28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667000"/>
            <a:ext cx="9144000" cy="1143000"/>
          </a:xfrm>
        </p:spPr>
        <p:txBody>
          <a:bodyPr/>
          <a:lstStyle/>
          <a:p>
            <a:pPr rtl="1" eaLnBrk="1" hangingPunct="1"/>
            <a:r>
              <a:rPr lang="ar-SA" sz="4000" b="1" dirty="0"/>
              <a:t>التناقضات والانعكاسات</a:t>
            </a:r>
            <a:br>
              <a:rPr lang="ar-SA" sz="4000" b="1" dirty="0"/>
            </a:br>
            <a:r>
              <a:rPr lang="ar-SA" sz="4000" b="1" dirty="0"/>
              <a:t>في الملكوت</a:t>
            </a:r>
            <a:br>
              <a:rPr lang="en-US" sz="4000" b="1" dirty="0"/>
            </a:br>
            <a:br>
              <a:rPr lang="en-US" sz="4000" b="1" dirty="0"/>
            </a:br>
            <a:r>
              <a:rPr lang="ar-SA" sz="4000" b="1" dirty="0">
                <a:solidFill>
                  <a:schemeClr val="accent6"/>
                </a:solidFill>
              </a:rPr>
              <a:t>إنجيل لوقا، الأصحاح 14، الآيات 7-24</a:t>
            </a:r>
            <a:endParaRPr lang="en-US" sz="40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1825</Words>
  <Application>Microsoft Office PowerPoint</Application>
  <PresentationFormat>On-screen Show (4:3)</PresentationFormat>
  <Paragraphs>361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Arial</vt:lpstr>
      <vt:lpstr>Calibri</vt:lpstr>
      <vt:lpstr>Century Gothic</vt:lpstr>
      <vt:lpstr>IrisUPC</vt:lpstr>
      <vt:lpstr>Origins</vt:lpstr>
      <vt:lpstr>Times New Roman</vt:lpstr>
      <vt:lpstr>Wingdings</vt:lpstr>
      <vt:lpstr>Office Theme</vt:lpstr>
      <vt:lpstr>PowerPoint Presentation</vt:lpstr>
      <vt:lpstr>PowerPoint Presentation</vt:lpstr>
      <vt:lpstr>تركيز إنجيل لوقا على ملكوت الرب</vt:lpstr>
      <vt:lpstr>النبوءات المسيحية في إنجيل لوقا وسفر الأعمال</vt:lpstr>
      <vt:lpstr>المواضيع الرئيسية في إنجيل لوقا</vt:lpstr>
      <vt:lpstr>PowerPoint Presentation</vt:lpstr>
      <vt:lpstr>وصايا الأصحاح 14 في إنجيل لوقا </vt:lpstr>
      <vt:lpstr>PowerPoint Presentation</vt:lpstr>
      <vt:lpstr>التناقضات والانعكاسات في الملكوت  إنجيل لوقا، الأصحاح 14، الآيات 7-24</vt:lpstr>
      <vt:lpstr>من هو الأعظم في الملكوت؟ إنجيل لوقا، الأصحاح 14، الآيات 7-11 </vt:lpstr>
      <vt:lpstr>ما هي طبيعة الملكوت؟ إنجيل لوقا، الأصحاح 14، الآيات 12-14</vt:lpstr>
      <vt:lpstr>قانون المعاملة بالمثل – لوقا 14، الآية 14</vt:lpstr>
      <vt:lpstr>الوليمة الكبيرة – من الذي يملأ المقاعد حول المائدة؟ إنجيل لوقا، الأصحاح 14، الآيات 15-24</vt:lpstr>
      <vt:lpstr>PowerPoint Presentation</vt:lpstr>
      <vt:lpstr>PowerPoint Presentation</vt:lpstr>
      <vt:lpstr>إعداد وليمة وفقا لإنجيل لوقا الأصحاح 14</vt:lpstr>
      <vt:lpstr>هل نحن نعيش نمط حياة الملكوت؟</vt:lpstr>
      <vt:lpstr>PowerPoint Presentation</vt:lpstr>
      <vt:lpstr>PowerPoint Presentation</vt:lpstr>
      <vt:lpstr>PowerPoint Presentation</vt:lpstr>
      <vt:lpstr>PowerPoint Presentation</vt:lpstr>
      <vt:lpstr>تعريف إطار اللاهوت الكنسي</vt:lpstr>
      <vt:lpstr>PowerPoint Presentation</vt:lpstr>
      <vt:lpstr>PowerPoint Presentation</vt:lpstr>
      <vt:lpstr>PowerPoint Presentation</vt:lpstr>
      <vt:lpstr>أين هي الكنيسة اليوم؟</vt:lpstr>
      <vt:lpstr>PowerPoint Presentation</vt:lpstr>
      <vt:lpstr>PowerPoint Presentation</vt:lpstr>
      <vt:lpstr>PowerPoint Presentation</vt:lpstr>
      <vt:lpstr>تطبيقات عملية للكنيسة</vt:lpstr>
      <vt:lpstr>المجالات السبعة الأساسية للكنيسة في رعاية الأشخاص ذوي الإعاقة</vt:lpstr>
      <vt:lpstr>PowerPoint Presentation</vt:lpstr>
      <vt:lpstr>PowerPoint Presentation</vt:lpstr>
      <vt:lpstr>PowerPoint Presentation</vt:lpstr>
      <vt:lpstr>أين هي كنيستك اليوم؟</vt:lpstr>
      <vt:lpstr>PowerPoint Presentation</vt:lpstr>
      <vt:lpstr>PowerPoint Presentation</vt:lpstr>
      <vt:lpstr>PowerPoint Presentation</vt:lpstr>
      <vt:lpstr>أهداف خدمات رعاية ذوي الإعاقة</vt:lpstr>
      <vt:lpstr>معالجة المخاوف المتعلقة بخدمات رعاية ذوي الإعاقة</vt:lpstr>
      <vt:lpstr>الانتقال من مرحلة الإقناع إلى مرحلة العمل</vt:lpstr>
      <vt:lpstr>الحواجز التي تحول دون المشاركة</vt:lpstr>
      <vt:lpstr>نجاح أو فشل كل شيء مرتبط بالقيادة</vt:lpstr>
      <vt:lpstr>نصائح عملية لتصبح الكنيسة صديقة لخدمات رعاية ذوي الإعاقة</vt:lpstr>
      <vt:lpstr>نصائح عملية (تكملة)</vt:lpstr>
      <vt:lpstr>الإدراج المتعمد</vt:lpstr>
      <vt:lpstr>PowerPoint Presentation</vt:lpstr>
      <vt:lpstr>هل أنت مستعد لإعداد خطة عمل؟</vt:lpstr>
      <vt:lpstr>PowerPoint Presentation</vt:lpstr>
      <vt:lpstr>PowerPoint Presentation</vt:lpstr>
      <vt:lpstr>PowerPoint Presentation</vt:lpstr>
      <vt:lpstr>PowerPoint Presentation</vt:lpstr>
      <vt:lpstr>الرب هو من فتح أعيننا على أولئك البعيدين عن يسوع المسيح</vt:lpstr>
      <vt:lpstr>PowerPoint Presentation</vt:lpstr>
      <vt:lpstr>PowerPoint Presentation</vt:lpstr>
      <vt:lpstr>PowerPoint Presentation</vt:lpstr>
      <vt:lpstr>PowerPoint Presentation</vt:lpstr>
      <vt:lpstr>الرب هو من يرينا كيف نعيش بما ننادي به من المبادئ والقيم</vt:lpstr>
      <vt:lpstr>PowerPoint Presentation</vt:lpstr>
      <vt:lpstr>PowerPoint Presentation</vt:lpstr>
      <vt:lpstr>PowerPoint Presentation</vt:lpstr>
      <vt:lpstr>الرب هو من يساعدنا على مشاركة الإنجيل بالقول والفعل</vt:lpstr>
      <vt:lpstr>PowerPoint Presentation</vt:lpstr>
      <vt:lpstr>PowerPoint Presentation</vt:lpstr>
      <vt:lpstr>PowerPoint Presentation</vt:lpstr>
      <vt:lpstr>الرب هو من ييسر حياتنا للتوعية والتلمذة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Wendy Caskey</cp:lastModifiedBy>
  <cp:revision>87</cp:revision>
  <dcterms:created xsi:type="dcterms:W3CDTF">2011-05-04T20:55:57Z</dcterms:created>
  <dcterms:modified xsi:type="dcterms:W3CDTF">2017-04-20T20:19:08Z</dcterms:modified>
</cp:coreProperties>
</file>